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handoutMasterIdLst>
    <p:handoutMasterId r:id="rId25"/>
  </p:handoutMasterIdLst>
  <p:sldIdLst>
    <p:sldId id="256" r:id="rId2"/>
    <p:sldId id="272" r:id="rId3"/>
    <p:sldId id="283" r:id="rId4"/>
    <p:sldId id="284" r:id="rId5"/>
    <p:sldId id="285" r:id="rId6"/>
    <p:sldId id="257" r:id="rId7"/>
    <p:sldId id="259" r:id="rId8"/>
    <p:sldId id="267" r:id="rId9"/>
    <p:sldId id="270" r:id="rId10"/>
    <p:sldId id="282" r:id="rId11"/>
    <p:sldId id="286" r:id="rId12"/>
    <p:sldId id="274" r:id="rId13"/>
    <p:sldId id="275" r:id="rId14"/>
    <p:sldId id="261" r:id="rId15"/>
    <p:sldId id="273" r:id="rId16"/>
    <p:sldId id="263" r:id="rId17"/>
    <p:sldId id="264" r:id="rId18"/>
    <p:sldId id="277" r:id="rId19"/>
    <p:sldId id="276" r:id="rId20"/>
    <p:sldId id="279" r:id="rId21"/>
    <p:sldId id="287" r:id="rId22"/>
    <p:sldId id="266" r:id="rId23"/>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141" userDrawn="1">
          <p15:clr>
            <a:srgbClr val="A4A3A4"/>
          </p15:clr>
        </p15:guide>
        <p15:guide id="2"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280" autoAdjust="0"/>
  </p:normalViewPr>
  <p:slideViewPr>
    <p:cSldViewPr snapToGrid="0" showGuides="1">
      <p:cViewPr varScale="1">
        <p:scale>
          <a:sx n="77" d="100"/>
          <a:sy n="77" d="100"/>
        </p:scale>
        <p:origin x="-1014" y="-102"/>
      </p:cViewPr>
      <p:guideLst>
        <p:guide orient="horz" pos="2160"/>
        <p:guide pos="3840"/>
      </p:guideLst>
    </p:cSldViewPr>
  </p:slideViewPr>
  <p:outlineViewPr>
    <p:cViewPr>
      <p:scale>
        <a:sx n="33" d="100"/>
        <a:sy n="33" d="100"/>
      </p:scale>
      <p:origin x="0" y="-4254"/>
    </p:cViewPr>
  </p:outlineViewPr>
  <p:notesTextViewPr>
    <p:cViewPr>
      <p:scale>
        <a:sx n="1" d="1"/>
        <a:sy n="1" d="1"/>
      </p:scale>
      <p:origin x="0" y="0"/>
    </p:cViewPr>
  </p:notesTextViewPr>
  <p:sorterViewPr>
    <p:cViewPr>
      <p:scale>
        <a:sx n="100" d="100"/>
        <a:sy n="100" d="100"/>
      </p:scale>
      <p:origin x="0" y="-1692"/>
    </p:cViewPr>
  </p:sorterViewPr>
  <p:notesViewPr>
    <p:cSldViewPr snapToGrid="0" showGuides="1">
      <p:cViewPr>
        <p:scale>
          <a:sx n="100" d="100"/>
          <a:sy n="100" d="100"/>
        </p:scale>
        <p:origin x="-1614" y="582"/>
      </p:cViewPr>
      <p:guideLst>
        <p:guide orient="horz" pos="2141"/>
        <p:guide pos="312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71.png"/><Relationship Id="rId1" Type="http://schemas.openxmlformats.org/officeDocument/2006/relationships/image" Target="../media/image16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49FC2-F44D-43AB-B68D-904CBF014484}"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4B45D4CF-8E1A-4B99-BC37-F022ECB56D98}">
      <dgm:prSet phldrT="[Текст]" custT="1"/>
      <dgm:spPr>
        <a:solidFill>
          <a:srgbClr val="002060"/>
        </a:solidFill>
      </dgm:spPr>
      <dgm:t>
        <a:bodyPr/>
        <a:lstStyle/>
        <a:p>
          <a:pPr algn="l">
            <a:lnSpc>
              <a:spcPct val="90000"/>
            </a:lnSpc>
            <a:spcAft>
              <a:spcPct val="35000"/>
            </a:spcAft>
          </a:pPr>
          <a:endParaRPr lang="ru-RU" sz="600" b="1" dirty="0">
            <a:effectLst>
              <a:outerShdw blurRad="38100" dist="38100" dir="2700000" algn="tl">
                <a:srgbClr val="000000">
                  <a:alpha val="43137"/>
                </a:srgbClr>
              </a:outerShdw>
            </a:effectLst>
          </a:endParaRPr>
        </a:p>
        <a:p>
          <a:pPr algn="ctr">
            <a:lnSpc>
              <a:spcPct val="100000"/>
            </a:lnSpc>
            <a:spcAft>
              <a:spcPts val="0"/>
            </a:spcAft>
          </a:pPr>
          <a:r>
            <a:rPr lang="en-US" sz="2200" b="1" dirty="0">
              <a:effectLst>
                <a:outerShdw blurRad="38100" dist="38100" dir="2700000" algn="tl">
                  <a:srgbClr val="000000">
                    <a:alpha val="43137"/>
                  </a:srgbClr>
                </a:outerShdw>
              </a:effectLst>
            </a:rPr>
            <a:t>Backup installations of renewable energy guaranteeing the own or an external source</a:t>
          </a:r>
          <a:endParaRPr lang="ru-RU" sz="2200" b="1" dirty="0">
            <a:effectLst>
              <a:outerShdw blurRad="38100" dist="38100" dir="2700000" algn="tl">
                <a:srgbClr val="000000">
                  <a:alpha val="43137"/>
                </a:srgbClr>
              </a:outerShdw>
            </a:effectLst>
          </a:endParaRPr>
        </a:p>
      </dgm:t>
    </dgm:pt>
    <dgm:pt modelId="{96071325-0627-434C-960A-408DDF61FACA}" type="parTrans" cxnId="{2164AE6F-BF49-428D-9844-FBBE7087A54C}">
      <dgm:prSet/>
      <dgm:spPr/>
      <dgm:t>
        <a:bodyPr/>
        <a:lstStyle/>
        <a:p>
          <a:endParaRPr lang="ru-RU"/>
        </a:p>
      </dgm:t>
    </dgm:pt>
    <dgm:pt modelId="{1A2A2E0B-B822-4726-8CAD-9DB31E7C8F86}" type="sibTrans" cxnId="{2164AE6F-BF49-428D-9844-FBBE7087A54C}">
      <dgm:prSet/>
      <dgm:spPr/>
      <dgm:t>
        <a:bodyPr/>
        <a:lstStyle/>
        <a:p>
          <a:endParaRPr lang="ru-RU"/>
        </a:p>
      </dgm:t>
    </dgm:pt>
    <dgm:pt modelId="{3B97EADA-0745-41B2-96A4-8FFEDE957CFA}">
      <dgm:prSet phldrT="[Текст]" custT="1"/>
      <dgm:spPr>
        <a:solidFill>
          <a:srgbClr val="00B050"/>
        </a:solidFill>
      </dgm:spPr>
      <dgm:t>
        <a:bodyPr/>
        <a:lstStyle/>
        <a:p>
          <a:pPr algn="l">
            <a:lnSpc>
              <a:spcPct val="90000"/>
            </a:lnSpc>
            <a:spcAft>
              <a:spcPct val="35000"/>
            </a:spcAft>
          </a:pPr>
          <a:endParaRPr lang="ru-RU" sz="1050" dirty="0"/>
        </a:p>
        <a:p>
          <a:pPr algn="ctr">
            <a:lnSpc>
              <a:spcPct val="100000"/>
            </a:lnSpc>
            <a:spcAft>
              <a:spcPts val="0"/>
            </a:spcAft>
          </a:pPr>
          <a:r>
            <a:rPr lang="en-US" sz="2200" b="1" dirty="0">
              <a:effectLst>
                <a:outerShdw blurRad="38100" dist="38100" dir="2700000" algn="tl">
                  <a:srgbClr val="000000">
                    <a:alpha val="43137"/>
                  </a:srgbClr>
                </a:outerShdw>
              </a:effectLst>
            </a:rPr>
            <a:t>Smoothing surges of power energy storage devices of different types</a:t>
          </a:r>
          <a:endParaRPr lang="ru-RU" sz="2200" b="1" dirty="0">
            <a:effectLst>
              <a:outerShdw blurRad="38100" dist="38100" dir="2700000" algn="tl">
                <a:srgbClr val="000000">
                  <a:alpha val="43137"/>
                </a:srgbClr>
              </a:outerShdw>
            </a:effectLst>
          </a:endParaRPr>
        </a:p>
      </dgm:t>
    </dgm:pt>
    <dgm:pt modelId="{0F24D307-A4E8-4613-926D-6F939BAF05EF}" type="parTrans" cxnId="{5D72C9F9-1BB3-4635-B744-6B65AA937D4C}">
      <dgm:prSet/>
      <dgm:spPr/>
      <dgm:t>
        <a:bodyPr/>
        <a:lstStyle/>
        <a:p>
          <a:endParaRPr lang="ru-RU"/>
        </a:p>
      </dgm:t>
    </dgm:pt>
    <dgm:pt modelId="{47D242E4-78E3-40CE-A36F-37E3210F23B1}" type="sibTrans" cxnId="{5D72C9F9-1BB3-4635-B744-6B65AA937D4C}">
      <dgm:prSet/>
      <dgm:spPr/>
      <dgm:t>
        <a:bodyPr/>
        <a:lstStyle/>
        <a:p>
          <a:endParaRPr lang="ru-RU"/>
        </a:p>
      </dgm:t>
    </dgm:pt>
    <dgm:pt modelId="{EE5E1147-33BA-4763-8448-8E9029545FBC}">
      <dgm:prSet phldrT="[Текст]" custT="1"/>
      <dgm:spPr>
        <a:solidFill>
          <a:srgbClr val="C00000"/>
        </a:solidFill>
      </dgm:spPr>
      <dgm:t>
        <a:bodyPr/>
        <a:lstStyle/>
        <a:p>
          <a:pPr algn="ctr">
            <a:lnSpc>
              <a:spcPct val="90000"/>
            </a:lnSpc>
            <a:spcAft>
              <a:spcPct val="35000"/>
            </a:spcAft>
          </a:pPr>
          <a:endParaRPr lang="ru-RU" sz="600" b="1" dirty="0">
            <a:effectLst>
              <a:outerShdw blurRad="38100" dist="38100" dir="2700000" algn="tl">
                <a:srgbClr val="000000">
                  <a:alpha val="43137"/>
                </a:srgbClr>
              </a:outerShdw>
            </a:effectLst>
          </a:endParaRPr>
        </a:p>
        <a:p>
          <a:pPr algn="ctr">
            <a:lnSpc>
              <a:spcPct val="100000"/>
            </a:lnSpc>
            <a:spcAft>
              <a:spcPts val="0"/>
            </a:spcAft>
          </a:pPr>
          <a:r>
            <a:rPr lang="en-US" sz="2200" b="1" dirty="0">
              <a:effectLst>
                <a:outerShdw blurRad="38100" dist="38100" dir="2700000" algn="tl">
                  <a:srgbClr val="000000">
                    <a:alpha val="43137"/>
                  </a:srgbClr>
                </a:outerShdw>
              </a:effectLst>
            </a:rPr>
            <a:t>Maintaining the power balance of the power system regulation of energy consumption</a:t>
          </a:r>
          <a:endParaRPr lang="ru-RU" sz="2200" b="1" dirty="0">
            <a:effectLst>
              <a:outerShdw blurRad="38100" dist="38100" dir="2700000" algn="tl">
                <a:srgbClr val="000000">
                  <a:alpha val="43137"/>
                </a:srgbClr>
              </a:outerShdw>
            </a:effectLst>
          </a:endParaRPr>
        </a:p>
      </dgm:t>
    </dgm:pt>
    <dgm:pt modelId="{A4F26BDF-3436-4FA3-8891-2EAF2216FDBA}" type="parTrans" cxnId="{F6449D56-5A78-4A8F-9AA8-FDE699934183}">
      <dgm:prSet/>
      <dgm:spPr/>
      <dgm:t>
        <a:bodyPr/>
        <a:lstStyle/>
        <a:p>
          <a:endParaRPr lang="ru-RU"/>
        </a:p>
      </dgm:t>
    </dgm:pt>
    <dgm:pt modelId="{C0E63153-3367-4869-9DD9-C4CB37C78358}" type="sibTrans" cxnId="{F6449D56-5A78-4A8F-9AA8-FDE699934183}">
      <dgm:prSet/>
      <dgm:spPr/>
      <dgm:t>
        <a:bodyPr/>
        <a:lstStyle/>
        <a:p>
          <a:endParaRPr lang="ru-RU"/>
        </a:p>
      </dgm:t>
    </dgm:pt>
    <dgm:pt modelId="{85F69AB1-B243-4DC6-9621-D7200297C0F4}" type="pres">
      <dgm:prSet presAssocID="{2CC49FC2-F44D-43AB-B68D-904CBF014484}" presName="linear" presStyleCnt="0">
        <dgm:presLayoutVars>
          <dgm:dir/>
          <dgm:resizeHandles val="exact"/>
        </dgm:presLayoutVars>
      </dgm:prSet>
      <dgm:spPr/>
      <dgm:t>
        <a:bodyPr/>
        <a:lstStyle/>
        <a:p>
          <a:endParaRPr lang="ru-RU"/>
        </a:p>
      </dgm:t>
    </dgm:pt>
    <dgm:pt modelId="{35F1BF1A-D86A-427A-9520-1873FF586A66}" type="pres">
      <dgm:prSet presAssocID="{4B45D4CF-8E1A-4B99-BC37-F022ECB56D98}" presName="comp" presStyleCnt="0"/>
      <dgm:spPr/>
    </dgm:pt>
    <dgm:pt modelId="{47F48BCE-AF5E-4D96-A84D-0A194A1E343B}" type="pres">
      <dgm:prSet presAssocID="{4B45D4CF-8E1A-4B99-BC37-F022ECB56D98}" presName="box" presStyleLbl="node1" presStyleIdx="0" presStyleCnt="3"/>
      <dgm:spPr/>
      <dgm:t>
        <a:bodyPr/>
        <a:lstStyle/>
        <a:p>
          <a:endParaRPr lang="ru-RU"/>
        </a:p>
      </dgm:t>
    </dgm:pt>
    <dgm:pt modelId="{89318F21-315D-4FA5-9130-93315B802DCE}" type="pres">
      <dgm:prSet presAssocID="{4B45D4CF-8E1A-4B99-BC37-F022ECB56D9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16000" r="-16000"/>
          </a:stretch>
        </a:blipFill>
      </dgm:spPr>
    </dgm:pt>
    <dgm:pt modelId="{408E1A46-78FE-4E5D-ACCD-34F7A71851A5}" type="pres">
      <dgm:prSet presAssocID="{4B45D4CF-8E1A-4B99-BC37-F022ECB56D98}" presName="text" presStyleLbl="node1" presStyleIdx="0" presStyleCnt="3">
        <dgm:presLayoutVars>
          <dgm:bulletEnabled val="1"/>
        </dgm:presLayoutVars>
      </dgm:prSet>
      <dgm:spPr/>
      <dgm:t>
        <a:bodyPr/>
        <a:lstStyle/>
        <a:p>
          <a:endParaRPr lang="ru-RU"/>
        </a:p>
      </dgm:t>
    </dgm:pt>
    <dgm:pt modelId="{CA17D8D7-9E6E-4741-B60C-E7493CE220E0}" type="pres">
      <dgm:prSet presAssocID="{1A2A2E0B-B822-4726-8CAD-9DB31E7C8F86}" presName="spacer" presStyleCnt="0"/>
      <dgm:spPr/>
    </dgm:pt>
    <dgm:pt modelId="{6AB6C3B1-C14A-4667-A0C9-D88F50E5A4A8}" type="pres">
      <dgm:prSet presAssocID="{3B97EADA-0745-41B2-96A4-8FFEDE957CFA}" presName="comp" presStyleCnt="0"/>
      <dgm:spPr/>
    </dgm:pt>
    <dgm:pt modelId="{26FA4B4A-90AF-4653-8904-9AA8B6FE86CC}" type="pres">
      <dgm:prSet presAssocID="{3B97EADA-0745-41B2-96A4-8FFEDE957CFA}" presName="box" presStyleLbl="node1" presStyleIdx="1" presStyleCnt="3" custLinFactNeighborY="3548"/>
      <dgm:spPr/>
      <dgm:t>
        <a:bodyPr/>
        <a:lstStyle/>
        <a:p>
          <a:endParaRPr lang="ru-RU"/>
        </a:p>
      </dgm:t>
    </dgm:pt>
    <dgm:pt modelId="{02D4EDE3-BC1A-4BC9-A7F5-07C94301F16C}" type="pres">
      <dgm:prSet presAssocID="{3B97EADA-0745-41B2-96A4-8FFEDE957CFA}" presName="img" presStyleLbl="fgImgPlace1" presStyleIdx="1" presStyleCnt="3"/>
      <dgm:spPr>
        <a:blipFill rotWithShape="1">
          <a:blip xmlns:r="http://schemas.openxmlformats.org/officeDocument/2006/relationships" r:embed="rId2"/>
          <a:stretch>
            <a:fillRect/>
          </a:stretch>
        </a:blipFill>
      </dgm:spPr>
    </dgm:pt>
    <dgm:pt modelId="{5A5E08BC-FD22-48B2-849B-9CF5615D1437}" type="pres">
      <dgm:prSet presAssocID="{3B97EADA-0745-41B2-96A4-8FFEDE957CFA}" presName="text" presStyleLbl="node1" presStyleIdx="1" presStyleCnt="3">
        <dgm:presLayoutVars>
          <dgm:bulletEnabled val="1"/>
        </dgm:presLayoutVars>
      </dgm:prSet>
      <dgm:spPr/>
      <dgm:t>
        <a:bodyPr/>
        <a:lstStyle/>
        <a:p>
          <a:endParaRPr lang="ru-RU"/>
        </a:p>
      </dgm:t>
    </dgm:pt>
    <dgm:pt modelId="{092F0679-3B92-414A-BB01-2B6FE774A533}" type="pres">
      <dgm:prSet presAssocID="{47D242E4-78E3-40CE-A36F-37E3210F23B1}" presName="spacer" presStyleCnt="0"/>
      <dgm:spPr/>
    </dgm:pt>
    <dgm:pt modelId="{A87A3E8A-60F8-4BD8-8859-0FB0FB0D6811}" type="pres">
      <dgm:prSet presAssocID="{EE5E1147-33BA-4763-8448-8E9029545FBC}" presName="comp" presStyleCnt="0"/>
      <dgm:spPr/>
    </dgm:pt>
    <dgm:pt modelId="{5523EF7C-4D71-4F96-9EFA-48010486985A}" type="pres">
      <dgm:prSet presAssocID="{EE5E1147-33BA-4763-8448-8E9029545FBC}" presName="box" presStyleLbl="node1" presStyleIdx="2" presStyleCnt="3"/>
      <dgm:spPr/>
      <dgm:t>
        <a:bodyPr/>
        <a:lstStyle/>
        <a:p>
          <a:endParaRPr lang="ru-RU"/>
        </a:p>
      </dgm:t>
    </dgm:pt>
    <dgm:pt modelId="{0EAD3C12-247C-4F16-B589-58B08094DEAD}" type="pres">
      <dgm:prSet presAssocID="{EE5E1147-33BA-4763-8448-8E9029545FBC}" presName="img" presStyleLbl="fgImgPlace1" presStyleIdx="2" presStyleCnt="3"/>
      <dgm:spPr>
        <a:blipFill rotWithShape="1">
          <a:blip xmlns:r="http://schemas.openxmlformats.org/officeDocument/2006/relationships" r:embed="rId3"/>
          <a:stretch>
            <a:fillRect/>
          </a:stretch>
        </a:blipFill>
      </dgm:spPr>
    </dgm:pt>
    <dgm:pt modelId="{CAFF344E-9FC8-4411-BE18-B847968C6F2B}" type="pres">
      <dgm:prSet presAssocID="{EE5E1147-33BA-4763-8448-8E9029545FBC}" presName="text" presStyleLbl="node1" presStyleIdx="2" presStyleCnt="3">
        <dgm:presLayoutVars>
          <dgm:bulletEnabled val="1"/>
        </dgm:presLayoutVars>
      </dgm:prSet>
      <dgm:spPr/>
      <dgm:t>
        <a:bodyPr/>
        <a:lstStyle/>
        <a:p>
          <a:endParaRPr lang="ru-RU"/>
        </a:p>
      </dgm:t>
    </dgm:pt>
  </dgm:ptLst>
  <dgm:cxnLst>
    <dgm:cxn modelId="{02FF9BF8-5BCC-45C7-913F-864B36CB2EE5}" type="presOf" srcId="{2CC49FC2-F44D-43AB-B68D-904CBF014484}" destId="{85F69AB1-B243-4DC6-9621-D7200297C0F4}" srcOrd="0" destOrd="0" presId="urn:microsoft.com/office/officeart/2005/8/layout/vList4#1"/>
    <dgm:cxn modelId="{37A7C0C0-D4E0-4C8F-9867-D174E5C11B08}" type="presOf" srcId="{3B97EADA-0745-41B2-96A4-8FFEDE957CFA}" destId="{5A5E08BC-FD22-48B2-849B-9CF5615D1437}" srcOrd="1" destOrd="0" presId="urn:microsoft.com/office/officeart/2005/8/layout/vList4#1"/>
    <dgm:cxn modelId="{2164AE6F-BF49-428D-9844-FBBE7087A54C}" srcId="{2CC49FC2-F44D-43AB-B68D-904CBF014484}" destId="{4B45D4CF-8E1A-4B99-BC37-F022ECB56D98}" srcOrd="0" destOrd="0" parTransId="{96071325-0627-434C-960A-408DDF61FACA}" sibTransId="{1A2A2E0B-B822-4726-8CAD-9DB31E7C8F86}"/>
    <dgm:cxn modelId="{F6449D56-5A78-4A8F-9AA8-FDE699934183}" srcId="{2CC49FC2-F44D-43AB-B68D-904CBF014484}" destId="{EE5E1147-33BA-4763-8448-8E9029545FBC}" srcOrd="2" destOrd="0" parTransId="{A4F26BDF-3436-4FA3-8891-2EAF2216FDBA}" sibTransId="{C0E63153-3367-4869-9DD9-C4CB37C78358}"/>
    <dgm:cxn modelId="{CDEDD581-2519-4FE2-B65F-9AAFB398AD52}" type="presOf" srcId="{4B45D4CF-8E1A-4B99-BC37-F022ECB56D98}" destId="{408E1A46-78FE-4E5D-ACCD-34F7A71851A5}" srcOrd="1" destOrd="0" presId="urn:microsoft.com/office/officeart/2005/8/layout/vList4#1"/>
    <dgm:cxn modelId="{DD960209-A9D2-4337-8C5E-B62DB6DED1B9}" type="presOf" srcId="{3B97EADA-0745-41B2-96A4-8FFEDE957CFA}" destId="{26FA4B4A-90AF-4653-8904-9AA8B6FE86CC}" srcOrd="0" destOrd="0" presId="urn:microsoft.com/office/officeart/2005/8/layout/vList4#1"/>
    <dgm:cxn modelId="{AB463E0D-C79B-43CC-9702-9E4704FCE8EB}" type="presOf" srcId="{4B45D4CF-8E1A-4B99-BC37-F022ECB56D98}" destId="{47F48BCE-AF5E-4D96-A84D-0A194A1E343B}" srcOrd="0" destOrd="0" presId="urn:microsoft.com/office/officeart/2005/8/layout/vList4#1"/>
    <dgm:cxn modelId="{6AF3A723-B67A-4F52-B745-478147F00528}" type="presOf" srcId="{EE5E1147-33BA-4763-8448-8E9029545FBC}" destId="{5523EF7C-4D71-4F96-9EFA-48010486985A}" srcOrd="0" destOrd="0" presId="urn:microsoft.com/office/officeart/2005/8/layout/vList4#1"/>
    <dgm:cxn modelId="{5D72C9F9-1BB3-4635-B744-6B65AA937D4C}" srcId="{2CC49FC2-F44D-43AB-B68D-904CBF014484}" destId="{3B97EADA-0745-41B2-96A4-8FFEDE957CFA}" srcOrd="1" destOrd="0" parTransId="{0F24D307-A4E8-4613-926D-6F939BAF05EF}" sibTransId="{47D242E4-78E3-40CE-A36F-37E3210F23B1}"/>
    <dgm:cxn modelId="{C993B039-9BDF-4E2C-AB1D-0A1CB988117E}" type="presOf" srcId="{EE5E1147-33BA-4763-8448-8E9029545FBC}" destId="{CAFF344E-9FC8-4411-BE18-B847968C6F2B}" srcOrd="1" destOrd="0" presId="urn:microsoft.com/office/officeart/2005/8/layout/vList4#1"/>
    <dgm:cxn modelId="{0CFEEB2F-1D57-4BC5-AB04-5E67D30DB519}" type="presParOf" srcId="{85F69AB1-B243-4DC6-9621-D7200297C0F4}" destId="{35F1BF1A-D86A-427A-9520-1873FF586A66}" srcOrd="0" destOrd="0" presId="urn:microsoft.com/office/officeart/2005/8/layout/vList4#1"/>
    <dgm:cxn modelId="{F97791C2-F9F2-43F5-AC2D-816B5621ADB8}" type="presParOf" srcId="{35F1BF1A-D86A-427A-9520-1873FF586A66}" destId="{47F48BCE-AF5E-4D96-A84D-0A194A1E343B}" srcOrd="0" destOrd="0" presId="urn:microsoft.com/office/officeart/2005/8/layout/vList4#1"/>
    <dgm:cxn modelId="{3C302EBF-4451-495B-8D23-1788514F5BEC}" type="presParOf" srcId="{35F1BF1A-D86A-427A-9520-1873FF586A66}" destId="{89318F21-315D-4FA5-9130-93315B802DCE}" srcOrd="1" destOrd="0" presId="urn:microsoft.com/office/officeart/2005/8/layout/vList4#1"/>
    <dgm:cxn modelId="{95D3B8A3-6DC4-4898-82A5-E9D658F4FD9B}" type="presParOf" srcId="{35F1BF1A-D86A-427A-9520-1873FF586A66}" destId="{408E1A46-78FE-4E5D-ACCD-34F7A71851A5}" srcOrd="2" destOrd="0" presId="urn:microsoft.com/office/officeart/2005/8/layout/vList4#1"/>
    <dgm:cxn modelId="{1BC97C5E-8183-41EF-9E36-4011C80465ED}" type="presParOf" srcId="{85F69AB1-B243-4DC6-9621-D7200297C0F4}" destId="{CA17D8D7-9E6E-4741-B60C-E7493CE220E0}" srcOrd="1" destOrd="0" presId="urn:microsoft.com/office/officeart/2005/8/layout/vList4#1"/>
    <dgm:cxn modelId="{4E64C1EC-1D76-4175-92D1-0049B5F2CC83}" type="presParOf" srcId="{85F69AB1-B243-4DC6-9621-D7200297C0F4}" destId="{6AB6C3B1-C14A-4667-A0C9-D88F50E5A4A8}" srcOrd="2" destOrd="0" presId="urn:microsoft.com/office/officeart/2005/8/layout/vList4#1"/>
    <dgm:cxn modelId="{27C164A6-6A40-4176-AAA5-8A9B290AA001}" type="presParOf" srcId="{6AB6C3B1-C14A-4667-A0C9-D88F50E5A4A8}" destId="{26FA4B4A-90AF-4653-8904-9AA8B6FE86CC}" srcOrd="0" destOrd="0" presId="urn:microsoft.com/office/officeart/2005/8/layout/vList4#1"/>
    <dgm:cxn modelId="{6805C36F-E2F0-48D5-940F-7BB9F4C240B6}" type="presParOf" srcId="{6AB6C3B1-C14A-4667-A0C9-D88F50E5A4A8}" destId="{02D4EDE3-BC1A-4BC9-A7F5-07C94301F16C}" srcOrd="1" destOrd="0" presId="urn:microsoft.com/office/officeart/2005/8/layout/vList4#1"/>
    <dgm:cxn modelId="{39F09344-CEB5-43DB-B699-C4CEC57F334F}" type="presParOf" srcId="{6AB6C3B1-C14A-4667-A0C9-D88F50E5A4A8}" destId="{5A5E08BC-FD22-48B2-849B-9CF5615D1437}" srcOrd="2" destOrd="0" presId="urn:microsoft.com/office/officeart/2005/8/layout/vList4#1"/>
    <dgm:cxn modelId="{71EAC3FA-EB80-4F10-B33C-58FAC5A7A388}" type="presParOf" srcId="{85F69AB1-B243-4DC6-9621-D7200297C0F4}" destId="{092F0679-3B92-414A-BB01-2B6FE774A533}" srcOrd="3" destOrd="0" presId="urn:microsoft.com/office/officeart/2005/8/layout/vList4#1"/>
    <dgm:cxn modelId="{2E0ABAB1-AC39-499D-B813-9B518583EC99}" type="presParOf" srcId="{85F69AB1-B243-4DC6-9621-D7200297C0F4}" destId="{A87A3E8A-60F8-4BD8-8859-0FB0FB0D6811}" srcOrd="4" destOrd="0" presId="urn:microsoft.com/office/officeart/2005/8/layout/vList4#1"/>
    <dgm:cxn modelId="{BED696A7-0667-47BE-B45D-C65FAC65A4C7}" type="presParOf" srcId="{A87A3E8A-60F8-4BD8-8859-0FB0FB0D6811}" destId="{5523EF7C-4D71-4F96-9EFA-48010486985A}" srcOrd="0" destOrd="0" presId="urn:microsoft.com/office/officeart/2005/8/layout/vList4#1"/>
    <dgm:cxn modelId="{F65EFEF5-FB43-4A52-9795-5BFC288F5976}" type="presParOf" srcId="{A87A3E8A-60F8-4BD8-8859-0FB0FB0D6811}" destId="{0EAD3C12-247C-4F16-B589-58B08094DEAD}" srcOrd="1" destOrd="0" presId="urn:microsoft.com/office/officeart/2005/8/layout/vList4#1"/>
    <dgm:cxn modelId="{02EA16C4-FADD-4B21-BFF4-790915E601BE}" type="presParOf" srcId="{A87A3E8A-60F8-4BD8-8859-0FB0FB0D6811}" destId="{CAFF344E-9FC8-4411-BE18-B847968C6F2B}"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48BCE-AF5E-4D96-A84D-0A194A1E343B}">
      <dsp:nvSpPr>
        <dsp:cNvPr id="0" name=""/>
        <dsp:cNvSpPr/>
      </dsp:nvSpPr>
      <dsp:spPr>
        <a:xfrm>
          <a:off x="0" y="0"/>
          <a:ext cx="8860991" cy="148516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266700">
            <a:lnSpc>
              <a:spcPct val="90000"/>
            </a:lnSpc>
            <a:spcBef>
              <a:spcPct val="0"/>
            </a:spcBef>
            <a:spcAft>
              <a:spcPct val="35000"/>
            </a:spcAft>
            <a:buNone/>
          </a:pPr>
          <a:endParaRPr lang="ru-RU" sz="600" b="1" kern="1200" dirty="0">
            <a:effectLst>
              <a:outerShdw blurRad="38100" dist="38100" dir="2700000" algn="tl">
                <a:srgbClr val="000000">
                  <a:alpha val="43137"/>
                </a:srgbClr>
              </a:outerShdw>
            </a:effectLst>
          </a:endParaRPr>
        </a:p>
        <a:p>
          <a:pPr marL="0" lvl="0" indent="0" algn="ctr" defTabSz="266700">
            <a:lnSpc>
              <a:spcPct val="100000"/>
            </a:lnSpc>
            <a:spcBef>
              <a:spcPct val="0"/>
            </a:spcBef>
            <a:spcAft>
              <a:spcPts val="0"/>
            </a:spcAft>
            <a:buNone/>
          </a:pPr>
          <a:r>
            <a:rPr lang="en-US" sz="2200" b="1" kern="1200" dirty="0">
              <a:effectLst>
                <a:outerShdw blurRad="38100" dist="38100" dir="2700000" algn="tl">
                  <a:srgbClr val="000000">
                    <a:alpha val="43137"/>
                  </a:srgbClr>
                </a:outerShdw>
              </a:effectLst>
            </a:rPr>
            <a:t>Backup installations of renewable energy guaranteeing the own or an external source</a:t>
          </a:r>
          <a:endParaRPr lang="ru-RU" sz="2200" b="1" kern="1200" dirty="0">
            <a:effectLst>
              <a:outerShdw blurRad="38100" dist="38100" dir="2700000" algn="tl">
                <a:srgbClr val="000000">
                  <a:alpha val="43137"/>
                </a:srgbClr>
              </a:outerShdw>
            </a:effectLst>
          </a:endParaRPr>
        </a:p>
      </dsp:txBody>
      <dsp:txXfrm>
        <a:off x="1920714" y="0"/>
        <a:ext cx="6940276" cy="1485165"/>
      </dsp:txXfrm>
    </dsp:sp>
    <dsp:sp modelId="{89318F21-315D-4FA5-9130-93315B802DCE}">
      <dsp:nvSpPr>
        <dsp:cNvPr id="0" name=""/>
        <dsp:cNvSpPr/>
      </dsp:nvSpPr>
      <dsp:spPr>
        <a:xfrm>
          <a:off x="148516" y="148516"/>
          <a:ext cx="1772198" cy="11881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A4B4A-90AF-4653-8904-9AA8B6FE86CC}">
      <dsp:nvSpPr>
        <dsp:cNvPr id="0" name=""/>
        <dsp:cNvSpPr/>
      </dsp:nvSpPr>
      <dsp:spPr>
        <a:xfrm>
          <a:off x="0" y="1686375"/>
          <a:ext cx="8860991" cy="148516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endParaRPr lang="ru-RU" sz="1050" kern="1200" dirty="0"/>
        </a:p>
        <a:p>
          <a:pPr marL="0" lvl="0" indent="0" algn="ctr" defTabSz="466725">
            <a:lnSpc>
              <a:spcPct val="100000"/>
            </a:lnSpc>
            <a:spcBef>
              <a:spcPct val="0"/>
            </a:spcBef>
            <a:spcAft>
              <a:spcPts val="0"/>
            </a:spcAft>
            <a:buNone/>
          </a:pPr>
          <a:r>
            <a:rPr lang="en-US" sz="2200" b="1" kern="1200" dirty="0">
              <a:effectLst>
                <a:outerShdw blurRad="38100" dist="38100" dir="2700000" algn="tl">
                  <a:srgbClr val="000000">
                    <a:alpha val="43137"/>
                  </a:srgbClr>
                </a:outerShdw>
              </a:effectLst>
            </a:rPr>
            <a:t>Smoothing surges of power energy storage devices of different types</a:t>
          </a:r>
          <a:endParaRPr lang="ru-RU" sz="2200" b="1" kern="1200" dirty="0">
            <a:effectLst>
              <a:outerShdw blurRad="38100" dist="38100" dir="2700000" algn="tl">
                <a:srgbClr val="000000">
                  <a:alpha val="43137"/>
                </a:srgbClr>
              </a:outerShdw>
            </a:effectLst>
          </a:endParaRPr>
        </a:p>
      </dsp:txBody>
      <dsp:txXfrm>
        <a:off x="1920714" y="1686375"/>
        <a:ext cx="6940276" cy="1485165"/>
      </dsp:txXfrm>
    </dsp:sp>
    <dsp:sp modelId="{02D4EDE3-BC1A-4BC9-A7F5-07C94301F16C}">
      <dsp:nvSpPr>
        <dsp:cNvPr id="0" name=""/>
        <dsp:cNvSpPr/>
      </dsp:nvSpPr>
      <dsp:spPr>
        <a:xfrm>
          <a:off x="148516" y="1782198"/>
          <a:ext cx="1772198" cy="1188132"/>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23EF7C-4D71-4F96-9EFA-48010486985A}">
      <dsp:nvSpPr>
        <dsp:cNvPr id="0" name=""/>
        <dsp:cNvSpPr/>
      </dsp:nvSpPr>
      <dsp:spPr>
        <a:xfrm>
          <a:off x="0" y="3267363"/>
          <a:ext cx="8860991" cy="148516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ru-RU" sz="600" b="1" kern="1200" dirty="0">
            <a:effectLst>
              <a:outerShdw blurRad="38100" dist="38100" dir="2700000" algn="tl">
                <a:srgbClr val="000000">
                  <a:alpha val="43137"/>
                </a:srgbClr>
              </a:outerShdw>
            </a:effectLst>
          </a:endParaRPr>
        </a:p>
        <a:p>
          <a:pPr marL="0" lvl="0" indent="0" algn="ctr" defTabSz="266700">
            <a:lnSpc>
              <a:spcPct val="100000"/>
            </a:lnSpc>
            <a:spcBef>
              <a:spcPct val="0"/>
            </a:spcBef>
            <a:spcAft>
              <a:spcPts val="0"/>
            </a:spcAft>
            <a:buNone/>
          </a:pPr>
          <a:r>
            <a:rPr lang="en-US" sz="2200" b="1" kern="1200" dirty="0">
              <a:effectLst>
                <a:outerShdw blurRad="38100" dist="38100" dir="2700000" algn="tl">
                  <a:srgbClr val="000000">
                    <a:alpha val="43137"/>
                  </a:srgbClr>
                </a:outerShdw>
              </a:effectLst>
            </a:rPr>
            <a:t>Maintaining the power balance of the power system regulation of energy consumption</a:t>
          </a:r>
          <a:endParaRPr lang="ru-RU" sz="2200" b="1" kern="1200" dirty="0">
            <a:effectLst>
              <a:outerShdw blurRad="38100" dist="38100" dir="2700000" algn="tl">
                <a:srgbClr val="000000">
                  <a:alpha val="43137"/>
                </a:srgbClr>
              </a:outerShdw>
            </a:effectLst>
          </a:endParaRPr>
        </a:p>
      </dsp:txBody>
      <dsp:txXfrm>
        <a:off x="1920714" y="3267363"/>
        <a:ext cx="6940276" cy="1485165"/>
      </dsp:txXfrm>
    </dsp:sp>
    <dsp:sp modelId="{0EAD3C12-247C-4F16-B589-58B08094DEAD}">
      <dsp:nvSpPr>
        <dsp:cNvPr id="0" name=""/>
        <dsp:cNvSpPr/>
      </dsp:nvSpPr>
      <dsp:spPr>
        <a:xfrm>
          <a:off x="148516" y="3415879"/>
          <a:ext cx="1772198" cy="1188132"/>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03C7D450-714A-445F-9795-D9D9F4D6F3A0}"/>
              </a:ext>
            </a:extLst>
          </p:cNvPr>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0137CE49-5102-4535-A7BB-29BB0D638291}"/>
              </a:ext>
            </a:extLst>
          </p:cNvPr>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529952D8-BBD1-4287-8312-8A7E704047B4}" type="datetimeFigureOut">
              <a:rPr lang="ru-RU" smtClean="0"/>
              <a:pPr/>
              <a:t>19.12.2017</a:t>
            </a:fld>
            <a:endParaRPr lang="ru-RU"/>
          </a:p>
        </p:txBody>
      </p:sp>
      <p:sp>
        <p:nvSpPr>
          <p:cNvPr id="4" name="Нижний колонтитул 3">
            <a:extLst>
              <a:ext uri="{FF2B5EF4-FFF2-40B4-BE49-F238E27FC236}">
                <a16:creationId xmlns:a16="http://schemas.microsoft.com/office/drawing/2014/main" xmlns="" id="{88F9F8E2-944D-4D4B-915A-E73A899BEDA4}"/>
              </a:ext>
            </a:extLst>
          </p:cNvPr>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B23A3E7C-BC27-428C-B62D-67D6A42704CD}"/>
              </a:ext>
            </a:extLst>
          </p:cNvPr>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59DC6E17-F59D-4B46-B05B-F5C0F6D1AB57}" type="slidenum">
              <a:rPr lang="ru-RU" smtClean="0"/>
              <a:pPr/>
              <a:t>‹#›</a:t>
            </a:fld>
            <a:endParaRPr lang="ru-RU"/>
          </a:p>
        </p:txBody>
      </p:sp>
    </p:spTree>
    <p:extLst>
      <p:ext uri="{BB962C8B-B14F-4D97-AF65-F5344CB8AC3E}">
        <p14:creationId xmlns:p14="http://schemas.microsoft.com/office/powerpoint/2010/main" xmlns="" val="293820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7B73BAE4-1C0A-4A2E-8B49-B832E4DBBEFA}" type="datetimeFigureOut">
              <a:rPr lang="ru-RU" smtClean="0"/>
              <a:pPr/>
              <a:t>19.12.2017</a:t>
            </a:fld>
            <a:endParaRPr lang="ru-RU"/>
          </a:p>
        </p:txBody>
      </p:sp>
      <p:sp>
        <p:nvSpPr>
          <p:cNvPr id="4" name="Образ слайда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8908792A-00D9-4CF5-BCFD-229FAD3FCEA4}" type="slidenum">
              <a:rPr lang="ru-RU" smtClean="0"/>
              <a:pPr/>
              <a:t>‹#›</a:t>
            </a:fld>
            <a:endParaRPr lang="ru-RU"/>
          </a:p>
        </p:txBody>
      </p:sp>
    </p:spTree>
    <p:extLst>
      <p:ext uri="{BB962C8B-B14F-4D97-AF65-F5344CB8AC3E}">
        <p14:creationId xmlns:p14="http://schemas.microsoft.com/office/powerpoint/2010/main" xmlns="" val="10917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Currently a lot of talk about how it should look like the grid of the future. All the evidence suggests that it should be "smart", that is provided by means of measurements and information exchange. We think that it is not. In order to maintain system could be "smart", it must have a means of implementing "smart" solutions, and it depends on the structure of the power system and parameter settings in </a:t>
            </a:r>
            <a:r>
              <a:rPr lang="en-US" dirty="0" err="1"/>
              <a:t>it.This</a:t>
            </a:r>
            <a:r>
              <a:rPr lang="en-US" dirty="0"/>
              <a:t> issue is dedicated to my report.</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a:t>
            </a:fld>
            <a:endParaRPr lang="ru-RU"/>
          </a:p>
        </p:txBody>
      </p:sp>
    </p:spTree>
    <p:extLst>
      <p:ext uri="{BB962C8B-B14F-4D97-AF65-F5344CB8AC3E}">
        <p14:creationId xmlns:p14="http://schemas.microsoft.com/office/powerpoint/2010/main" xmlns="" val="364055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Optimal energy system should be built on the principle of distribution of functions, sources and management tools. An example of such a system to be the grid with solar, wind, hydraulic, thermal and other power stations, energy storage (electricity and heat) and managed by consumers energy. The most clear of such hybrid energy systems for energy nodes of low power, not related to the overall electrical network.</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10</a:t>
            </a:fld>
            <a:endParaRPr lang="ru-RU"/>
          </a:p>
        </p:txBody>
      </p:sp>
    </p:spTree>
    <p:extLst>
      <p:ext uri="{BB962C8B-B14F-4D97-AF65-F5344CB8AC3E}">
        <p14:creationId xmlns:p14="http://schemas.microsoft.com/office/powerpoint/2010/main" xmlns="" val="395923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Such nodes of the grid are considered as "microsphere" or Microgrid. Each Microgrid is one of the nodes of the power system of greater dimension. Thus is constructed a multilevel hierarchical system, each node of which is independent and self-balancing.</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11</a:t>
            </a:fld>
            <a:endParaRPr lang="ru-RU"/>
          </a:p>
        </p:txBody>
      </p:sp>
    </p:spTree>
    <p:extLst>
      <p:ext uri="{BB962C8B-B14F-4D97-AF65-F5344CB8AC3E}">
        <p14:creationId xmlns:p14="http://schemas.microsoft.com/office/powerpoint/2010/main" xmlns="" val="126323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Power plant based on renewable energy do not have their own means of accumulation of energy resource, such as coal storage, oil or hydrocarbon storage facilities power stations or reservoirs of large hydroelectric power stations. </a:t>
            </a:r>
          </a:p>
          <a:p>
            <a:r>
              <a:rPr lang="en-US" dirty="0"/>
              <a:t>They don't have firm capacity, i.e. power that is transferred to the consumer of electricity with a given guarantee of uninterrupted (usually (95-97)%). </a:t>
            </a:r>
          </a:p>
          <a:p>
            <a:r>
              <a:rPr lang="en-US" dirty="0"/>
              <a:t>This means that the consumer is not getting the required power in the considered period of time only (3-5)% of the cases.</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12</a:t>
            </a:fld>
            <a:endParaRPr lang="ru-RU"/>
          </a:p>
        </p:txBody>
      </p:sp>
    </p:spTree>
    <p:extLst>
      <p:ext uri="{BB962C8B-B14F-4D97-AF65-F5344CB8AC3E}">
        <p14:creationId xmlns:p14="http://schemas.microsoft.com/office/powerpoint/2010/main" xmlns="" val="326629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Power plant based on renewable energy do not have their own means of accumulation of energy resource, such as coal storage, oil or hydrocarbon storage facilities power stations or reservoirs of large hydroelectric power stations. </a:t>
            </a:r>
          </a:p>
          <a:p>
            <a:r>
              <a:rPr lang="en-US" dirty="0"/>
              <a:t>They don't have firm capacity, i.e. power that is transferred to the consumer of electricity with a given guarantee of uninterrupted (usually (95-97)%). </a:t>
            </a:r>
          </a:p>
          <a:p>
            <a:r>
              <a:rPr lang="en-US" dirty="0"/>
              <a:t>This means that the consumer is not getting the required power in the present Power plant based on renewable energy - duplicate the capacity of the guaranteeing supplier of electric energy (thermal, nuclear, geothermal and other power plants). </a:t>
            </a:r>
          </a:p>
          <a:p>
            <a:r>
              <a:rPr lang="en-US" dirty="0"/>
              <a:t>With the exception of those parts of the world where the flow of energy source (solar radiation, for example) is guaranteed (90-94)% or 320-340 days of sunshine a year. </a:t>
            </a:r>
          </a:p>
          <a:p>
            <a:r>
              <a:rPr lang="en-US" dirty="0"/>
              <a:t>In Europe and America guarantee the arrival of solar energy per year does not exceed 50%</a:t>
            </a:r>
          </a:p>
          <a:p>
            <a:r>
              <a:rPr lang="en-US" dirty="0"/>
              <a:t>Power non-redundant generators based on renewable energy cannot be more than the value of reserve capacity, production, and their use in </a:t>
            </a:r>
            <a:r>
              <a:rPr lang="en-US" dirty="0" err="1"/>
              <a:t>Mikrogrid</a:t>
            </a:r>
            <a:r>
              <a:rPr lang="en-US" dirty="0"/>
              <a:t> (MES) deprives the consumers of these systems of guaranteed power </a:t>
            </a:r>
            <a:r>
              <a:rPr lang="en-US" dirty="0" err="1"/>
              <a:t>supplyатриваемый</a:t>
            </a:r>
            <a:r>
              <a:rPr lang="en-US" dirty="0"/>
              <a:t> period of time only (3-5)% of the cases.</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13</a:t>
            </a:fld>
            <a:endParaRPr lang="ru-RU"/>
          </a:p>
        </p:txBody>
      </p:sp>
    </p:spTree>
    <p:extLst>
      <p:ext uri="{BB962C8B-B14F-4D97-AF65-F5344CB8AC3E}">
        <p14:creationId xmlns:p14="http://schemas.microsoft.com/office/powerpoint/2010/main" xmlns="" val="272699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There are three possible ways of incorporating renewable energy installations to the grid with the specified guarantee of supply to consumers:</a:t>
            </a:r>
          </a:p>
          <a:p>
            <a:endParaRPr lang="en-US" dirty="0"/>
          </a:p>
          <a:p>
            <a:r>
              <a:rPr lang="en-US" dirty="0"/>
              <a:t>Backup installations of renewable energy guaranteeing the own or an external source of energy. When you work in the centralized power systems reserve is about 20%, so the total working capacity of power plants by renewable energy sources, as a rule, does not exceed 20%.</a:t>
            </a:r>
          </a:p>
          <a:p>
            <a:r>
              <a:rPr lang="en-US" dirty="0"/>
              <a:t>Smoothing the jumps of the installed capacity of renewable energy using energy storage.</a:t>
            </a:r>
          </a:p>
          <a:p>
            <a:r>
              <a:rPr lang="en-US" dirty="0"/>
              <a:t>The balance of power of the power system regulation of consumption of electric and thermal energy</a:t>
            </a:r>
            <a:r>
              <a:rPr lang="ru-RU" sz="1200" u="none" kern="1200" dirty="0">
                <a:solidFill>
                  <a:schemeClr val="tx1"/>
                </a:solidFill>
                <a:effectLst/>
                <a:latin typeface="+mn-lt"/>
                <a:ea typeface="+mn-ea"/>
                <a:cs typeface="+mn-cs"/>
              </a:rPr>
              <a:t>.</a:t>
            </a:r>
            <a:endParaRPr lang="en-US" sz="1200" u="none"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0667670E-D872-4EBE-99C4-C567F962734F}" type="slidenum">
              <a:rPr lang="ru-RU" smtClean="0"/>
              <a:pPr>
                <a:defRPr/>
              </a:pPr>
              <a:t>14</a:t>
            </a:fld>
            <a:endParaRPr lang="ru-RU"/>
          </a:p>
        </p:txBody>
      </p:sp>
    </p:spTree>
    <p:extLst>
      <p:ext uri="{BB962C8B-B14F-4D97-AF65-F5344CB8AC3E}">
        <p14:creationId xmlns:p14="http://schemas.microsoft.com/office/powerpoint/2010/main" xmlns="" val="26563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construction of large energy systems (BES) is a regional, national, continental or Intercontinental – requires a new paradigm: distributed energy system with a self-balancing energy centers - Microsystems.</a:t>
            </a:r>
          </a:p>
          <a:p>
            <a:r>
              <a:rPr lang="en-US" dirty="0"/>
              <a:t>Such systems provide reliability and energy safety of each power unit BES</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15</a:t>
            </a:fld>
            <a:endParaRPr lang="ru-RU"/>
          </a:p>
        </p:txBody>
      </p:sp>
    </p:spTree>
    <p:extLst>
      <p:ext uri="{BB962C8B-B14F-4D97-AF65-F5344CB8AC3E}">
        <p14:creationId xmlns:p14="http://schemas.microsoft.com/office/powerpoint/2010/main" xmlns="" val="127563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maximum availability of own energy resources (minimal dependence on energy supplies)Maximum environmental </a:t>
            </a:r>
            <a:r>
              <a:rPr lang="en-US" dirty="0" err="1"/>
              <a:t>friendlinessThe</a:t>
            </a:r>
            <a:r>
              <a:rPr lang="en-US" dirty="0"/>
              <a:t> maneuverability necessary to ensure a sustainable energy supply power unit (provided through its own technological equipment and energy storage in the processing chain generation)</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16</a:t>
            </a:fld>
            <a:endParaRPr lang="ru-RU"/>
          </a:p>
        </p:txBody>
      </p:sp>
    </p:spTree>
    <p:extLst>
      <p:ext uri="{BB962C8B-B14F-4D97-AF65-F5344CB8AC3E}">
        <p14:creationId xmlns:p14="http://schemas.microsoft.com/office/powerpoint/2010/main" xmlns="" val="167678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maximum availability of own energy resources (minimal dependence on energy supplies)</a:t>
            </a:r>
          </a:p>
          <a:p>
            <a:r>
              <a:rPr lang="en-US" dirty="0"/>
              <a:t>Maximum environmental friendliness</a:t>
            </a:r>
          </a:p>
          <a:p>
            <a:r>
              <a:rPr lang="en-US" dirty="0"/>
              <a:t>The maneuverability necessary to ensure a sustainable energy supply power unit (provided through its own technological equipment and energy storage in the processing chain generation)</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17</a:t>
            </a:fld>
            <a:endParaRPr lang="ru-RU"/>
          </a:p>
        </p:txBody>
      </p:sp>
    </p:spTree>
    <p:extLst>
      <p:ext uri="{BB962C8B-B14F-4D97-AF65-F5344CB8AC3E}">
        <p14:creationId xmlns:p14="http://schemas.microsoft.com/office/powerpoint/2010/main" xmlns="" val="2837921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structure of virtual MES as host of Great Energy System, generators based on renewable energy</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18</a:t>
            </a:fld>
            <a:endParaRPr lang="ru-RU"/>
          </a:p>
        </p:txBody>
      </p:sp>
    </p:spTree>
    <p:extLst>
      <p:ext uri="{BB962C8B-B14F-4D97-AF65-F5344CB8AC3E}">
        <p14:creationId xmlns:p14="http://schemas.microsoft.com/office/powerpoint/2010/main" xmlns="" val="313174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to find such a combination of consumers of electric and heat energy of various types and this combination of sources of electric and thermal energy, in which the degree of duplication of generating capacity will be minimal, and the guarantee of uninterrupted supply of consumers with all kinds of required energy will be maximum.</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19</a:t>
            </a:fld>
            <a:endParaRPr lang="ru-RU"/>
          </a:p>
        </p:txBody>
      </p:sp>
    </p:spTree>
    <p:extLst>
      <p:ext uri="{BB962C8B-B14F-4D97-AF65-F5344CB8AC3E}">
        <p14:creationId xmlns:p14="http://schemas.microsoft.com/office/powerpoint/2010/main" xmlns="" val="213914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A vivid example of a centralized energy system</a:t>
            </a:r>
            <a:r>
              <a:rPr lang="ru-RU" dirty="0"/>
              <a:t> </a:t>
            </a:r>
            <a:r>
              <a:rPr lang="en-US" dirty="0"/>
              <a:t>is the energy system of Russia. It was constructed as a centrally managed system with one owner – the state.</a:t>
            </a:r>
            <a:endParaRPr lang="ru-RU" dirty="0"/>
          </a:p>
        </p:txBody>
      </p:sp>
      <p:sp>
        <p:nvSpPr>
          <p:cNvPr id="4" name="Номер слайда 3"/>
          <p:cNvSpPr>
            <a:spLocks noGrp="1"/>
          </p:cNvSpPr>
          <p:nvPr>
            <p:ph type="sldNum" sz="quarter" idx="10"/>
          </p:nvPr>
        </p:nvSpPr>
        <p:spPr/>
        <p:txBody>
          <a:bodyPr/>
          <a:lstStyle/>
          <a:p>
            <a:fld id="{C82A0D7B-3BC3-4D62-8DF6-E13475F3F7D4}" type="slidenum">
              <a:rPr lang="ru-RU" smtClean="0"/>
              <a:pPr/>
              <a:t>2</a:t>
            </a:fld>
            <a:endParaRPr lang="ru-RU"/>
          </a:p>
        </p:txBody>
      </p:sp>
    </p:spTree>
    <p:extLst>
      <p:ext uri="{BB962C8B-B14F-4D97-AF65-F5344CB8AC3E}">
        <p14:creationId xmlns:p14="http://schemas.microsoft.com/office/powerpoint/2010/main" xmlns="" val="3418240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08792A-00D9-4CF5-BCFD-229FAD3FCEA4}" type="slidenum">
              <a:rPr lang="ru-RU" smtClean="0"/>
              <a:pPr/>
              <a:t>20</a:t>
            </a:fld>
            <a:endParaRPr lang="ru-RU"/>
          </a:p>
        </p:txBody>
      </p:sp>
    </p:spTree>
    <p:extLst>
      <p:ext uri="{BB962C8B-B14F-4D97-AF65-F5344CB8AC3E}">
        <p14:creationId xmlns:p14="http://schemas.microsoft.com/office/powerpoint/2010/main" xmlns="" val="494198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08792A-00D9-4CF5-BCFD-229FAD3FCEA4}" type="slidenum">
              <a:rPr lang="ru-RU" smtClean="0"/>
              <a:pPr/>
              <a:t>21</a:t>
            </a:fld>
            <a:endParaRPr lang="ru-RU"/>
          </a:p>
        </p:txBody>
      </p:sp>
    </p:spTree>
    <p:extLst>
      <p:ext uri="{BB962C8B-B14F-4D97-AF65-F5344CB8AC3E}">
        <p14:creationId xmlns:p14="http://schemas.microsoft.com/office/powerpoint/2010/main" xmlns="" val="380123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667670E-D872-4EBE-99C4-C567F962734F}" type="slidenum">
              <a:rPr lang="ru-RU" smtClean="0"/>
              <a:pPr>
                <a:defRPr/>
              </a:pPr>
              <a:t>22</a:t>
            </a:fld>
            <a:endParaRPr lang="ru-RU"/>
          </a:p>
        </p:txBody>
      </p:sp>
    </p:spTree>
    <p:extLst>
      <p:ext uri="{BB962C8B-B14F-4D97-AF65-F5344CB8AC3E}">
        <p14:creationId xmlns:p14="http://schemas.microsoft.com/office/powerpoint/2010/main" xmlns="" val="76425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basis for the organization of power was the distribution of fuel resources, the distribution of consumers who need to connect generators with power grid. The main factor was the place where the extracted energy sources. Chief among them were hydrocarbons.</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3</a:t>
            </a:fld>
            <a:endParaRPr lang="ru-RU"/>
          </a:p>
        </p:txBody>
      </p:sp>
    </p:spTree>
    <p:extLst>
      <p:ext uri="{BB962C8B-B14F-4D97-AF65-F5344CB8AC3E}">
        <p14:creationId xmlns:p14="http://schemas.microsoft.com/office/powerpoint/2010/main" xmlns="" val="411329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Electrical network connected the main areas-consumers energy's main power plants of the country. It is seen that the electrical lines does not cover all territory of Russia, as is done in other countries.</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4</a:t>
            </a:fld>
            <a:endParaRPr lang="ru-RU"/>
          </a:p>
        </p:txBody>
      </p:sp>
    </p:spTree>
    <p:extLst>
      <p:ext uri="{BB962C8B-B14F-4D97-AF65-F5344CB8AC3E}">
        <p14:creationId xmlns:p14="http://schemas.microsoft.com/office/powerpoint/2010/main" xmlns="" val="268259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For reliable power supply of consumers in different nodes of the power system need to get generators and electricity consumers could adjust the power within the cycle management of the balance of power.</a:t>
            </a:r>
          </a:p>
          <a:p>
            <a:r>
              <a:rPr lang="en-US" dirty="0"/>
              <a:t>.</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5</a:t>
            </a:fld>
            <a:endParaRPr lang="ru-RU"/>
          </a:p>
        </p:txBody>
      </p:sp>
    </p:spTree>
    <p:extLst>
      <p:ext uri="{BB962C8B-B14F-4D97-AF65-F5344CB8AC3E}">
        <p14:creationId xmlns:p14="http://schemas.microsoft.com/office/powerpoint/2010/main" xmlns="" val="68550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To do this, the structure of the generators should be optimal, should ensure the reliability and security of power systems at maximum efficiency of their work. In UES of Russia such a structure is shown on the slide. And regulatory capacity of the plant is not less than 25% of the installed capacity of </a:t>
            </a:r>
            <a:r>
              <a:rPr lang="en-US" dirty="0" err="1"/>
              <a:t>energosistemy</a:t>
            </a:r>
            <a:r>
              <a:rPr lang="en-US" dirty="0"/>
              <a:t>.</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6</a:t>
            </a:fld>
            <a:endParaRPr lang="ru-RU"/>
          </a:p>
        </p:txBody>
      </p:sp>
    </p:spTree>
    <p:extLst>
      <p:ext uri="{BB962C8B-B14F-4D97-AF65-F5344CB8AC3E}">
        <p14:creationId xmlns:p14="http://schemas.microsoft.com/office/powerpoint/2010/main" xmlns="" val="111657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composition of power plants varies significantly by region of the country. This is due to their construction and </a:t>
            </a:r>
            <a:r>
              <a:rPr lang="en-US" dirty="0" err="1"/>
              <a:t>technolgies</a:t>
            </a:r>
            <a:r>
              <a:rPr lang="en-US" dirty="0"/>
              <a:t> energy production. So, nuclear power plants, utilization of installed capacity is maximized and power plants based on renewable source of energy is minimal. The reason is the absence of power plants based on renewable energy sources guaranteed power.</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7</a:t>
            </a:fld>
            <a:endParaRPr lang="ru-RU"/>
          </a:p>
        </p:txBody>
      </p:sp>
    </p:spTree>
    <p:extLst>
      <p:ext uri="{BB962C8B-B14F-4D97-AF65-F5344CB8AC3E}">
        <p14:creationId xmlns:p14="http://schemas.microsoft.com/office/powerpoint/2010/main" xmlns="" val="415567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development of world economic system involves the development of energy, primarily electrical. It is necessary to link the regions poor in energy resources and rich them in the unified energy system. Such systems can be national, continental, Intercontinental and global. However, the construction of interstate energetic systems require security of power supply of each of the participants of the interstate energy system. This will require the establishment of such a structure of the continental energy system, which does not depend on the global political situation. That is the energy system can be built on the principle of a distributed energy system.*</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8</a:t>
            </a:fld>
            <a:endParaRPr lang="ru-RU"/>
          </a:p>
        </p:txBody>
      </p:sp>
    </p:spTree>
    <p:extLst>
      <p:ext uri="{BB962C8B-B14F-4D97-AF65-F5344CB8AC3E}">
        <p14:creationId xmlns:p14="http://schemas.microsoft.com/office/powerpoint/2010/main" xmlns="" val="75167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Now various options are being discussed Asian energy ring: network uniting Russia, North and South Korea, China and Japan. More ambitious plans include the continental power system of the country of ASEAN. A similar approach can be used for developing a continental energy systems of Europe, Asia, Africa, Latin America and Oceania. The US and British Commonwealth countries have not expressed intention to participate in these continental inter-state projects. So they are not included in the present scheme.</a:t>
            </a:r>
            <a:endParaRPr lang="ru-RU" dirty="0"/>
          </a:p>
        </p:txBody>
      </p:sp>
      <p:sp>
        <p:nvSpPr>
          <p:cNvPr id="4" name="Номер слайда 3"/>
          <p:cNvSpPr>
            <a:spLocks noGrp="1"/>
          </p:cNvSpPr>
          <p:nvPr>
            <p:ph type="sldNum" sz="quarter" idx="10"/>
          </p:nvPr>
        </p:nvSpPr>
        <p:spPr/>
        <p:txBody>
          <a:bodyPr/>
          <a:lstStyle/>
          <a:p>
            <a:fld id="{8908792A-00D9-4CF5-BCFD-229FAD3FCEA4}" type="slidenum">
              <a:rPr lang="ru-RU" smtClean="0"/>
              <a:pPr/>
              <a:t>9</a:t>
            </a:fld>
            <a:endParaRPr lang="ru-RU"/>
          </a:p>
        </p:txBody>
      </p:sp>
    </p:spTree>
    <p:extLst>
      <p:ext uri="{BB962C8B-B14F-4D97-AF65-F5344CB8AC3E}">
        <p14:creationId xmlns:p14="http://schemas.microsoft.com/office/powerpoint/2010/main" xmlns="" val="2870558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2491EB7-E3BF-4BC6-8581-5BE5DBEC42E4}" type="datetime1">
              <a:rPr lang="ru-RU" smtClean="0"/>
              <a:pPr/>
              <a:t>19.12.2017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242218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053DE8-2D84-448B-A2C6-9BACC641F93C}" type="datetime1">
              <a:rPr lang="ru-RU" smtClean="0"/>
              <a:pPr/>
              <a:t>19.12.2017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150051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AAF77F-9E4F-4775-BB99-B58FDF3DAFB5}" type="datetime1">
              <a:rPr lang="ru-RU" smtClean="0"/>
              <a:pPr/>
              <a:t>19.12.2017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252972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5A0F369-C13C-4C1A-A908-193C8F3AFF0E}" type="datetime1">
              <a:rPr lang="ru-RU" smtClean="0"/>
              <a:pPr/>
              <a:t>19.12.2017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385489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D8AE92E5-4E70-4E06-8157-C8A31A91CE19}" type="datetime1">
              <a:rPr lang="ru-RU" smtClean="0"/>
              <a:pPr/>
              <a:t>19.12.2017</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390484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EEAE17D-74E3-4C9F-8A4F-41E2B01B06BB}" type="datetime1">
              <a:rPr lang="ru-RU" smtClean="0"/>
              <a:pPr/>
              <a:t>19.12.2017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323581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2721291-00D6-4EFA-80D6-131CBFE6E238}" type="datetime1">
              <a:rPr lang="ru-RU" smtClean="0"/>
              <a:pPr/>
              <a:t>19.12.2017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279086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E0AE3B-B58D-494D-8A47-751FB965B47E}" type="datetime1">
              <a:rPr lang="ru-RU" smtClean="0"/>
              <a:pPr/>
              <a:t>19.12.2017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423923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15D97-2C3D-40FF-BB1C-860017B500B9}" type="datetime1">
              <a:rPr lang="ru-RU" smtClean="0"/>
              <a:pPr/>
              <a:t>19.12.2017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349403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0139C81-1115-4902-9F97-A956E205EAFC}" type="datetime1">
              <a:rPr lang="ru-RU" smtClean="0"/>
              <a:pPr/>
              <a:t>19.12.2017</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323890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D2E14FF-71FD-4964-91C9-2C3541CBD2D3}" type="datetime1">
              <a:rPr lang="ru-RU" smtClean="0"/>
              <a:pPr/>
              <a:t>19.12.2017</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193127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15052A8-67E7-42A8-99C2-8C33557C3F50}" type="datetime1">
              <a:rPr lang="ru-RU" smtClean="0"/>
              <a:pPr/>
              <a:t>19.12.2017</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B7151EF-63C7-485E-9256-E468B30C770B}" type="slidenum">
              <a:rPr lang="ru-RU" smtClean="0"/>
              <a:pPr/>
              <a:t>‹#›</a:t>
            </a:fld>
            <a:endParaRPr lang="ru-RU"/>
          </a:p>
        </p:txBody>
      </p:sp>
    </p:spTree>
    <p:extLst>
      <p:ext uri="{BB962C8B-B14F-4D97-AF65-F5344CB8AC3E}">
        <p14:creationId xmlns:p14="http://schemas.microsoft.com/office/powerpoint/2010/main" xmlns="" val="4116907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3283" y="1924589"/>
            <a:ext cx="9966960" cy="3035808"/>
          </a:xfrm>
        </p:spPr>
        <p:txBody>
          <a:bodyPr>
            <a:noAutofit/>
          </a:bodyPr>
          <a:lstStyle/>
          <a:p>
            <a:r>
              <a:rPr lang="en-US" sz="4400" dirty="0"/>
              <a:t>Distributed energy system’s is the future of the world's power industry</a:t>
            </a:r>
            <a:endParaRPr lang="ru-RU" sz="4400" dirty="0"/>
          </a:p>
        </p:txBody>
      </p:sp>
      <p:sp>
        <p:nvSpPr>
          <p:cNvPr id="3" name="Подзаголовок 2"/>
          <p:cNvSpPr>
            <a:spLocks noGrp="1"/>
          </p:cNvSpPr>
          <p:nvPr>
            <p:ph type="subTitle" idx="1"/>
          </p:nvPr>
        </p:nvSpPr>
        <p:spPr>
          <a:xfrm>
            <a:off x="6963508" y="5568462"/>
            <a:ext cx="4489938" cy="1090245"/>
          </a:xfrm>
        </p:spPr>
        <p:txBody>
          <a:bodyPr>
            <a:normAutofit fontScale="70000" lnSpcReduction="20000"/>
          </a:bodyPr>
          <a:lstStyle/>
          <a:p>
            <a:r>
              <a:rPr lang="en-US" b="1" dirty="0"/>
              <a:t>Dr. of Sc. Prof. Mikhail </a:t>
            </a:r>
            <a:r>
              <a:rPr lang="en-US" b="1" dirty="0" err="1"/>
              <a:t>Tyagunov</a:t>
            </a:r>
            <a:endParaRPr lang="ru-RU" dirty="0"/>
          </a:p>
          <a:p>
            <a:r>
              <a:rPr lang="en-US" b="1" dirty="0"/>
              <a:t>(National Research University “Moscow Power Engineering Institute”</a:t>
            </a:r>
            <a:endParaRPr lang="ru-RU" dirty="0"/>
          </a:p>
          <a:p>
            <a:r>
              <a:rPr lang="en-US" b="1" dirty="0"/>
              <a:t>Moscow, Russia)</a:t>
            </a:r>
            <a:endParaRPr lang="ru-RU" sz="2000" dirty="0"/>
          </a:p>
        </p:txBody>
      </p:sp>
      <p:pic>
        <p:nvPicPr>
          <p:cNvPr id="5" name="Рисунок 4">
            <a:extLst>
              <a:ext uri="{FF2B5EF4-FFF2-40B4-BE49-F238E27FC236}">
                <a16:creationId xmlns:a16="http://schemas.microsoft.com/office/drawing/2014/main" xmlns="" id="{1DB58A65-E1B3-4DA9-93B0-B6E63A4B5447}"/>
              </a:ext>
            </a:extLst>
          </p:cNvPr>
          <p:cNvPicPr>
            <a:picLocks noChangeAspect="1"/>
          </p:cNvPicPr>
          <p:nvPr/>
        </p:nvPicPr>
        <p:blipFill>
          <a:blip r:embed="rId3"/>
          <a:stretch>
            <a:fillRect/>
          </a:stretch>
        </p:blipFill>
        <p:spPr>
          <a:xfrm>
            <a:off x="149610" y="31375"/>
            <a:ext cx="11303836" cy="1930160"/>
          </a:xfrm>
          <a:prstGeom prst="rect">
            <a:avLst/>
          </a:prstGeom>
        </p:spPr>
      </p:pic>
      <p:pic>
        <p:nvPicPr>
          <p:cNvPr id="6" name="Рисунок 5">
            <a:extLst>
              <a:ext uri="{FF2B5EF4-FFF2-40B4-BE49-F238E27FC236}">
                <a16:creationId xmlns:a16="http://schemas.microsoft.com/office/drawing/2014/main" xmlns="" id="{477CC676-4FA5-48B5-93C0-6328A2E3C97F}"/>
              </a:ext>
            </a:extLst>
          </p:cNvPr>
          <p:cNvPicPr>
            <a:picLocks noChangeAspect="1"/>
          </p:cNvPicPr>
          <p:nvPr/>
        </p:nvPicPr>
        <p:blipFill>
          <a:blip r:embed="rId4"/>
          <a:stretch>
            <a:fillRect/>
          </a:stretch>
        </p:blipFill>
        <p:spPr>
          <a:xfrm>
            <a:off x="352864" y="4679712"/>
            <a:ext cx="3876502" cy="2146913"/>
          </a:xfrm>
          <a:prstGeom prst="rect">
            <a:avLst/>
          </a:prstGeom>
        </p:spPr>
      </p:pic>
    </p:spTree>
    <p:extLst>
      <p:ext uri="{BB962C8B-B14F-4D97-AF65-F5344CB8AC3E}">
        <p14:creationId xmlns:p14="http://schemas.microsoft.com/office/powerpoint/2010/main" xmlns="" val="240153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AA30E5-D4C3-44C1-9425-87C6634139BC}"/>
              </a:ext>
            </a:extLst>
          </p:cNvPr>
          <p:cNvSpPr>
            <a:spLocks noGrp="1"/>
          </p:cNvSpPr>
          <p:nvPr>
            <p:ph type="title"/>
          </p:nvPr>
        </p:nvSpPr>
        <p:spPr/>
        <p:txBody>
          <a:bodyPr>
            <a:normAutofit/>
          </a:bodyPr>
          <a:lstStyle/>
          <a:p>
            <a:r>
              <a:rPr lang="en-US" sz="4000" dirty="0"/>
              <a:t>Distributed Energy system</a:t>
            </a:r>
            <a:endParaRPr lang="ru-RU" sz="4000" dirty="0"/>
          </a:p>
        </p:txBody>
      </p:sp>
      <p:sp>
        <p:nvSpPr>
          <p:cNvPr id="4" name="Нижний колонтитул 3">
            <a:extLst>
              <a:ext uri="{FF2B5EF4-FFF2-40B4-BE49-F238E27FC236}">
                <a16:creationId xmlns:a16="http://schemas.microsoft.com/office/drawing/2014/main" xmlns="" id="{EFC5296D-8A3E-42E9-8C70-57A3FDA0939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A8741FC8-E6BB-4296-9EB0-DDCD4ED57EF7}"/>
              </a:ext>
            </a:extLst>
          </p:cNvPr>
          <p:cNvSpPr>
            <a:spLocks noGrp="1"/>
          </p:cNvSpPr>
          <p:nvPr>
            <p:ph type="sldNum" sz="quarter" idx="12"/>
          </p:nvPr>
        </p:nvSpPr>
        <p:spPr/>
        <p:txBody>
          <a:bodyPr/>
          <a:lstStyle/>
          <a:p>
            <a:fld id="{9B7151EF-63C7-485E-9256-E468B30C770B}" type="slidenum">
              <a:rPr lang="ru-RU" smtClean="0"/>
              <a:pPr/>
              <a:t>10</a:t>
            </a:fld>
            <a:endParaRPr lang="ru-RU"/>
          </a:p>
        </p:txBody>
      </p:sp>
      <p:sp>
        <p:nvSpPr>
          <p:cNvPr id="6" name="Прямоугольник 5">
            <a:extLst>
              <a:ext uri="{FF2B5EF4-FFF2-40B4-BE49-F238E27FC236}">
                <a16:creationId xmlns:a16="http://schemas.microsoft.com/office/drawing/2014/main" xmlns="" id="{015D3AE1-9E7B-43C3-9CB0-E0A371A6E212}"/>
              </a:ext>
            </a:extLst>
          </p:cNvPr>
          <p:cNvSpPr/>
          <p:nvPr/>
        </p:nvSpPr>
        <p:spPr>
          <a:xfrm>
            <a:off x="6795913" y="1417651"/>
            <a:ext cx="5283200" cy="4708981"/>
          </a:xfrm>
          <a:prstGeom prst="rect">
            <a:avLst/>
          </a:prstGeom>
        </p:spPr>
        <p:txBody>
          <a:bodyPr wrap="square">
            <a:spAutoFit/>
          </a:bodyPr>
          <a:lstStyle/>
          <a:p>
            <a:pPr algn="just">
              <a:lnSpc>
                <a:spcPct val="150000"/>
              </a:lnSpc>
              <a:spcAft>
                <a:spcPts val="600"/>
              </a:spcAft>
            </a:pPr>
            <a:r>
              <a:rPr lang="en-US" sz="2000" dirty="0">
                <a:solidFill>
                  <a:prstClr val="black"/>
                </a:solidFill>
                <a:latin typeface="Century Gothic" panose="020B0502020202020204"/>
              </a:rPr>
              <a:t>- combination of: </a:t>
            </a:r>
          </a:p>
          <a:p>
            <a:pPr marL="342900" indent="-342900" algn="just">
              <a:lnSpc>
                <a:spcPct val="150000"/>
              </a:lnSpc>
              <a:spcAft>
                <a:spcPts val="600"/>
              </a:spcAft>
              <a:buFont typeface="Arial" panose="020B0604020202020204" pitchFamily="34" charset="0"/>
              <a:buChar char="•"/>
            </a:pPr>
            <a:r>
              <a:rPr lang="en-US" sz="2000" dirty="0">
                <a:solidFill>
                  <a:prstClr val="black"/>
                </a:solidFill>
                <a:latin typeface="Century Gothic" panose="020B0502020202020204"/>
              </a:rPr>
              <a:t>traditional large power stations;</a:t>
            </a:r>
          </a:p>
          <a:p>
            <a:pPr marL="342900" indent="-342900" algn="just">
              <a:lnSpc>
                <a:spcPct val="150000"/>
              </a:lnSpc>
              <a:spcAft>
                <a:spcPts val="600"/>
              </a:spcAft>
              <a:buFont typeface="Arial" panose="020B0604020202020204" pitchFamily="34" charset="0"/>
              <a:buChar char="•"/>
            </a:pPr>
            <a:r>
              <a:rPr lang="en-US" sz="2000" dirty="0">
                <a:solidFill>
                  <a:prstClr val="black"/>
                </a:solidFill>
                <a:latin typeface="Century Gothic" panose="020B0502020202020204"/>
              </a:rPr>
              <a:t>small gas-turbine installations;</a:t>
            </a:r>
          </a:p>
          <a:p>
            <a:pPr marL="342900" indent="-342900" algn="just">
              <a:lnSpc>
                <a:spcPct val="150000"/>
              </a:lnSpc>
              <a:spcAft>
                <a:spcPts val="600"/>
              </a:spcAft>
              <a:buFont typeface="Arial" panose="020B0604020202020204" pitchFamily="34" charset="0"/>
              <a:buChar char="•"/>
            </a:pPr>
            <a:r>
              <a:rPr lang="en-US" sz="2000" dirty="0">
                <a:solidFill>
                  <a:prstClr val="black"/>
                </a:solidFill>
                <a:latin typeface="Century Gothic" panose="020B0502020202020204"/>
              </a:rPr>
              <a:t>small hydropower plants;</a:t>
            </a:r>
          </a:p>
          <a:p>
            <a:pPr marL="342900" indent="-342900" algn="just">
              <a:lnSpc>
                <a:spcPct val="150000"/>
              </a:lnSpc>
              <a:spcAft>
                <a:spcPts val="600"/>
              </a:spcAft>
              <a:buFont typeface="Arial" panose="020B0604020202020204" pitchFamily="34" charset="0"/>
              <a:buChar char="•"/>
            </a:pPr>
            <a:r>
              <a:rPr lang="en-US" sz="2000" dirty="0">
                <a:solidFill>
                  <a:prstClr val="black"/>
                </a:solidFill>
                <a:latin typeface="Century Gothic" panose="020B0502020202020204"/>
              </a:rPr>
              <a:t>wind and solar power plants;</a:t>
            </a:r>
          </a:p>
          <a:p>
            <a:pPr marL="342900" indent="-342900" algn="just">
              <a:lnSpc>
                <a:spcPct val="150000"/>
              </a:lnSpc>
              <a:spcAft>
                <a:spcPts val="600"/>
              </a:spcAft>
              <a:buFont typeface="Arial" panose="020B0604020202020204" pitchFamily="34" charset="0"/>
              <a:buChar char="•"/>
            </a:pPr>
            <a:r>
              <a:rPr lang="en-US" sz="2000" dirty="0">
                <a:solidFill>
                  <a:prstClr val="black"/>
                </a:solidFill>
                <a:latin typeface="Century Gothic" panose="020B0502020202020204"/>
              </a:rPr>
              <a:t>energy accumulators;</a:t>
            </a:r>
          </a:p>
          <a:p>
            <a:pPr marL="342900" indent="-342900" algn="just">
              <a:lnSpc>
                <a:spcPct val="150000"/>
              </a:lnSpc>
              <a:spcAft>
                <a:spcPts val="600"/>
              </a:spcAft>
              <a:buFont typeface="Arial" panose="020B0604020202020204" pitchFamily="34" charset="0"/>
              <a:buChar char="•"/>
            </a:pPr>
            <a:r>
              <a:rPr lang="en-US" sz="2000" dirty="0">
                <a:solidFill>
                  <a:prstClr val="black"/>
                </a:solidFill>
                <a:latin typeface="Century Gothic" panose="020B0502020202020204"/>
              </a:rPr>
              <a:t>consumers and controllable loads, distributed throughout the power system.</a:t>
            </a:r>
            <a:endParaRPr lang="ru-RU" sz="2000" dirty="0">
              <a:solidFill>
                <a:prstClr val="black"/>
              </a:solidFill>
              <a:latin typeface="Century Gothic" panose="020B0502020202020204"/>
            </a:endParaRPr>
          </a:p>
        </p:txBody>
      </p:sp>
      <p:pic>
        <p:nvPicPr>
          <p:cNvPr id="7" name="Picture 4">
            <a:extLst>
              <a:ext uri="{FF2B5EF4-FFF2-40B4-BE49-F238E27FC236}">
                <a16:creationId xmlns:a16="http://schemas.microsoft.com/office/drawing/2014/main" xmlns="" id="{CE5C6059-BCDB-4608-9FAC-D7720114B14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743" y="2687117"/>
            <a:ext cx="5965397" cy="3354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xmlns="" id="{6FF0B75A-66C2-41D7-9771-0B53A510CBF3}"/>
              </a:ext>
            </a:extLst>
          </p:cNvPr>
          <p:cNvSpPr txBox="1"/>
          <p:nvPr/>
        </p:nvSpPr>
        <p:spPr>
          <a:xfrm>
            <a:off x="1166547" y="2741426"/>
            <a:ext cx="979755" cy="338554"/>
          </a:xfrm>
          <a:prstGeom prst="rect">
            <a:avLst/>
          </a:prstGeom>
          <a:solidFill>
            <a:schemeClr val="bg1"/>
          </a:solidFill>
        </p:spPr>
        <p:txBody>
          <a:bodyPr wrap="none" rtlCol="0">
            <a:spAutoFit/>
          </a:bodyPr>
          <a:lstStyle/>
          <a:p>
            <a:r>
              <a:rPr lang="en-US" sz="1600" dirty="0"/>
              <a:t>Wind PP</a:t>
            </a:r>
            <a:endParaRPr lang="ru-RU" sz="1600" dirty="0"/>
          </a:p>
        </p:txBody>
      </p:sp>
      <p:sp>
        <p:nvSpPr>
          <p:cNvPr id="8" name="TextBox 7">
            <a:extLst>
              <a:ext uri="{FF2B5EF4-FFF2-40B4-BE49-F238E27FC236}">
                <a16:creationId xmlns:a16="http://schemas.microsoft.com/office/drawing/2014/main" xmlns="" id="{E0DFECA3-A58D-46CD-8DA5-55F49140A9B3}"/>
              </a:ext>
            </a:extLst>
          </p:cNvPr>
          <p:cNvSpPr txBox="1"/>
          <p:nvPr/>
        </p:nvSpPr>
        <p:spPr>
          <a:xfrm>
            <a:off x="2843305" y="2890319"/>
            <a:ext cx="2358338" cy="338554"/>
          </a:xfrm>
          <a:prstGeom prst="rect">
            <a:avLst/>
          </a:prstGeom>
          <a:solidFill>
            <a:schemeClr val="bg1"/>
          </a:solidFill>
        </p:spPr>
        <p:txBody>
          <a:bodyPr wrap="none" rtlCol="0">
            <a:spAutoFit/>
          </a:bodyPr>
          <a:lstStyle/>
          <a:p>
            <a:r>
              <a:rPr lang="en-US" sz="1600" b="1" dirty="0">
                <a:solidFill>
                  <a:prstClr val="black"/>
                </a:solidFill>
                <a:latin typeface="Century Gothic" panose="020B0502020202020204"/>
              </a:rPr>
              <a:t>Traditional generation</a:t>
            </a:r>
            <a:endParaRPr lang="ru-RU" sz="1600" b="1" dirty="0"/>
          </a:p>
        </p:txBody>
      </p:sp>
      <p:sp>
        <p:nvSpPr>
          <p:cNvPr id="9" name="TextBox 8">
            <a:extLst>
              <a:ext uri="{FF2B5EF4-FFF2-40B4-BE49-F238E27FC236}">
                <a16:creationId xmlns:a16="http://schemas.microsoft.com/office/drawing/2014/main" xmlns="" id="{0AB345F6-7A08-4B90-8716-4AC727739626}"/>
              </a:ext>
            </a:extLst>
          </p:cNvPr>
          <p:cNvSpPr txBox="1"/>
          <p:nvPr/>
        </p:nvSpPr>
        <p:spPr>
          <a:xfrm>
            <a:off x="625289" y="4872139"/>
            <a:ext cx="1372844" cy="369332"/>
          </a:xfrm>
          <a:prstGeom prst="rect">
            <a:avLst/>
          </a:prstGeom>
          <a:solidFill>
            <a:schemeClr val="bg1"/>
          </a:solidFill>
        </p:spPr>
        <p:txBody>
          <a:bodyPr wrap="square" rtlCol="0">
            <a:spAutoFit/>
          </a:bodyPr>
          <a:lstStyle/>
          <a:p>
            <a:r>
              <a:rPr lang="en-US" dirty="0"/>
              <a:t>Solar PP</a:t>
            </a:r>
            <a:endParaRPr lang="ru-RU" dirty="0"/>
          </a:p>
        </p:txBody>
      </p:sp>
      <p:sp>
        <p:nvSpPr>
          <p:cNvPr id="10" name="TextBox 9">
            <a:extLst>
              <a:ext uri="{FF2B5EF4-FFF2-40B4-BE49-F238E27FC236}">
                <a16:creationId xmlns:a16="http://schemas.microsoft.com/office/drawing/2014/main" xmlns="" id="{6CFB6E34-F89C-4071-94DC-AB7A8DBBE2D1}"/>
              </a:ext>
            </a:extLst>
          </p:cNvPr>
          <p:cNvSpPr txBox="1"/>
          <p:nvPr/>
        </p:nvSpPr>
        <p:spPr>
          <a:xfrm>
            <a:off x="5622102" y="4579751"/>
            <a:ext cx="1215397" cy="461665"/>
          </a:xfrm>
          <a:prstGeom prst="rect">
            <a:avLst/>
          </a:prstGeom>
          <a:solidFill>
            <a:schemeClr val="bg1"/>
          </a:solidFill>
        </p:spPr>
        <p:txBody>
          <a:bodyPr wrap="none" rtlCol="0">
            <a:spAutoFit/>
          </a:bodyPr>
          <a:lstStyle/>
          <a:p>
            <a:r>
              <a:rPr lang="en-US" sz="1200" b="1" dirty="0">
                <a:solidFill>
                  <a:prstClr val="black"/>
                </a:solidFill>
                <a:latin typeface="Century Gothic" panose="020B0502020202020204"/>
              </a:rPr>
              <a:t>Energy</a:t>
            </a:r>
          </a:p>
          <a:p>
            <a:r>
              <a:rPr lang="en-US" sz="1200" b="1" dirty="0">
                <a:solidFill>
                  <a:prstClr val="black"/>
                </a:solidFill>
                <a:latin typeface="Century Gothic" panose="020B0502020202020204"/>
              </a:rPr>
              <a:t>accumulators</a:t>
            </a:r>
            <a:endParaRPr lang="ru-RU" sz="1200" b="1" dirty="0"/>
          </a:p>
        </p:txBody>
      </p:sp>
      <p:sp>
        <p:nvSpPr>
          <p:cNvPr id="11" name="TextBox 10">
            <a:extLst>
              <a:ext uri="{FF2B5EF4-FFF2-40B4-BE49-F238E27FC236}">
                <a16:creationId xmlns:a16="http://schemas.microsoft.com/office/drawing/2014/main" xmlns="" id="{73E60522-ED97-480F-AAA4-1C7A2C779F9D}"/>
              </a:ext>
            </a:extLst>
          </p:cNvPr>
          <p:cNvSpPr txBox="1"/>
          <p:nvPr/>
        </p:nvSpPr>
        <p:spPr>
          <a:xfrm>
            <a:off x="4577763" y="5722848"/>
            <a:ext cx="1292341" cy="338554"/>
          </a:xfrm>
          <a:prstGeom prst="rect">
            <a:avLst/>
          </a:prstGeom>
          <a:solidFill>
            <a:schemeClr val="bg1"/>
          </a:solidFill>
        </p:spPr>
        <p:txBody>
          <a:bodyPr wrap="none" rtlCol="0">
            <a:spAutoFit/>
          </a:bodyPr>
          <a:lstStyle/>
          <a:p>
            <a:r>
              <a:rPr lang="en-US" sz="1600" b="1" dirty="0">
                <a:solidFill>
                  <a:prstClr val="black"/>
                </a:solidFill>
                <a:latin typeface="Century Gothic" panose="020B0502020202020204"/>
              </a:rPr>
              <a:t>Consumers</a:t>
            </a:r>
            <a:endParaRPr lang="ru-RU" sz="1600" b="1" dirty="0"/>
          </a:p>
        </p:txBody>
      </p:sp>
      <p:sp>
        <p:nvSpPr>
          <p:cNvPr id="12" name="TextBox 11">
            <a:extLst>
              <a:ext uri="{FF2B5EF4-FFF2-40B4-BE49-F238E27FC236}">
                <a16:creationId xmlns:a16="http://schemas.microsoft.com/office/drawing/2014/main" xmlns="" id="{DCA667F5-45E6-4EBA-8391-4903E411D3E5}"/>
              </a:ext>
            </a:extLst>
          </p:cNvPr>
          <p:cNvSpPr txBox="1"/>
          <p:nvPr/>
        </p:nvSpPr>
        <p:spPr>
          <a:xfrm>
            <a:off x="3202432" y="5309380"/>
            <a:ext cx="1492716" cy="307777"/>
          </a:xfrm>
          <a:prstGeom prst="rect">
            <a:avLst/>
          </a:prstGeom>
          <a:solidFill>
            <a:schemeClr val="bg1"/>
          </a:solidFill>
        </p:spPr>
        <p:txBody>
          <a:bodyPr wrap="none" rtlCol="0">
            <a:spAutoFit/>
          </a:bodyPr>
          <a:lstStyle/>
          <a:p>
            <a:r>
              <a:rPr lang="en-US" sz="1400" b="1" dirty="0"/>
              <a:t>Control Center</a:t>
            </a:r>
            <a:endParaRPr lang="ru-RU" sz="1400" b="1" dirty="0"/>
          </a:p>
        </p:txBody>
      </p:sp>
    </p:spTree>
    <p:extLst>
      <p:ext uri="{BB962C8B-B14F-4D97-AF65-F5344CB8AC3E}">
        <p14:creationId xmlns:p14="http://schemas.microsoft.com/office/powerpoint/2010/main" xmlns="" val="359908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7128CB-15F6-49CD-83A7-F4E8284E5FB9}"/>
              </a:ext>
            </a:extLst>
          </p:cNvPr>
          <p:cNvSpPr>
            <a:spLocks noGrp="1"/>
          </p:cNvSpPr>
          <p:nvPr>
            <p:ph type="title"/>
          </p:nvPr>
        </p:nvSpPr>
        <p:spPr>
          <a:xfrm>
            <a:off x="316089" y="202407"/>
            <a:ext cx="10812159" cy="1609344"/>
          </a:xfrm>
        </p:spPr>
        <p:txBody>
          <a:bodyPr>
            <a:noAutofit/>
          </a:bodyPr>
          <a:lstStyle/>
          <a:p>
            <a:r>
              <a:rPr lang="en-US" sz="4000" dirty="0"/>
              <a:t>Distributed energy system – combining of </a:t>
            </a:r>
            <a:r>
              <a:rPr lang="en-US" sz="4000" dirty="0" err="1"/>
              <a:t>MicroGrids</a:t>
            </a:r>
            <a:endParaRPr lang="ru-RU" sz="4000" dirty="0"/>
          </a:p>
        </p:txBody>
      </p:sp>
      <p:sp>
        <p:nvSpPr>
          <p:cNvPr id="3" name="Объект 2">
            <a:extLst>
              <a:ext uri="{FF2B5EF4-FFF2-40B4-BE49-F238E27FC236}">
                <a16:creationId xmlns:a16="http://schemas.microsoft.com/office/drawing/2014/main" xmlns="" id="{1D32015E-AACF-4875-B52B-2884FC52EFE9}"/>
              </a:ext>
            </a:extLst>
          </p:cNvPr>
          <p:cNvSpPr>
            <a:spLocks noGrp="1"/>
          </p:cNvSpPr>
          <p:nvPr>
            <p:ph idx="1"/>
          </p:nvPr>
        </p:nvSpPr>
        <p:spPr>
          <a:xfrm>
            <a:off x="6231466" y="1614311"/>
            <a:ext cx="5531556" cy="4557889"/>
          </a:xfrm>
        </p:spPr>
        <p:txBody>
          <a:bodyPr>
            <a:normAutofit/>
          </a:bodyPr>
          <a:lstStyle/>
          <a:p>
            <a:pPr>
              <a:lnSpc>
                <a:spcPct val="120000"/>
              </a:lnSpc>
            </a:pPr>
            <a:r>
              <a:rPr lang="en-US" dirty="0"/>
              <a:t>Control of power system consisting of a network of Micro Grids, it is much easier and commercial calculations more transparent and simple.</a:t>
            </a:r>
          </a:p>
          <a:p>
            <a:pPr>
              <a:lnSpc>
                <a:spcPct val="120000"/>
              </a:lnSpc>
            </a:pPr>
            <a:r>
              <a:rPr lang="en-US" dirty="0"/>
              <a:t>When the mismatch of the modes, parts of the power system is separated into an independent Micro Grid, each of which restores on their own, and payments for the supply of electricity are conducted on the value of intersystem power flows.</a:t>
            </a:r>
            <a:endParaRPr lang="ru-RU" dirty="0"/>
          </a:p>
        </p:txBody>
      </p:sp>
      <p:sp>
        <p:nvSpPr>
          <p:cNvPr id="4" name="Нижний колонтитул 3">
            <a:extLst>
              <a:ext uri="{FF2B5EF4-FFF2-40B4-BE49-F238E27FC236}">
                <a16:creationId xmlns:a16="http://schemas.microsoft.com/office/drawing/2014/main" xmlns="" id="{65607B46-FE00-4146-8CE9-C125DAF2F84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385213F6-5C2F-47ED-972E-E6D291AAE6CB}"/>
              </a:ext>
            </a:extLst>
          </p:cNvPr>
          <p:cNvSpPr>
            <a:spLocks noGrp="1"/>
          </p:cNvSpPr>
          <p:nvPr>
            <p:ph type="sldNum" sz="quarter" idx="12"/>
          </p:nvPr>
        </p:nvSpPr>
        <p:spPr/>
        <p:txBody>
          <a:bodyPr/>
          <a:lstStyle/>
          <a:p>
            <a:fld id="{9B7151EF-63C7-485E-9256-E468B30C770B}" type="slidenum">
              <a:rPr lang="ru-RU" smtClean="0"/>
              <a:pPr/>
              <a:t>11</a:t>
            </a:fld>
            <a:endParaRPr lang="ru-RU"/>
          </a:p>
        </p:txBody>
      </p:sp>
      <p:pic>
        <p:nvPicPr>
          <p:cNvPr id="6" name="Picture 4">
            <a:extLst>
              <a:ext uri="{FF2B5EF4-FFF2-40B4-BE49-F238E27FC236}">
                <a16:creationId xmlns:a16="http://schemas.microsoft.com/office/drawing/2014/main" xmlns="" id="{4F2E5A05-3200-4FFA-9D4C-59A44BEE12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4293" y="2096275"/>
            <a:ext cx="5965397" cy="3354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xmlns="" id="{8A8C8F3D-190D-4E90-B5D6-42E36014FAB0}"/>
              </a:ext>
            </a:extLst>
          </p:cNvPr>
          <p:cNvSpPr txBox="1"/>
          <p:nvPr/>
        </p:nvSpPr>
        <p:spPr>
          <a:xfrm>
            <a:off x="424293" y="5129411"/>
            <a:ext cx="1937286" cy="510778"/>
          </a:xfrm>
          <a:prstGeom prst="flowChartAlternateProcess">
            <a:avLst/>
          </a:prstGeom>
          <a:effectLst>
            <a:glow rad="228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err="1">
                <a:solidFill>
                  <a:srgbClr val="FFFF00"/>
                </a:solidFill>
                <a:effectLst>
                  <a:outerShdw blurRad="38100" dist="38100" dir="2700000" algn="tl">
                    <a:srgbClr val="000000">
                      <a:alpha val="43137"/>
                    </a:srgbClr>
                  </a:outerShdw>
                </a:effectLst>
              </a:rPr>
              <a:t>MicroGrid</a:t>
            </a:r>
            <a:endParaRPr lang="ru-RU" sz="2400" dirty="0">
              <a:solidFill>
                <a:srgbClr val="FFFF00"/>
              </a:solidFill>
              <a:effectLst>
                <a:outerShdw blurRad="38100" dist="38100" dir="2700000" algn="tl">
                  <a:srgbClr val="000000">
                    <a:alpha val="43137"/>
                  </a:srgbClr>
                </a:outerShdw>
              </a:effectLst>
            </a:endParaRPr>
          </a:p>
        </p:txBody>
      </p:sp>
      <p:sp>
        <p:nvSpPr>
          <p:cNvPr id="8" name="Овал 7">
            <a:extLst>
              <a:ext uri="{FF2B5EF4-FFF2-40B4-BE49-F238E27FC236}">
                <a16:creationId xmlns:a16="http://schemas.microsoft.com/office/drawing/2014/main" xmlns="" id="{D85B55A7-3BE9-4925-9A31-E388A4381B8D}"/>
              </a:ext>
            </a:extLst>
          </p:cNvPr>
          <p:cNvSpPr/>
          <p:nvPr/>
        </p:nvSpPr>
        <p:spPr>
          <a:xfrm>
            <a:off x="2032000" y="5384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31D245BF-B13C-4BF1-B142-8AF3ABF4F8D4}"/>
              </a:ext>
            </a:extLst>
          </p:cNvPr>
          <p:cNvSpPr txBox="1"/>
          <p:nvPr/>
        </p:nvSpPr>
        <p:spPr>
          <a:xfrm>
            <a:off x="2569464" y="5407659"/>
            <a:ext cx="1937286" cy="510778"/>
          </a:xfrm>
          <a:prstGeom prst="flowChartAlternateProcess">
            <a:avLst/>
          </a:prstGeom>
          <a:effectLst>
            <a:glow rad="228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err="1">
                <a:solidFill>
                  <a:srgbClr val="FFFF00"/>
                </a:solidFill>
                <a:effectLst>
                  <a:outerShdw blurRad="38100" dist="38100" dir="2700000" algn="tl">
                    <a:srgbClr val="000000">
                      <a:alpha val="43137"/>
                    </a:srgbClr>
                  </a:outerShdw>
                </a:effectLst>
              </a:rPr>
              <a:t>MicroGrid</a:t>
            </a:r>
            <a:endParaRPr lang="ru-RU" sz="2400" dirty="0">
              <a:solidFill>
                <a:srgbClr val="FFFF00"/>
              </a:solidFill>
              <a:effectLst>
                <a:outerShdw blurRad="38100" dist="38100" dir="2700000" algn="tl">
                  <a:srgbClr val="000000">
                    <a:alpha val="43137"/>
                  </a:srgbClr>
                </a:outerShdw>
              </a:effectLst>
            </a:endParaRPr>
          </a:p>
        </p:txBody>
      </p:sp>
      <p:sp>
        <p:nvSpPr>
          <p:cNvPr id="11" name="Стрелка: вверх 10">
            <a:extLst>
              <a:ext uri="{FF2B5EF4-FFF2-40B4-BE49-F238E27FC236}">
                <a16:creationId xmlns:a16="http://schemas.microsoft.com/office/drawing/2014/main" xmlns="" id="{FA42060C-60F7-4A33-9872-3B13AC2C81BB}"/>
              </a:ext>
            </a:extLst>
          </p:cNvPr>
          <p:cNvSpPr/>
          <p:nvPr/>
        </p:nvSpPr>
        <p:spPr>
          <a:xfrm rot="3324868">
            <a:off x="2622717" y="4152114"/>
            <a:ext cx="405837" cy="1283963"/>
          </a:xfrm>
          <a:prstGeom prst="up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трелка: вверх 11">
            <a:extLst>
              <a:ext uri="{FF2B5EF4-FFF2-40B4-BE49-F238E27FC236}">
                <a16:creationId xmlns:a16="http://schemas.microsoft.com/office/drawing/2014/main" xmlns="" id="{5E38BBFF-8672-4A54-8A1F-5E35004C42CE}"/>
              </a:ext>
            </a:extLst>
          </p:cNvPr>
          <p:cNvSpPr/>
          <p:nvPr/>
        </p:nvSpPr>
        <p:spPr>
          <a:xfrm>
            <a:off x="3447739" y="4862263"/>
            <a:ext cx="405837" cy="565676"/>
          </a:xfrm>
          <a:prstGeom prst="up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3" name="TextBox 12">
            <a:extLst>
              <a:ext uri="{FF2B5EF4-FFF2-40B4-BE49-F238E27FC236}">
                <a16:creationId xmlns:a16="http://schemas.microsoft.com/office/drawing/2014/main" xmlns="" id="{73BB9D01-42E7-4ED4-A9BA-DAB8C0261F40}"/>
              </a:ext>
            </a:extLst>
          </p:cNvPr>
          <p:cNvSpPr txBox="1"/>
          <p:nvPr/>
        </p:nvSpPr>
        <p:spPr>
          <a:xfrm>
            <a:off x="828489" y="2190403"/>
            <a:ext cx="979755" cy="338554"/>
          </a:xfrm>
          <a:prstGeom prst="rect">
            <a:avLst/>
          </a:prstGeom>
          <a:solidFill>
            <a:schemeClr val="bg1"/>
          </a:solidFill>
        </p:spPr>
        <p:txBody>
          <a:bodyPr wrap="none" rtlCol="0">
            <a:spAutoFit/>
          </a:bodyPr>
          <a:lstStyle/>
          <a:p>
            <a:r>
              <a:rPr lang="en-US" sz="1600" dirty="0"/>
              <a:t>Wind PP</a:t>
            </a:r>
            <a:endParaRPr lang="ru-RU" sz="1600" dirty="0"/>
          </a:p>
        </p:txBody>
      </p:sp>
      <p:sp>
        <p:nvSpPr>
          <p:cNvPr id="14" name="TextBox 13">
            <a:extLst>
              <a:ext uri="{FF2B5EF4-FFF2-40B4-BE49-F238E27FC236}">
                <a16:creationId xmlns:a16="http://schemas.microsoft.com/office/drawing/2014/main" xmlns="" id="{C5C4D109-1FEB-4C5D-A57C-107EA8E39CF0}"/>
              </a:ext>
            </a:extLst>
          </p:cNvPr>
          <p:cNvSpPr txBox="1"/>
          <p:nvPr/>
        </p:nvSpPr>
        <p:spPr>
          <a:xfrm>
            <a:off x="2628814" y="2314582"/>
            <a:ext cx="2358338" cy="338554"/>
          </a:xfrm>
          <a:prstGeom prst="rect">
            <a:avLst/>
          </a:prstGeom>
          <a:solidFill>
            <a:schemeClr val="bg1"/>
          </a:solidFill>
        </p:spPr>
        <p:txBody>
          <a:bodyPr wrap="none" rtlCol="0">
            <a:spAutoFit/>
          </a:bodyPr>
          <a:lstStyle/>
          <a:p>
            <a:r>
              <a:rPr lang="en-US" sz="1600" b="1" dirty="0">
                <a:solidFill>
                  <a:prstClr val="black"/>
                </a:solidFill>
                <a:latin typeface="Century Gothic" panose="020B0502020202020204"/>
              </a:rPr>
              <a:t>Traditional generation</a:t>
            </a:r>
            <a:endParaRPr lang="ru-RU" sz="1600" b="1" dirty="0"/>
          </a:p>
        </p:txBody>
      </p:sp>
      <p:sp>
        <p:nvSpPr>
          <p:cNvPr id="15" name="TextBox 14">
            <a:extLst>
              <a:ext uri="{FF2B5EF4-FFF2-40B4-BE49-F238E27FC236}">
                <a16:creationId xmlns:a16="http://schemas.microsoft.com/office/drawing/2014/main" xmlns="" id="{3ABCA9B4-11C7-4D48-A3D0-DA42B259EDAD}"/>
              </a:ext>
            </a:extLst>
          </p:cNvPr>
          <p:cNvSpPr txBox="1"/>
          <p:nvPr/>
        </p:nvSpPr>
        <p:spPr>
          <a:xfrm>
            <a:off x="410798" y="4296402"/>
            <a:ext cx="1372844" cy="369332"/>
          </a:xfrm>
          <a:prstGeom prst="rect">
            <a:avLst/>
          </a:prstGeom>
          <a:solidFill>
            <a:schemeClr val="bg1"/>
          </a:solidFill>
        </p:spPr>
        <p:txBody>
          <a:bodyPr wrap="square" rtlCol="0">
            <a:spAutoFit/>
          </a:bodyPr>
          <a:lstStyle/>
          <a:p>
            <a:r>
              <a:rPr lang="en-US" dirty="0"/>
              <a:t>Solar PP</a:t>
            </a:r>
            <a:endParaRPr lang="ru-RU" dirty="0"/>
          </a:p>
        </p:txBody>
      </p:sp>
      <p:sp>
        <p:nvSpPr>
          <p:cNvPr id="16" name="TextBox 15">
            <a:extLst>
              <a:ext uri="{FF2B5EF4-FFF2-40B4-BE49-F238E27FC236}">
                <a16:creationId xmlns:a16="http://schemas.microsoft.com/office/drawing/2014/main" xmlns="" id="{4E2863A6-2ACB-4A5B-94B2-66E45D43DBF3}"/>
              </a:ext>
            </a:extLst>
          </p:cNvPr>
          <p:cNvSpPr txBox="1"/>
          <p:nvPr/>
        </p:nvSpPr>
        <p:spPr>
          <a:xfrm>
            <a:off x="5259327" y="4041085"/>
            <a:ext cx="1215397" cy="461665"/>
          </a:xfrm>
          <a:prstGeom prst="rect">
            <a:avLst/>
          </a:prstGeom>
          <a:solidFill>
            <a:schemeClr val="bg1"/>
          </a:solidFill>
        </p:spPr>
        <p:txBody>
          <a:bodyPr wrap="none" rtlCol="0">
            <a:spAutoFit/>
          </a:bodyPr>
          <a:lstStyle/>
          <a:p>
            <a:r>
              <a:rPr lang="en-US" sz="1200" b="1" dirty="0">
                <a:solidFill>
                  <a:prstClr val="black"/>
                </a:solidFill>
                <a:latin typeface="Century Gothic" panose="020B0502020202020204"/>
              </a:rPr>
              <a:t>Energy</a:t>
            </a:r>
          </a:p>
          <a:p>
            <a:r>
              <a:rPr lang="en-US" sz="1200" b="1" dirty="0">
                <a:solidFill>
                  <a:prstClr val="black"/>
                </a:solidFill>
                <a:latin typeface="Century Gothic" panose="020B0502020202020204"/>
              </a:rPr>
              <a:t>accumulators</a:t>
            </a:r>
            <a:endParaRPr lang="ru-RU" sz="1200" b="1" dirty="0"/>
          </a:p>
        </p:txBody>
      </p:sp>
      <p:sp>
        <p:nvSpPr>
          <p:cNvPr id="17" name="TextBox 16">
            <a:extLst>
              <a:ext uri="{FF2B5EF4-FFF2-40B4-BE49-F238E27FC236}">
                <a16:creationId xmlns:a16="http://schemas.microsoft.com/office/drawing/2014/main" xmlns="" id="{97574FF0-E237-47EA-92E0-233CE2B5B383}"/>
              </a:ext>
            </a:extLst>
          </p:cNvPr>
          <p:cNvSpPr txBox="1"/>
          <p:nvPr/>
        </p:nvSpPr>
        <p:spPr>
          <a:xfrm>
            <a:off x="4363272" y="5147111"/>
            <a:ext cx="1292341" cy="338554"/>
          </a:xfrm>
          <a:prstGeom prst="rect">
            <a:avLst/>
          </a:prstGeom>
          <a:solidFill>
            <a:schemeClr val="bg1"/>
          </a:solidFill>
        </p:spPr>
        <p:txBody>
          <a:bodyPr wrap="none" rtlCol="0">
            <a:spAutoFit/>
          </a:bodyPr>
          <a:lstStyle/>
          <a:p>
            <a:r>
              <a:rPr lang="en-US" sz="1600" b="1" dirty="0">
                <a:solidFill>
                  <a:prstClr val="black"/>
                </a:solidFill>
                <a:latin typeface="Century Gothic" panose="020B0502020202020204"/>
              </a:rPr>
              <a:t>Consumers</a:t>
            </a:r>
            <a:endParaRPr lang="ru-RU" sz="1600" b="1" dirty="0"/>
          </a:p>
        </p:txBody>
      </p:sp>
      <p:sp>
        <p:nvSpPr>
          <p:cNvPr id="18" name="TextBox 17">
            <a:extLst>
              <a:ext uri="{FF2B5EF4-FFF2-40B4-BE49-F238E27FC236}">
                <a16:creationId xmlns:a16="http://schemas.microsoft.com/office/drawing/2014/main" xmlns="" id="{C4E39B3D-1D31-4830-B96A-C0416F0CC3BE}"/>
              </a:ext>
            </a:extLst>
          </p:cNvPr>
          <p:cNvSpPr txBox="1"/>
          <p:nvPr/>
        </p:nvSpPr>
        <p:spPr>
          <a:xfrm>
            <a:off x="2987941" y="4733643"/>
            <a:ext cx="1492716" cy="307777"/>
          </a:xfrm>
          <a:prstGeom prst="rect">
            <a:avLst/>
          </a:prstGeom>
          <a:solidFill>
            <a:schemeClr val="bg1"/>
          </a:solidFill>
        </p:spPr>
        <p:txBody>
          <a:bodyPr wrap="none" rtlCol="0">
            <a:spAutoFit/>
          </a:bodyPr>
          <a:lstStyle/>
          <a:p>
            <a:r>
              <a:rPr lang="en-US" sz="1400" b="1" dirty="0"/>
              <a:t>Control Center</a:t>
            </a:r>
            <a:endParaRPr lang="ru-RU" sz="1400" b="1" dirty="0"/>
          </a:p>
        </p:txBody>
      </p:sp>
    </p:spTree>
    <p:extLst>
      <p:ext uri="{BB962C8B-B14F-4D97-AF65-F5344CB8AC3E}">
        <p14:creationId xmlns:p14="http://schemas.microsoft.com/office/powerpoint/2010/main" xmlns="" val="407150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D723AD-C901-49B8-B0C5-9BC4D9DBD1B0}"/>
              </a:ext>
            </a:extLst>
          </p:cNvPr>
          <p:cNvSpPr>
            <a:spLocks noGrp="1"/>
          </p:cNvSpPr>
          <p:nvPr>
            <p:ph type="title"/>
          </p:nvPr>
        </p:nvSpPr>
        <p:spPr/>
        <p:txBody>
          <a:bodyPr>
            <a:normAutofit/>
          </a:bodyPr>
          <a:lstStyle/>
          <a:p>
            <a:r>
              <a:rPr lang="en-US" sz="4400" dirty="0"/>
              <a:t>The attitudes of RES in the energy system</a:t>
            </a:r>
            <a:endParaRPr lang="ru-RU" sz="4400" dirty="0"/>
          </a:p>
        </p:txBody>
      </p:sp>
      <p:sp>
        <p:nvSpPr>
          <p:cNvPr id="3" name="Объект 2">
            <a:extLst>
              <a:ext uri="{FF2B5EF4-FFF2-40B4-BE49-F238E27FC236}">
                <a16:creationId xmlns:a16="http://schemas.microsoft.com/office/drawing/2014/main" xmlns="" id="{34BD3246-CD5F-4990-87D3-4CEED080F48A}"/>
              </a:ext>
            </a:extLst>
          </p:cNvPr>
          <p:cNvSpPr>
            <a:spLocks noGrp="1"/>
          </p:cNvSpPr>
          <p:nvPr>
            <p:ph idx="1"/>
          </p:nvPr>
        </p:nvSpPr>
        <p:spPr/>
        <p:txBody>
          <a:bodyPr>
            <a:normAutofit/>
          </a:bodyPr>
          <a:lstStyle/>
          <a:p>
            <a:pPr>
              <a:lnSpc>
                <a:spcPct val="150000"/>
              </a:lnSpc>
            </a:pPr>
            <a:r>
              <a:rPr lang="en-US" sz="2400" dirty="0"/>
              <a:t>Power plant based on renewable energy do not have their own means of accumulation of energy resource</a:t>
            </a:r>
          </a:p>
          <a:p>
            <a:pPr>
              <a:lnSpc>
                <a:spcPct val="150000"/>
              </a:lnSpc>
            </a:pPr>
            <a:r>
              <a:rPr lang="en-US" sz="2400" dirty="0"/>
              <a:t>They don't have ensure capacity, i.e. power that is transferred to the consumer of electricity with a given guarantee of uninterrupted (usually (95-97)%), i.e. the Consumer is not getting the required power in the considered period of time only (3-5)% of the cases.</a:t>
            </a:r>
            <a:endParaRPr lang="ru-RU" sz="2400" dirty="0"/>
          </a:p>
        </p:txBody>
      </p:sp>
      <p:sp>
        <p:nvSpPr>
          <p:cNvPr id="4" name="Нижний колонтитул 3">
            <a:extLst>
              <a:ext uri="{FF2B5EF4-FFF2-40B4-BE49-F238E27FC236}">
                <a16:creationId xmlns:a16="http://schemas.microsoft.com/office/drawing/2014/main" xmlns="" id="{B6B7F9D3-8C1B-4C34-B47E-F0A0E591DF1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E00157F9-49FD-4A67-9617-916C192DF588}"/>
              </a:ext>
            </a:extLst>
          </p:cNvPr>
          <p:cNvSpPr>
            <a:spLocks noGrp="1"/>
          </p:cNvSpPr>
          <p:nvPr>
            <p:ph type="sldNum" sz="quarter" idx="12"/>
          </p:nvPr>
        </p:nvSpPr>
        <p:spPr/>
        <p:txBody>
          <a:bodyPr/>
          <a:lstStyle/>
          <a:p>
            <a:fld id="{9B7151EF-63C7-485E-9256-E468B30C770B}" type="slidenum">
              <a:rPr lang="ru-RU" smtClean="0"/>
              <a:pPr/>
              <a:t>12</a:t>
            </a:fld>
            <a:endParaRPr lang="ru-RU"/>
          </a:p>
        </p:txBody>
      </p:sp>
    </p:spTree>
    <p:extLst>
      <p:ext uri="{BB962C8B-B14F-4D97-AF65-F5344CB8AC3E}">
        <p14:creationId xmlns:p14="http://schemas.microsoft.com/office/powerpoint/2010/main" xmlns="" val="198285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0CE8C1-56CC-421E-BCBD-CCEC5DA6A886}"/>
              </a:ext>
            </a:extLst>
          </p:cNvPr>
          <p:cNvSpPr>
            <a:spLocks noGrp="1"/>
          </p:cNvSpPr>
          <p:nvPr>
            <p:ph type="title"/>
          </p:nvPr>
        </p:nvSpPr>
        <p:spPr/>
        <p:txBody>
          <a:bodyPr>
            <a:normAutofit/>
          </a:bodyPr>
          <a:lstStyle/>
          <a:p>
            <a:r>
              <a:rPr lang="en-US" sz="4400" dirty="0"/>
              <a:t>Installation of renewable energy</a:t>
            </a:r>
            <a:endParaRPr lang="ru-RU" sz="4400" dirty="0"/>
          </a:p>
        </p:txBody>
      </p:sp>
      <p:sp>
        <p:nvSpPr>
          <p:cNvPr id="3" name="Объект 2">
            <a:extLst>
              <a:ext uri="{FF2B5EF4-FFF2-40B4-BE49-F238E27FC236}">
                <a16:creationId xmlns:a16="http://schemas.microsoft.com/office/drawing/2014/main" xmlns="" id="{339750A7-CB7B-4719-8D0B-57E1ADC219DA}"/>
              </a:ext>
            </a:extLst>
          </p:cNvPr>
          <p:cNvSpPr>
            <a:spLocks noGrp="1"/>
          </p:cNvSpPr>
          <p:nvPr>
            <p:ph idx="1"/>
          </p:nvPr>
        </p:nvSpPr>
        <p:spPr>
          <a:xfrm>
            <a:off x="1069848" y="1606146"/>
            <a:ext cx="10058400" cy="4712677"/>
          </a:xfrm>
        </p:spPr>
        <p:txBody>
          <a:bodyPr>
            <a:noAutofit/>
          </a:bodyPr>
          <a:lstStyle/>
          <a:p>
            <a:pPr>
              <a:lnSpc>
                <a:spcPct val="150000"/>
              </a:lnSpc>
            </a:pPr>
            <a:r>
              <a:rPr lang="en-US" sz="2200" dirty="0"/>
              <a:t>Duplicate the capacity of the guaranteeing supplier of electric energy (thermal, nuclear, geothermal and other power plants).</a:t>
            </a:r>
          </a:p>
          <a:p>
            <a:pPr>
              <a:lnSpc>
                <a:spcPct val="150000"/>
              </a:lnSpc>
            </a:pPr>
            <a:r>
              <a:rPr lang="en-US" sz="2200" b="1" dirty="0"/>
              <a:t>Power non-redundant generators based on renewable energy cannot be more than the value of reserve capacity, production, and their use in Microgrid deprives the consumers of these systems of guaranteed power supply</a:t>
            </a:r>
          </a:p>
          <a:p>
            <a:pPr>
              <a:lnSpc>
                <a:spcPct val="150000"/>
              </a:lnSpc>
            </a:pPr>
            <a:r>
              <a:rPr lang="en-US" sz="2200" dirty="0"/>
              <a:t>Exception: areas of the world where the flow of energy is guaranteed (90-94)% (320-340 days of sunshine per year).  In Europe and America guarantee the arrival of solar energy per year does not exceed 50%</a:t>
            </a:r>
          </a:p>
          <a:p>
            <a:pPr>
              <a:lnSpc>
                <a:spcPct val="150000"/>
              </a:lnSpc>
            </a:pPr>
            <a:endParaRPr lang="ru-RU" sz="2200" dirty="0"/>
          </a:p>
        </p:txBody>
      </p:sp>
      <p:sp>
        <p:nvSpPr>
          <p:cNvPr id="4" name="Нижний колонтитул 3">
            <a:extLst>
              <a:ext uri="{FF2B5EF4-FFF2-40B4-BE49-F238E27FC236}">
                <a16:creationId xmlns:a16="http://schemas.microsoft.com/office/drawing/2014/main" xmlns="" id="{CE624A40-2565-42DD-8D0A-96F69091F9AE}"/>
              </a:ext>
            </a:extLst>
          </p:cNvPr>
          <p:cNvSpPr>
            <a:spLocks noGrp="1"/>
          </p:cNvSpPr>
          <p:nvPr>
            <p:ph type="ftr" sz="quarter" idx="11"/>
          </p:nvPr>
        </p:nvSpPr>
        <p:spPr>
          <a:xfrm>
            <a:off x="1100493" y="6334568"/>
            <a:ext cx="6327648" cy="365125"/>
          </a:xfrm>
        </p:spPr>
        <p:txBody>
          <a:bodyPr/>
          <a:lstStyle/>
          <a:p>
            <a:endParaRPr lang="ru-RU" dirty="0"/>
          </a:p>
        </p:txBody>
      </p:sp>
      <p:sp>
        <p:nvSpPr>
          <p:cNvPr id="5" name="Номер слайда 4">
            <a:extLst>
              <a:ext uri="{FF2B5EF4-FFF2-40B4-BE49-F238E27FC236}">
                <a16:creationId xmlns:a16="http://schemas.microsoft.com/office/drawing/2014/main" xmlns="" id="{62694000-29DF-441E-8D78-8D4B08611C65}"/>
              </a:ext>
            </a:extLst>
          </p:cNvPr>
          <p:cNvSpPr>
            <a:spLocks noGrp="1"/>
          </p:cNvSpPr>
          <p:nvPr>
            <p:ph type="sldNum" sz="quarter" idx="12"/>
          </p:nvPr>
        </p:nvSpPr>
        <p:spPr/>
        <p:txBody>
          <a:bodyPr/>
          <a:lstStyle/>
          <a:p>
            <a:fld id="{9B7151EF-63C7-485E-9256-E468B30C770B}" type="slidenum">
              <a:rPr lang="ru-RU" smtClean="0"/>
              <a:pPr/>
              <a:t>13</a:t>
            </a:fld>
            <a:endParaRPr lang="ru-RU"/>
          </a:p>
        </p:txBody>
      </p:sp>
    </p:spTree>
    <p:extLst>
      <p:ext uri="{BB962C8B-B14F-4D97-AF65-F5344CB8AC3E}">
        <p14:creationId xmlns:p14="http://schemas.microsoft.com/office/powerpoint/2010/main" xmlns="" val="312222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3"/>
          <p:cNvSpPr>
            <a:spLocks noGrp="1"/>
          </p:cNvSpPr>
          <p:nvPr>
            <p:ph type="title"/>
          </p:nvPr>
        </p:nvSpPr>
        <p:spPr>
          <a:xfrm>
            <a:off x="1350498" y="1"/>
            <a:ext cx="9378597" cy="1446488"/>
          </a:xfrm>
        </p:spPr>
        <p:txBody>
          <a:bodyPr>
            <a:normAutofit/>
          </a:bodyPr>
          <a:lstStyle/>
          <a:p>
            <a:r>
              <a:rPr lang="en-US" sz="4000" dirty="0">
                <a:solidFill>
                  <a:srgbClr val="3E3E3E"/>
                </a:solidFill>
                <a:cs typeface="Arial" charset="0"/>
              </a:rPr>
              <a:t>the work of installations of RES in the energy system</a:t>
            </a:r>
            <a:endParaRPr lang="ru-RU" sz="4000" dirty="0">
              <a:solidFill>
                <a:srgbClr val="3E3E3E"/>
              </a:solidFill>
              <a:cs typeface="Arial" charset="0"/>
            </a:endParaRPr>
          </a:p>
        </p:txBody>
      </p:sp>
      <p:cxnSp>
        <p:nvCxnSpPr>
          <p:cNvPr id="14" name="Прямая соединительная линия 13"/>
          <p:cNvCxnSpPr/>
          <p:nvPr/>
        </p:nvCxnSpPr>
        <p:spPr>
          <a:xfrm rot="10800000" flipV="1">
            <a:off x="1666875" y="1285875"/>
            <a:ext cx="8858250" cy="1588"/>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Номер слайда 19"/>
          <p:cNvSpPr>
            <a:spLocks noGrp="1"/>
          </p:cNvSpPr>
          <p:nvPr>
            <p:ph type="sldNum" sz="quarter" idx="12"/>
          </p:nvPr>
        </p:nvSpPr>
        <p:spPr/>
        <p:txBody>
          <a:bodyPr/>
          <a:lstStyle/>
          <a:p>
            <a:pPr>
              <a:defRPr/>
            </a:pPr>
            <a:fld id="{3D26A9DE-3058-4C38-976E-837EF1F326C2}" type="slidenum">
              <a:rPr lang="ru-RU"/>
              <a:pPr>
                <a:defRPr/>
              </a:pPr>
              <a:t>14</a:t>
            </a:fld>
            <a:endParaRPr lang="ru-RU"/>
          </a:p>
        </p:txBody>
      </p:sp>
      <p:cxnSp>
        <p:nvCxnSpPr>
          <p:cNvPr id="10" name="Прямая соединительная линия 9"/>
          <p:cNvCxnSpPr/>
          <p:nvPr/>
        </p:nvCxnSpPr>
        <p:spPr>
          <a:xfrm>
            <a:off x="1738313" y="6357939"/>
            <a:ext cx="8786812" cy="1587"/>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1" name="Схема 10"/>
          <p:cNvGraphicFramePr/>
          <p:nvPr>
            <p:extLst>
              <p:ext uri="{D42A27DB-BD31-4B8C-83A1-F6EECF244321}">
                <p14:modId xmlns:p14="http://schemas.microsoft.com/office/powerpoint/2010/main" xmlns="" val="2697704693"/>
              </p:ext>
            </p:extLst>
          </p:nvPr>
        </p:nvGraphicFramePr>
        <p:xfrm>
          <a:off x="1664134" y="1412776"/>
          <a:ext cx="8860991"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9019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7229ED-1080-4160-8C04-FC05405520AE}"/>
              </a:ext>
            </a:extLst>
          </p:cNvPr>
          <p:cNvSpPr>
            <a:spLocks noGrp="1"/>
          </p:cNvSpPr>
          <p:nvPr>
            <p:ph type="title"/>
          </p:nvPr>
        </p:nvSpPr>
        <p:spPr/>
        <p:txBody>
          <a:bodyPr>
            <a:normAutofit/>
          </a:bodyPr>
          <a:lstStyle/>
          <a:p>
            <a:r>
              <a:rPr lang="en-US" sz="4400" dirty="0"/>
              <a:t>Establishing the continental grid as a system of distributed type</a:t>
            </a:r>
            <a:endParaRPr lang="ru-RU" sz="4400" dirty="0"/>
          </a:p>
        </p:txBody>
      </p:sp>
      <p:sp>
        <p:nvSpPr>
          <p:cNvPr id="4" name="Объект 3">
            <a:extLst>
              <a:ext uri="{FF2B5EF4-FFF2-40B4-BE49-F238E27FC236}">
                <a16:creationId xmlns:a16="http://schemas.microsoft.com/office/drawing/2014/main" xmlns="" id="{98910AFF-C133-4AEE-A685-F59E3D0EFCBC}"/>
              </a:ext>
            </a:extLst>
          </p:cNvPr>
          <p:cNvSpPr>
            <a:spLocks noGrp="1"/>
          </p:cNvSpPr>
          <p:nvPr>
            <p:ph sz="half" idx="2"/>
          </p:nvPr>
        </p:nvSpPr>
        <p:spPr>
          <a:xfrm>
            <a:off x="1069848" y="2544846"/>
            <a:ext cx="10241280" cy="3727938"/>
          </a:xfrm>
        </p:spPr>
        <p:txBody>
          <a:bodyPr>
            <a:normAutofit/>
          </a:bodyPr>
          <a:lstStyle/>
          <a:p>
            <a:pPr>
              <a:lnSpc>
                <a:spcPct val="150000"/>
              </a:lnSpc>
            </a:pPr>
            <a:r>
              <a:rPr lang="en-US" sz="2400" dirty="0"/>
              <a:t>The construction of large energy systems (LES) is a regional, national, continental or Intercontinental – requires a new paradigm: distributed energy system with a self-balancing energy centers - </a:t>
            </a:r>
            <a:r>
              <a:rPr lang="en-US" sz="2400" dirty="0" err="1"/>
              <a:t>Microgrid</a:t>
            </a:r>
            <a:r>
              <a:rPr lang="en-US" sz="2400" dirty="0"/>
              <a:t>.</a:t>
            </a:r>
          </a:p>
          <a:p>
            <a:pPr>
              <a:lnSpc>
                <a:spcPct val="150000"/>
              </a:lnSpc>
            </a:pPr>
            <a:r>
              <a:rPr lang="en-US" sz="2400" dirty="0"/>
              <a:t>Such systems provide reliability and energy safety of each power host LES</a:t>
            </a:r>
            <a:endParaRPr lang="ru-RU" sz="2400" dirty="0"/>
          </a:p>
        </p:txBody>
      </p:sp>
      <p:sp>
        <p:nvSpPr>
          <p:cNvPr id="7" name="Нижний колонтитул 6">
            <a:extLst>
              <a:ext uri="{FF2B5EF4-FFF2-40B4-BE49-F238E27FC236}">
                <a16:creationId xmlns:a16="http://schemas.microsoft.com/office/drawing/2014/main" xmlns="" id="{BBAB41F1-D549-460A-9464-79B69E2F681A}"/>
              </a:ext>
            </a:extLst>
          </p:cNvPr>
          <p:cNvSpPr>
            <a:spLocks noGrp="1"/>
          </p:cNvSpPr>
          <p:nvPr>
            <p:ph type="ftr" sz="quarter" idx="11"/>
          </p:nvPr>
        </p:nvSpPr>
        <p:spPr/>
        <p:txBody>
          <a:bodyPr/>
          <a:lstStyle/>
          <a:p>
            <a:endParaRPr lang="ru-RU"/>
          </a:p>
        </p:txBody>
      </p:sp>
      <p:sp>
        <p:nvSpPr>
          <p:cNvPr id="8" name="Номер слайда 7">
            <a:extLst>
              <a:ext uri="{FF2B5EF4-FFF2-40B4-BE49-F238E27FC236}">
                <a16:creationId xmlns:a16="http://schemas.microsoft.com/office/drawing/2014/main" xmlns="" id="{E7FB007A-A585-4490-9306-E1A185B75616}"/>
              </a:ext>
            </a:extLst>
          </p:cNvPr>
          <p:cNvSpPr>
            <a:spLocks noGrp="1"/>
          </p:cNvSpPr>
          <p:nvPr>
            <p:ph type="sldNum" sz="quarter" idx="12"/>
          </p:nvPr>
        </p:nvSpPr>
        <p:spPr/>
        <p:txBody>
          <a:bodyPr/>
          <a:lstStyle/>
          <a:p>
            <a:fld id="{9B7151EF-63C7-485E-9256-E468B30C770B}" type="slidenum">
              <a:rPr lang="ru-RU" smtClean="0"/>
              <a:pPr/>
              <a:t>15</a:t>
            </a:fld>
            <a:endParaRPr lang="ru-RU"/>
          </a:p>
        </p:txBody>
      </p:sp>
    </p:spTree>
    <p:extLst>
      <p:ext uri="{BB962C8B-B14F-4D97-AF65-F5344CB8AC3E}">
        <p14:creationId xmlns:p14="http://schemas.microsoft.com/office/powerpoint/2010/main" xmlns="" val="85354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a:t>Requirements</a:t>
            </a:r>
            <a:r>
              <a:rPr lang="ru-RU" sz="4000" dirty="0"/>
              <a:t> </a:t>
            </a:r>
            <a:r>
              <a:rPr lang="en-US" sz="4000" dirty="0"/>
              <a:t>to host’s the distributed grid</a:t>
            </a:r>
            <a:endParaRPr lang="ru-RU" sz="4000" dirty="0"/>
          </a:p>
        </p:txBody>
      </p:sp>
      <p:sp>
        <p:nvSpPr>
          <p:cNvPr id="4" name="Объект 3"/>
          <p:cNvSpPr>
            <a:spLocks noGrp="1"/>
          </p:cNvSpPr>
          <p:nvPr>
            <p:ph idx="1"/>
          </p:nvPr>
        </p:nvSpPr>
        <p:spPr/>
        <p:txBody>
          <a:bodyPr>
            <a:normAutofit/>
          </a:bodyPr>
          <a:lstStyle/>
          <a:p>
            <a:pPr>
              <a:lnSpc>
                <a:spcPct val="150000"/>
              </a:lnSpc>
            </a:pPr>
            <a:r>
              <a:rPr lang="en-US" sz="2400" dirty="0"/>
              <a:t>The link for the operating and standby power</a:t>
            </a:r>
          </a:p>
          <a:p>
            <a:pPr>
              <a:lnSpc>
                <a:spcPct val="150000"/>
              </a:lnSpc>
            </a:pPr>
            <a:r>
              <a:rPr lang="en-US" sz="2400" dirty="0"/>
              <a:t>The security of its own energy</a:t>
            </a:r>
          </a:p>
          <a:p>
            <a:pPr>
              <a:lnSpc>
                <a:spcPct val="150000"/>
              </a:lnSpc>
            </a:pPr>
            <a:r>
              <a:rPr lang="en-US" sz="2400" dirty="0"/>
              <a:t>The possibility of reducing the guarantee of consumption if necessary</a:t>
            </a:r>
          </a:p>
          <a:p>
            <a:pPr>
              <a:lnSpc>
                <a:spcPct val="150000"/>
              </a:lnSpc>
            </a:pPr>
            <a:r>
              <a:rPr lang="en-US" sz="2400" dirty="0"/>
              <a:t>Guaranteed power supply is only the infrastructure host’s of LES</a:t>
            </a:r>
            <a:endParaRPr lang="ru-RU" sz="2400" dirty="0"/>
          </a:p>
        </p:txBody>
      </p:sp>
    </p:spTree>
    <p:extLst>
      <p:ext uri="{BB962C8B-B14F-4D97-AF65-F5344CB8AC3E}">
        <p14:creationId xmlns:p14="http://schemas.microsoft.com/office/powerpoint/2010/main" xmlns="" val="91645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926" y="379828"/>
            <a:ext cx="10550279" cy="1622731"/>
          </a:xfrm>
        </p:spPr>
        <p:txBody>
          <a:bodyPr>
            <a:normAutofit/>
          </a:bodyPr>
          <a:lstStyle/>
          <a:p>
            <a:r>
              <a:rPr lang="en-US" sz="4000" dirty="0"/>
              <a:t>Requirements</a:t>
            </a:r>
            <a:r>
              <a:rPr lang="ru-RU" sz="4000" dirty="0"/>
              <a:t> </a:t>
            </a:r>
            <a:r>
              <a:rPr lang="en-US" sz="4000" dirty="0"/>
              <a:t>to generator’s the distributed grid</a:t>
            </a:r>
            <a:endParaRPr lang="ru-RU" sz="4000" dirty="0"/>
          </a:p>
        </p:txBody>
      </p:sp>
      <p:sp>
        <p:nvSpPr>
          <p:cNvPr id="7" name="Объект 6"/>
          <p:cNvSpPr>
            <a:spLocks noGrp="1"/>
          </p:cNvSpPr>
          <p:nvPr>
            <p:ph idx="1"/>
          </p:nvPr>
        </p:nvSpPr>
        <p:spPr>
          <a:xfrm>
            <a:off x="1130270" y="2171769"/>
            <a:ext cx="9603275" cy="4271234"/>
          </a:xfrm>
        </p:spPr>
        <p:txBody>
          <a:bodyPr>
            <a:normAutofit/>
          </a:bodyPr>
          <a:lstStyle/>
          <a:p>
            <a:pPr>
              <a:lnSpc>
                <a:spcPct val="150000"/>
              </a:lnSpc>
            </a:pPr>
            <a:r>
              <a:rPr lang="en-US" sz="2800" dirty="0"/>
              <a:t>Minimum dependence on energy supplies</a:t>
            </a:r>
          </a:p>
          <a:p>
            <a:pPr>
              <a:lnSpc>
                <a:spcPct val="150000"/>
              </a:lnSpc>
            </a:pPr>
            <a:r>
              <a:rPr lang="en-US" sz="2800" dirty="0"/>
              <a:t>Maximum environmental friendliness</a:t>
            </a:r>
          </a:p>
          <a:p>
            <a:pPr>
              <a:lnSpc>
                <a:spcPct val="150000"/>
              </a:lnSpc>
            </a:pPr>
            <a:r>
              <a:rPr lang="en-US" sz="2800" dirty="0"/>
              <a:t>Maneuverability (to ensure sustainable energy supply power unit)</a:t>
            </a:r>
            <a:endParaRPr lang="ru-RU" sz="2800" dirty="0"/>
          </a:p>
          <a:p>
            <a:pPr>
              <a:lnSpc>
                <a:spcPct val="150000"/>
              </a:lnSpc>
            </a:pPr>
            <a:endParaRPr lang="ru-RU" sz="2800" dirty="0"/>
          </a:p>
        </p:txBody>
      </p:sp>
    </p:spTree>
    <p:extLst>
      <p:ext uri="{BB962C8B-B14F-4D97-AF65-F5344CB8AC3E}">
        <p14:creationId xmlns:p14="http://schemas.microsoft.com/office/powerpoint/2010/main" xmlns="" val="52582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1321EB-3BF8-40C4-B408-B262A8BA6609}"/>
              </a:ext>
            </a:extLst>
          </p:cNvPr>
          <p:cNvSpPr>
            <a:spLocks noGrp="1"/>
          </p:cNvSpPr>
          <p:nvPr>
            <p:ph type="title"/>
          </p:nvPr>
        </p:nvSpPr>
        <p:spPr/>
        <p:txBody>
          <a:bodyPr>
            <a:noAutofit/>
          </a:bodyPr>
          <a:lstStyle/>
          <a:p>
            <a:r>
              <a:rPr lang="en-US" sz="4000" dirty="0"/>
              <a:t>The host’s structure of BES with installations based on renewable energy</a:t>
            </a:r>
            <a:endParaRPr lang="ru-RU" sz="4000" dirty="0"/>
          </a:p>
        </p:txBody>
      </p:sp>
      <p:sp>
        <p:nvSpPr>
          <p:cNvPr id="4" name="Нижний колонтитул 3">
            <a:extLst>
              <a:ext uri="{FF2B5EF4-FFF2-40B4-BE49-F238E27FC236}">
                <a16:creationId xmlns:a16="http://schemas.microsoft.com/office/drawing/2014/main" xmlns="" id="{34EE169C-C954-4A2E-84E0-2308799F0A9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58C46FB3-7072-4896-9FFD-F4E50F3003F7}"/>
              </a:ext>
            </a:extLst>
          </p:cNvPr>
          <p:cNvSpPr>
            <a:spLocks noGrp="1"/>
          </p:cNvSpPr>
          <p:nvPr>
            <p:ph type="sldNum" sz="quarter" idx="12"/>
          </p:nvPr>
        </p:nvSpPr>
        <p:spPr/>
        <p:txBody>
          <a:bodyPr/>
          <a:lstStyle/>
          <a:p>
            <a:fld id="{9B7151EF-63C7-485E-9256-E468B30C770B}" type="slidenum">
              <a:rPr lang="ru-RU" smtClean="0"/>
              <a:pPr/>
              <a:t>18</a:t>
            </a:fld>
            <a:endParaRPr lang="ru-RU"/>
          </a:p>
        </p:txBody>
      </p:sp>
      <p:grpSp>
        <p:nvGrpSpPr>
          <p:cNvPr id="6" name="Группа 5">
            <a:extLst>
              <a:ext uri="{FF2B5EF4-FFF2-40B4-BE49-F238E27FC236}">
                <a16:creationId xmlns:a16="http://schemas.microsoft.com/office/drawing/2014/main" xmlns="" id="{ED6B65B7-8F15-44DB-BF8F-F844FF4DC415}"/>
              </a:ext>
            </a:extLst>
          </p:cNvPr>
          <p:cNvGrpSpPr/>
          <p:nvPr/>
        </p:nvGrpSpPr>
        <p:grpSpPr>
          <a:xfrm>
            <a:off x="1130340" y="2602521"/>
            <a:ext cx="9715852" cy="3868615"/>
            <a:chOff x="0" y="0"/>
            <a:chExt cx="5969293" cy="3445121"/>
          </a:xfrm>
        </p:grpSpPr>
        <p:grpSp>
          <p:nvGrpSpPr>
            <p:cNvPr id="7" name="Группа 6">
              <a:extLst>
                <a:ext uri="{FF2B5EF4-FFF2-40B4-BE49-F238E27FC236}">
                  <a16:creationId xmlns:a16="http://schemas.microsoft.com/office/drawing/2014/main" xmlns="" id="{B9A82EE6-BE49-4EB5-BF32-6FB72B92FD90}"/>
                </a:ext>
              </a:extLst>
            </p:cNvPr>
            <p:cNvGrpSpPr/>
            <p:nvPr/>
          </p:nvGrpSpPr>
          <p:grpSpPr>
            <a:xfrm>
              <a:off x="0" y="0"/>
              <a:ext cx="5299997" cy="3445121"/>
              <a:chOff x="0" y="0"/>
              <a:chExt cx="5299997" cy="3445121"/>
            </a:xfrm>
          </p:grpSpPr>
          <p:grpSp>
            <p:nvGrpSpPr>
              <p:cNvPr id="12" name="Группа 11">
                <a:extLst>
                  <a:ext uri="{FF2B5EF4-FFF2-40B4-BE49-F238E27FC236}">
                    <a16:creationId xmlns:a16="http://schemas.microsoft.com/office/drawing/2014/main" xmlns="" id="{FD373FB2-F586-4337-9166-83F30CD9724D}"/>
                  </a:ext>
                </a:extLst>
              </p:cNvPr>
              <p:cNvGrpSpPr/>
              <p:nvPr/>
            </p:nvGrpSpPr>
            <p:grpSpPr>
              <a:xfrm>
                <a:off x="70792" y="1256563"/>
                <a:ext cx="5229205" cy="2188558"/>
                <a:chOff x="0" y="0"/>
                <a:chExt cx="5229205" cy="2188558"/>
              </a:xfrm>
            </p:grpSpPr>
            <p:grpSp>
              <p:nvGrpSpPr>
                <p:cNvPr id="35" name="Группа 34">
                  <a:extLst>
                    <a:ext uri="{FF2B5EF4-FFF2-40B4-BE49-F238E27FC236}">
                      <a16:creationId xmlns:a16="http://schemas.microsoft.com/office/drawing/2014/main" xmlns="" id="{97B2F0D5-87DF-4DE3-9A02-86BAA64207C3}"/>
                    </a:ext>
                  </a:extLst>
                </p:cNvPr>
                <p:cNvGrpSpPr/>
                <p:nvPr/>
              </p:nvGrpSpPr>
              <p:grpSpPr>
                <a:xfrm>
                  <a:off x="0" y="696124"/>
                  <a:ext cx="5229205" cy="317500"/>
                  <a:chOff x="0" y="0"/>
                  <a:chExt cx="5229205" cy="317500"/>
                </a:xfrm>
              </p:grpSpPr>
              <p:sp>
                <p:nvSpPr>
                  <p:cNvPr id="81" name="Надпись 12">
                    <a:extLst>
                      <a:ext uri="{FF2B5EF4-FFF2-40B4-BE49-F238E27FC236}">
                        <a16:creationId xmlns:a16="http://schemas.microsoft.com/office/drawing/2014/main" xmlns="" id="{54B5ACD9-EC9D-46B3-9480-A12D46B62B36}"/>
                      </a:ext>
                    </a:extLst>
                  </p:cNvPr>
                  <p:cNvSpPr txBox="1"/>
                  <p:nvPr/>
                </p:nvSpPr>
                <p:spPr>
                  <a:xfrm>
                    <a:off x="4530705" y="0"/>
                    <a:ext cx="698500" cy="317500"/>
                  </a:xfrm>
                  <a:prstGeom prst="rect">
                    <a:avLst/>
                  </a:prstGeom>
                  <a:solidFill>
                    <a:schemeClr val="lt1"/>
                  </a:solid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Bus</a:t>
                    </a: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Прямая соединительная линия 81">
                    <a:extLst>
                      <a:ext uri="{FF2B5EF4-FFF2-40B4-BE49-F238E27FC236}">
                        <a16:creationId xmlns:a16="http://schemas.microsoft.com/office/drawing/2014/main" xmlns="" id="{9A5634E4-D298-42FC-A84B-444B148E8FEE}"/>
                      </a:ext>
                    </a:extLst>
                  </p:cNvPr>
                  <p:cNvCxnSpPr/>
                  <p:nvPr/>
                </p:nvCxnSpPr>
                <p:spPr>
                  <a:xfrm flipV="1">
                    <a:off x="0" y="165182"/>
                    <a:ext cx="4359624" cy="29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Группа 35">
                  <a:extLst>
                    <a:ext uri="{FF2B5EF4-FFF2-40B4-BE49-F238E27FC236}">
                      <a16:creationId xmlns:a16="http://schemas.microsoft.com/office/drawing/2014/main" xmlns="" id="{F0583CB2-6551-4102-988A-2A35E4A1C91C}"/>
                    </a:ext>
                  </a:extLst>
                </p:cNvPr>
                <p:cNvGrpSpPr/>
                <p:nvPr/>
              </p:nvGrpSpPr>
              <p:grpSpPr>
                <a:xfrm>
                  <a:off x="3167954" y="0"/>
                  <a:ext cx="548066" cy="842646"/>
                  <a:chOff x="0" y="0"/>
                  <a:chExt cx="464179" cy="843198"/>
                </a:xfrm>
              </p:grpSpPr>
              <p:sp>
                <p:nvSpPr>
                  <p:cNvPr id="78" name="Надпись 8">
                    <a:extLst>
                      <a:ext uri="{FF2B5EF4-FFF2-40B4-BE49-F238E27FC236}">
                        <a16:creationId xmlns:a16="http://schemas.microsoft.com/office/drawing/2014/main" xmlns="" id="{E5E07452-C5E6-446F-9598-BA3A8A92A0E0}"/>
                      </a:ext>
                    </a:extLst>
                  </p:cNvPr>
                  <p:cNvSpPr txBox="1"/>
                  <p:nvPr/>
                </p:nvSpPr>
                <p:spPr>
                  <a:xfrm>
                    <a:off x="0" y="289068"/>
                    <a:ext cx="464179" cy="265471"/>
                  </a:xfrm>
                  <a:prstGeom prst="homePlate">
                    <a:avLst/>
                  </a:prstGeom>
                  <a:solidFill>
                    <a:schemeClr val="lt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invertor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9" name="Прямая соединительная линия 78">
                    <a:extLst>
                      <a:ext uri="{FF2B5EF4-FFF2-40B4-BE49-F238E27FC236}">
                        <a16:creationId xmlns:a16="http://schemas.microsoft.com/office/drawing/2014/main" xmlns="" id="{CC53A8AC-4CD7-44D1-9636-F858E003302F}"/>
                      </a:ext>
                    </a:extLst>
                  </p:cNvPr>
                  <p:cNvCxnSpPr/>
                  <p:nvPr/>
                </p:nvCxnSpPr>
                <p:spPr>
                  <a:xfrm>
                    <a:off x="206478" y="0"/>
                    <a:ext cx="0" cy="2773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B7CF1609-F2A3-42D4-BFB5-E4E5EB2512BE}"/>
                      </a:ext>
                    </a:extLst>
                  </p:cNvPr>
                  <p:cNvCxnSpPr/>
                  <p:nvPr/>
                </p:nvCxnSpPr>
                <p:spPr>
                  <a:xfrm>
                    <a:off x="218276" y="566338"/>
                    <a:ext cx="0" cy="276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Группа 36">
                  <a:extLst>
                    <a:ext uri="{FF2B5EF4-FFF2-40B4-BE49-F238E27FC236}">
                      <a16:creationId xmlns:a16="http://schemas.microsoft.com/office/drawing/2014/main" xmlns="" id="{F28D5480-499A-43D4-8DD0-69ABFF637B94}"/>
                    </a:ext>
                  </a:extLst>
                </p:cNvPr>
                <p:cNvGrpSpPr/>
                <p:nvPr/>
              </p:nvGrpSpPr>
              <p:grpSpPr>
                <a:xfrm>
                  <a:off x="318565" y="11799"/>
                  <a:ext cx="542741" cy="842646"/>
                  <a:chOff x="0" y="0"/>
                  <a:chExt cx="542810" cy="843198"/>
                </a:xfrm>
              </p:grpSpPr>
              <p:sp>
                <p:nvSpPr>
                  <p:cNvPr id="75" name="Надпись 39">
                    <a:extLst>
                      <a:ext uri="{FF2B5EF4-FFF2-40B4-BE49-F238E27FC236}">
                        <a16:creationId xmlns:a16="http://schemas.microsoft.com/office/drawing/2014/main" xmlns="" id="{F180504C-4B77-42B5-A251-EF84158F5D9A}"/>
                      </a:ext>
                    </a:extLst>
                  </p:cNvPr>
                  <p:cNvSpPr txBox="1"/>
                  <p:nvPr/>
                </p:nvSpPr>
                <p:spPr>
                  <a:xfrm>
                    <a:off x="0" y="289068"/>
                    <a:ext cx="542810" cy="265471"/>
                  </a:xfrm>
                  <a:prstGeom prst="homePlate">
                    <a:avLst/>
                  </a:prstGeom>
                  <a:solidFill>
                    <a:schemeClr val="lt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invertor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6" name="Прямая соединительная линия 75">
                    <a:extLst>
                      <a:ext uri="{FF2B5EF4-FFF2-40B4-BE49-F238E27FC236}">
                        <a16:creationId xmlns:a16="http://schemas.microsoft.com/office/drawing/2014/main" xmlns="" id="{EB559F10-B2DB-4B94-A53F-22E7D40C9673}"/>
                      </a:ext>
                    </a:extLst>
                  </p:cNvPr>
                  <p:cNvCxnSpPr/>
                  <p:nvPr/>
                </p:nvCxnSpPr>
                <p:spPr>
                  <a:xfrm>
                    <a:off x="206478" y="0"/>
                    <a:ext cx="0" cy="2773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1036518B-160C-4037-94E8-33262E5D9836}"/>
                      </a:ext>
                    </a:extLst>
                  </p:cNvPr>
                  <p:cNvCxnSpPr/>
                  <p:nvPr/>
                </p:nvCxnSpPr>
                <p:spPr>
                  <a:xfrm>
                    <a:off x="218276" y="566338"/>
                    <a:ext cx="0" cy="276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Группа 37">
                  <a:extLst>
                    <a:ext uri="{FF2B5EF4-FFF2-40B4-BE49-F238E27FC236}">
                      <a16:creationId xmlns:a16="http://schemas.microsoft.com/office/drawing/2014/main" xmlns="" id="{6944A879-C949-47C1-9766-23402AA0E275}"/>
                    </a:ext>
                  </a:extLst>
                </p:cNvPr>
                <p:cNvGrpSpPr/>
                <p:nvPr/>
              </p:nvGrpSpPr>
              <p:grpSpPr>
                <a:xfrm>
                  <a:off x="0" y="879004"/>
                  <a:ext cx="825377" cy="1285957"/>
                  <a:chOff x="0" y="0"/>
                  <a:chExt cx="825377" cy="1285957"/>
                </a:xfrm>
              </p:grpSpPr>
              <p:grpSp>
                <p:nvGrpSpPr>
                  <p:cNvPr id="67" name="Группа 66">
                    <a:extLst>
                      <a:ext uri="{FF2B5EF4-FFF2-40B4-BE49-F238E27FC236}">
                        <a16:creationId xmlns:a16="http://schemas.microsoft.com/office/drawing/2014/main" xmlns="" id="{B1641071-61AA-4C4D-B64D-6DD6D13BC349}"/>
                      </a:ext>
                    </a:extLst>
                  </p:cNvPr>
                  <p:cNvGrpSpPr/>
                  <p:nvPr/>
                </p:nvGrpSpPr>
                <p:grpSpPr>
                  <a:xfrm>
                    <a:off x="0" y="896702"/>
                    <a:ext cx="824865" cy="389255"/>
                    <a:chOff x="0" y="0"/>
                    <a:chExt cx="825377" cy="389358"/>
                  </a:xfrm>
                </p:grpSpPr>
                <p:sp>
                  <p:nvSpPr>
                    <p:cNvPr id="71" name="Надпись 54">
                      <a:extLst>
                        <a:ext uri="{FF2B5EF4-FFF2-40B4-BE49-F238E27FC236}">
                          <a16:creationId xmlns:a16="http://schemas.microsoft.com/office/drawing/2014/main" xmlns="" id="{24F5B360-6747-4A66-9297-EF87B2CE664E}"/>
                        </a:ext>
                      </a:extLst>
                    </p:cNvPr>
                    <p:cNvSpPr txBox="1"/>
                    <p:nvPr/>
                  </p:nvSpPr>
                  <p:spPr>
                    <a:xfrm>
                      <a:off x="0" y="0"/>
                      <a:ext cx="654828" cy="389358"/>
                    </a:xfrm>
                    <a:prstGeom prst="ellipse">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WindPP</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Прямая соединительная линия 71">
                      <a:extLst>
                        <a:ext uri="{FF2B5EF4-FFF2-40B4-BE49-F238E27FC236}">
                          <a16:creationId xmlns:a16="http://schemas.microsoft.com/office/drawing/2014/main" xmlns="" id="{43248E64-E86F-48D3-B839-75D3AE338B1C}"/>
                        </a:ext>
                      </a:extLst>
                    </p:cNvPr>
                    <p:cNvCxnSpPr/>
                    <p:nvPr/>
                  </p:nvCxnSpPr>
                  <p:spPr>
                    <a:xfrm>
                      <a:off x="666627" y="212377"/>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Прямая соединительная линия 67">
                    <a:extLst>
                      <a:ext uri="{FF2B5EF4-FFF2-40B4-BE49-F238E27FC236}">
                        <a16:creationId xmlns:a16="http://schemas.microsoft.com/office/drawing/2014/main" xmlns="" id="{00ED9F15-36FE-4E30-BD1D-8948FE7F92FD}"/>
                      </a:ext>
                    </a:extLst>
                  </p:cNvPr>
                  <p:cNvCxnSpPr/>
                  <p:nvPr/>
                </p:nvCxnSpPr>
                <p:spPr>
                  <a:xfrm flipV="1">
                    <a:off x="530942" y="271370"/>
                    <a:ext cx="259019" cy="5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F0A25B99-54D4-4E00-A6CA-A53DBFBD8892}"/>
                      </a:ext>
                    </a:extLst>
                  </p:cNvPr>
                  <p:cNvCxnSpPr/>
                  <p:nvPr/>
                </p:nvCxnSpPr>
                <p:spPr>
                  <a:xfrm>
                    <a:off x="802313" y="0"/>
                    <a:ext cx="17145" cy="11029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49CF7C0E-84B7-440B-A8C4-EFF240EE083B}"/>
                      </a:ext>
                    </a:extLst>
                  </p:cNvPr>
                  <p:cNvCxnSpPr/>
                  <p:nvPr/>
                </p:nvCxnSpPr>
                <p:spPr>
                  <a:xfrm>
                    <a:off x="666627" y="672526"/>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Группа 38">
                  <a:extLst>
                    <a:ext uri="{FF2B5EF4-FFF2-40B4-BE49-F238E27FC236}">
                      <a16:creationId xmlns:a16="http://schemas.microsoft.com/office/drawing/2014/main" xmlns="" id="{30FDE7EC-D08B-4905-87EB-7DDDD8F48ED1}"/>
                    </a:ext>
                  </a:extLst>
                </p:cNvPr>
                <p:cNvGrpSpPr/>
                <p:nvPr/>
              </p:nvGrpSpPr>
              <p:grpSpPr>
                <a:xfrm>
                  <a:off x="1073683" y="890802"/>
                  <a:ext cx="813578" cy="1297756"/>
                  <a:chOff x="0" y="0"/>
                  <a:chExt cx="813578" cy="1297756"/>
                </a:xfrm>
              </p:grpSpPr>
              <p:sp>
                <p:nvSpPr>
                  <p:cNvPr id="59" name="Надпись 55">
                    <a:extLst>
                      <a:ext uri="{FF2B5EF4-FFF2-40B4-BE49-F238E27FC236}">
                        <a16:creationId xmlns:a16="http://schemas.microsoft.com/office/drawing/2014/main" xmlns="" id="{E5110F5D-020E-4BE3-A371-777E2DF330D9}"/>
                      </a:ext>
                    </a:extLst>
                  </p:cNvPr>
                  <p:cNvSpPr txBox="1"/>
                  <p:nvPr/>
                </p:nvSpPr>
                <p:spPr>
                  <a:xfrm>
                    <a:off x="0" y="908501"/>
                    <a:ext cx="654685" cy="389255"/>
                  </a:xfrm>
                  <a:prstGeom prst="ellipse">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WPP</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Прямая соединительная линия 59">
                    <a:extLst>
                      <a:ext uri="{FF2B5EF4-FFF2-40B4-BE49-F238E27FC236}">
                        <a16:creationId xmlns:a16="http://schemas.microsoft.com/office/drawing/2014/main" xmlns="" id="{0117002E-0F34-4C0A-9B7A-A3E92BCC42FF}"/>
                      </a:ext>
                    </a:extLst>
                  </p:cNvPr>
                  <p:cNvCxnSpPr/>
                  <p:nvPr/>
                </p:nvCxnSpPr>
                <p:spPr>
                  <a:xfrm>
                    <a:off x="654828" y="1114979"/>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AF8616E3-9D3A-4F02-BD97-B5940E680883}"/>
                      </a:ext>
                    </a:extLst>
                  </p:cNvPr>
                  <p:cNvCxnSpPr/>
                  <p:nvPr/>
                </p:nvCxnSpPr>
                <p:spPr>
                  <a:xfrm>
                    <a:off x="489646" y="265471"/>
                    <a:ext cx="312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4E518910-E8A3-4AB3-9CD3-4318164DAB76}"/>
                      </a:ext>
                    </a:extLst>
                  </p:cNvPr>
                  <p:cNvCxnSpPr/>
                  <p:nvPr/>
                </p:nvCxnSpPr>
                <p:spPr>
                  <a:xfrm>
                    <a:off x="778714" y="0"/>
                    <a:ext cx="17698" cy="11029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A5ECE528-40D4-4342-B0F5-28F02D3E9083}"/>
                      </a:ext>
                    </a:extLst>
                  </p:cNvPr>
                  <p:cNvCxnSpPr/>
                  <p:nvPr/>
                </p:nvCxnSpPr>
                <p:spPr>
                  <a:xfrm>
                    <a:off x="637130" y="637131"/>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Группа 39">
                  <a:extLst>
                    <a:ext uri="{FF2B5EF4-FFF2-40B4-BE49-F238E27FC236}">
                      <a16:creationId xmlns:a16="http://schemas.microsoft.com/office/drawing/2014/main" xmlns="" id="{7D0241B9-98A0-427C-828B-99E85275031B}"/>
                    </a:ext>
                  </a:extLst>
                </p:cNvPr>
                <p:cNvGrpSpPr/>
                <p:nvPr/>
              </p:nvGrpSpPr>
              <p:grpSpPr>
                <a:xfrm>
                  <a:off x="2153265" y="867205"/>
                  <a:ext cx="843075" cy="1309657"/>
                  <a:chOff x="0" y="0"/>
                  <a:chExt cx="843075" cy="1309657"/>
                </a:xfrm>
              </p:grpSpPr>
              <p:sp>
                <p:nvSpPr>
                  <p:cNvPr id="51" name="Надпись 56">
                    <a:extLst>
                      <a:ext uri="{FF2B5EF4-FFF2-40B4-BE49-F238E27FC236}">
                        <a16:creationId xmlns:a16="http://schemas.microsoft.com/office/drawing/2014/main" xmlns="" id="{049A075C-B553-47EE-B7AD-D7624CDA4B5F}"/>
                      </a:ext>
                    </a:extLst>
                  </p:cNvPr>
                  <p:cNvSpPr txBox="1"/>
                  <p:nvPr/>
                </p:nvSpPr>
                <p:spPr>
                  <a:xfrm>
                    <a:off x="0" y="920299"/>
                    <a:ext cx="654828" cy="389358"/>
                  </a:xfrm>
                  <a:prstGeom prst="ellipse">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DiselPP</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Прямая соединительная линия 51">
                    <a:extLst>
                      <a:ext uri="{FF2B5EF4-FFF2-40B4-BE49-F238E27FC236}">
                        <a16:creationId xmlns:a16="http://schemas.microsoft.com/office/drawing/2014/main" xmlns="" id="{642DA6CF-B0E7-422E-8828-8FE79CE842C9}"/>
                      </a:ext>
                    </a:extLst>
                  </p:cNvPr>
                  <p:cNvCxnSpPr/>
                  <p:nvPr/>
                </p:nvCxnSpPr>
                <p:spPr>
                  <a:xfrm>
                    <a:off x="684325" y="1109079"/>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xmlns="" id="{3DD4D4AD-46D5-45F4-AE4D-C1624C8264C8}"/>
                      </a:ext>
                    </a:extLst>
                  </p:cNvPr>
                  <p:cNvCxnSpPr/>
                  <p:nvPr/>
                </p:nvCxnSpPr>
                <p:spPr>
                  <a:xfrm flipV="1">
                    <a:off x="489646" y="283169"/>
                    <a:ext cx="329811" cy="5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xmlns="" id="{F68582E2-86FA-4333-A983-60EBC12EE238}"/>
                      </a:ext>
                    </a:extLst>
                  </p:cNvPr>
                  <p:cNvCxnSpPr/>
                  <p:nvPr/>
                </p:nvCxnSpPr>
                <p:spPr>
                  <a:xfrm>
                    <a:off x="802312" y="0"/>
                    <a:ext cx="17698" cy="11029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xmlns="" id="{8383CC2C-9DBD-469B-ADC7-C610A7026EAB}"/>
                      </a:ext>
                    </a:extLst>
                  </p:cNvPr>
                  <p:cNvCxnSpPr/>
                  <p:nvPr/>
                </p:nvCxnSpPr>
                <p:spPr>
                  <a:xfrm flipV="1">
                    <a:off x="607633" y="684325"/>
                    <a:ext cx="188780" cy="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Группа 40">
                  <a:extLst>
                    <a:ext uri="{FF2B5EF4-FFF2-40B4-BE49-F238E27FC236}">
                      <a16:creationId xmlns:a16="http://schemas.microsoft.com/office/drawing/2014/main" xmlns="" id="{29638E23-2E14-4926-A7DD-895E7019C077}"/>
                    </a:ext>
                  </a:extLst>
                </p:cNvPr>
                <p:cNvGrpSpPr/>
                <p:nvPr/>
              </p:nvGrpSpPr>
              <p:grpSpPr>
                <a:xfrm>
                  <a:off x="3238746" y="843608"/>
                  <a:ext cx="848975" cy="1280160"/>
                  <a:chOff x="0" y="0"/>
                  <a:chExt cx="848975" cy="1280160"/>
                </a:xfrm>
              </p:grpSpPr>
              <p:sp>
                <p:nvSpPr>
                  <p:cNvPr id="42" name="Надпись 10">
                    <a:extLst>
                      <a:ext uri="{FF2B5EF4-FFF2-40B4-BE49-F238E27FC236}">
                        <a16:creationId xmlns:a16="http://schemas.microsoft.com/office/drawing/2014/main" xmlns="" id="{48E05F9F-5FDF-4364-8CFD-6443E576BCBD}"/>
                      </a:ext>
                    </a:extLst>
                  </p:cNvPr>
                  <p:cNvSpPr txBox="1"/>
                  <p:nvPr/>
                </p:nvSpPr>
                <p:spPr>
                  <a:xfrm>
                    <a:off x="0" y="914400"/>
                    <a:ext cx="731520" cy="365760"/>
                  </a:xfrm>
                  <a:prstGeom prst="frame">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consumer</a:t>
                    </a: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Прямая соединительная линия 43">
                    <a:extLst>
                      <a:ext uri="{FF2B5EF4-FFF2-40B4-BE49-F238E27FC236}">
                        <a16:creationId xmlns:a16="http://schemas.microsoft.com/office/drawing/2014/main" xmlns="" id="{4F2CF7FC-BD40-45E5-A747-071865E6CEF8}"/>
                      </a:ext>
                    </a:extLst>
                  </p:cNvPr>
                  <p:cNvCxnSpPr/>
                  <p:nvPr/>
                </p:nvCxnSpPr>
                <p:spPr>
                  <a:xfrm>
                    <a:off x="690225" y="1103179"/>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xmlns="" id="{03484B60-C0DF-40B4-8AE9-7AF6245B1BBF}"/>
                      </a:ext>
                    </a:extLst>
                  </p:cNvPr>
                  <p:cNvCxnSpPr/>
                  <p:nvPr/>
                </p:nvCxnSpPr>
                <p:spPr>
                  <a:xfrm flipV="1">
                    <a:off x="525043" y="277269"/>
                    <a:ext cx="300314" cy="5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xmlns="" id="{8C064F3E-D407-4F7D-9548-2BF6B13ADD34}"/>
                      </a:ext>
                    </a:extLst>
                  </p:cNvPr>
                  <p:cNvCxnSpPr/>
                  <p:nvPr/>
                </p:nvCxnSpPr>
                <p:spPr>
                  <a:xfrm>
                    <a:off x="820010" y="0"/>
                    <a:ext cx="17698" cy="11029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xmlns="" id="{CD7C650C-E842-4CB1-B6D0-FDB01E5714BE}"/>
                      </a:ext>
                    </a:extLst>
                  </p:cNvPr>
                  <p:cNvCxnSpPr/>
                  <p:nvPr/>
                </p:nvCxnSpPr>
                <p:spPr>
                  <a:xfrm>
                    <a:off x="660728" y="678425"/>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a:extLst>
                  <a:ext uri="{FF2B5EF4-FFF2-40B4-BE49-F238E27FC236}">
                    <a16:creationId xmlns:a16="http://schemas.microsoft.com/office/drawing/2014/main" xmlns="" id="{812D7BA0-1941-4DD2-A9BD-4C7BF1850940}"/>
                  </a:ext>
                </a:extLst>
              </p:cNvPr>
              <p:cNvGrpSpPr/>
              <p:nvPr/>
            </p:nvGrpSpPr>
            <p:grpSpPr>
              <a:xfrm>
                <a:off x="0" y="0"/>
                <a:ext cx="5244608" cy="1321784"/>
                <a:chOff x="0" y="0"/>
                <a:chExt cx="5244608" cy="1321784"/>
              </a:xfrm>
            </p:grpSpPr>
            <p:grpSp>
              <p:nvGrpSpPr>
                <p:cNvPr id="14" name="Группа 13">
                  <a:extLst>
                    <a:ext uri="{FF2B5EF4-FFF2-40B4-BE49-F238E27FC236}">
                      <a16:creationId xmlns:a16="http://schemas.microsoft.com/office/drawing/2014/main" xmlns="" id="{592A03D1-EC06-487E-88D5-7F857E742A71}"/>
                    </a:ext>
                  </a:extLst>
                </p:cNvPr>
                <p:cNvGrpSpPr/>
                <p:nvPr/>
              </p:nvGrpSpPr>
              <p:grpSpPr>
                <a:xfrm>
                  <a:off x="165567" y="0"/>
                  <a:ext cx="831239" cy="1232371"/>
                  <a:chOff x="-5514" y="0"/>
                  <a:chExt cx="831239" cy="1232371"/>
                </a:xfrm>
              </p:grpSpPr>
              <p:sp>
                <p:nvSpPr>
                  <p:cNvPr id="27" name="Надпись 2">
                    <a:extLst>
                      <a:ext uri="{FF2B5EF4-FFF2-40B4-BE49-F238E27FC236}">
                        <a16:creationId xmlns:a16="http://schemas.microsoft.com/office/drawing/2014/main" xmlns="" id="{8DF1B4A4-D28E-40D0-94AF-3591AB00D1F4}"/>
                      </a:ext>
                    </a:extLst>
                  </p:cNvPr>
                  <p:cNvSpPr txBox="1"/>
                  <p:nvPr/>
                </p:nvSpPr>
                <p:spPr>
                  <a:xfrm>
                    <a:off x="0" y="0"/>
                    <a:ext cx="654828" cy="389358"/>
                  </a:xfrm>
                  <a:prstGeom prst="ellipse">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SolarPP</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8" name="Группа 27">
                    <a:extLst>
                      <a:ext uri="{FF2B5EF4-FFF2-40B4-BE49-F238E27FC236}">
                        <a16:creationId xmlns:a16="http://schemas.microsoft.com/office/drawing/2014/main" xmlns="" id="{49A3DC21-F722-4C1A-8354-D8214249DB3D}"/>
                      </a:ext>
                    </a:extLst>
                  </p:cNvPr>
                  <p:cNvGrpSpPr/>
                  <p:nvPr/>
                </p:nvGrpSpPr>
                <p:grpSpPr>
                  <a:xfrm>
                    <a:off x="-5514" y="466049"/>
                    <a:ext cx="636021" cy="713719"/>
                    <a:chOff x="-35010" y="0"/>
                    <a:chExt cx="636021" cy="713719"/>
                  </a:xfrm>
                </p:grpSpPr>
                <p:sp>
                  <p:nvSpPr>
                    <p:cNvPr id="33" name="Надпись 3">
                      <a:extLst>
                        <a:ext uri="{FF2B5EF4-FFF2-40B4-BE49-F238E27FC236}">
                          <a16:creationId xmlns:a16="http://schemas.microsoft.com/office/drawing/2014/main" xmlns="" id="{5D627E60-E9D0-4A4F-80CF-3608137BA889}"/>
                        </a:ext>
                      </a:extLst>
                    </p:cNvPr>
                    <p:cNvSpPr txBox="1"/>
                    <p:nvPr/>
                  </p:nvSpPr>
                  <p:spPr>
                    <a:xfrm>
                      <a:off x="-35010" y="0"/>
                      <a:ext cx="466811" cy="263525"/>
                    </a:xfrm>
                    <a:prstGeom prst="rect">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a:t>
                      </a:r>
                      <a:r>
                        <a:rPr lang="en-US" sz="1100" dirty="0">
                          <a:latin typeface="Calibri" panose="020F0502020204030204" pitchFamily="34" charset="0"/>
                          <a:ea typeface="Calibri" panose="020F0502020204030204" pitchFamily="34" charset="0"/>
                          <a:cs typeface="Times New Roman" panose="02020603050405020304" pitchFamily="18" charset="0"/>
                        </a:rPr>
                        <a:t>o</a:t>
                      </a:r>
                      <a:r>
                        <a:rPr lang="en-US" sz="1100" dirty="0">
                          <a:effectLst/>
                          <a:latin typeface="Calibri" panose="020F0502020204030204" pitchFamily="34" charset="0"/>
                          <a:ea typeface="Calibri" panose="020F0502020204030204" pitchFamily="34" charset="0"/>
                          <a:cs typeface="Times New Roman" panose="02020603050405020304" pitchFamily="18" charset="0"/>
                        </a:rPr>
                        <a:t>ller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Надпись 7">
                      <a:extLst>
                        <a:ext uri="{FF2B5EF4-FFF2-40B4-BE49-F238E27FC236}">
                          <a16:creationId xmlns:a16="http://schemas.microsoft.com/office/drawing/2014/main" xmlns="" id="{DA7A16BC-5CC5-4B53-BB0D-62038F9E41B6}"/>
                        </a:ext>
                      </a:extLst>
                    </p:cNvPr>
                    <p:cNvSpPr txBox="1"/>
                    <p:nvPr/>
                  </p:nvSpPr>
                  <p:spPr>
                    <a:xfrm>
                      <a:off x="164828" y="329959"/>
                      <a:ext cx="436183" cy="383760"/>
                    </a:xfrm>
                    <a:prstGeom prst="can">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Accumul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29" name="Прямая соединительная линия 28">
                    <a:extLst>
                      <a:ext uri="{FF2B5EF4-FFF2-40B4-BE49-F238E27FC236}">
                        <a16:creationId xmlns:a16="http://schemas.microsoft.com/office/drawing/2014/main" xmlns="" id="{8910CFCD-537C-40A5-8EB6-6B61A7024BC5}"/>
                      </a:ext>
                    </a:extLst>
                  </p:cNvPr>
                  <p:cNvCxnSpPr/>
                  <p:nvPr/>
                </p:nvCxnSpPr>
                <p:spPr>
                  <a:xfrm>
                    <a:off x="820010" y="218276"/>
                    <a:ext cx="5715" cy="10140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C7ECC79-ED80-461A-AAC2-EC4EE5A9A2BB}"/>
                      </a:ext>
                    </a:extLst>
                  </p:cNvPr>
                  <p:cNvCxnSpPr/>
                  <p:nvPr/>
                </p:nvCxnSpPr>
                <p:spPr>
                  <a:xfrm>
                    <a:off x="654828" y="224176"/>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5ABCD4E-7DB8-427E-BE08-5093E0FA5909}"/>
                      </a:ext>
                    </a:extLst>
                  </p:cNvPr>
                  <p:cNvCxnSpPr/>
                  <p:nvPr/>
                </p:nvCxnSpPr>
                <p:spPr>
                  <a:xfrm>
                    <a:off x="643029" y="985193"/>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4467A98-F8DF-4149-9E69-EE962E2B2AEA}"/>
                      </a:ext>
                    </a:extLst>
                  </p:cNvPr>
                  <p:cNvCxnSpPr/>
                  <p:nvPr/>
                </p:nvCxnSpPr>
                <p:spPr>
                  <a:xfrm flipV="1">
                    <a:off x="477847" y="607634"/>
                    <a:ext cx="3357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Группа 14">
                  <a:extLst>
                    <a:ext uri="{FF2B5EF4-FFF2-40B4-BE49-F238E27FC236}">
                      <a16:creationId xmlns:a16="http://schemas.microsoft.com/office/drawing/2014/main" xmlns="" id="{5D295EA0-1C08-4A0F-8272-2EA6D4E097F2}"/>
                    </a:ext>
                  </a:extLst>
                </p:cNvPr>
                <p:cNvGrpSpPr/>
                <p:nvPr/>
              </p:nvGrpSpPr>
              <p:grpSpPr>
                <a:xfrm>
                  <a:off x="0" y="11799"/>
                  <a:ext cx="5244608" cy="1309985"/>
                  <a:chOff x="0" y="0"/>
                  <a:chExt cx="5244608" cy="1309985"/>
                </a:xfrm>
              </p:grpSpPr>
              <p:sp>
                <p:nvSpPr>
                  <p:cNvPr id="16" name="Надпись 11">
                    <a:extLst>
                      <a:ext uri="{FF2B5EF4-FFF2-40B4-BE49-F238E27FC236}">
                        <a16:creationId xmlns:a16="http://schemas.microsoft.com/office/drawing/2014/main" xmlns="" id="{E1E47CA2-64EB-4723-9723-F7C8A2067B49}"/>
                      </a:ext>
                    </a:extLst>
                  </p:cNvPr>
                  <p:cNvSpPr txBox="1"/>
                  <p:nvPr/>
                </p:nvSpPr>
                <p:spPr>
                  <a:xfrm>
                    <a:off x="4495308" y="1055985"/>
                    <a:ext cx="749300" cy="254000"/>
                  </a:xfrm>
                  <a:prstGeom prst="rect">
                    <a:avLst/>
                  </a:prstGeom>
                  <a:solidFill>
                    <a:schemeClr val="lt1"/>
                  </a:solid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Bus</a:t>
                    </a: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7" name="Группа 16">
                    <a:extLst>
                      <a:ext uri="{FF2B5EF4-FFF2-40B4-BE49-F238E27FC236}">
                        <a16:creationId xmlns:a16="http://schemas.microsoft.com/office/drawing/2014/main" xmlns="" id="{D806F353-4DB8-43A9-BC7F-6AE0321C4DFB}"/>
                      </a:ext>
                    </a:extLst>
                  </p:cNvPr>
                  <p:cNvGrpSpPr/>
                  <p:nvPr/>
                </p:nvGrpSpPr>
                <p:grpSpPr>
                  <a:xfrm>
                    <a:off x="0" y="0"/>
                    <a:ext cx="4336026" cy="1244661"/>
                    <a:chOff x="0" y="0"/>
                    <a:chExt cx="4336026" cy="1244661"/>
                  </a:xfrm>
                </p:grpSpPr>
                <p:cxnSp>
                  <p:nvCxnSpPr>
                    <p:cNvPr id="18" name="Прямая соединительная линия 17">
                      <a:extLst>
                        <a:ext uri="{FF2B5EF4-FFF2-40B4-BE49-F238E27FC236}">
                          <a16:creationId xmlns:a16="http://schemas.microsoft.com/office/drawing/2014/main" xmlns="" id="{65C7FC62-5371-442A-8636-850FE884D8F2}"/>
                        </a:ext>
                      </a:extLst>
                    </p:cNvPr>
                    <p:cNvCxnSpPr/>
                    <p:nvPr/>
                  </p:nvCxnSpPr>
                  <p:spPr>
                    <a:xfrm flipV="1">
                      <a:off x="0" y="1232965"/>
                      <a:ext cx="4336026" cy="11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Надпись 57">
                      <a:extLst>
                        <a:ext uri="{FF2B5EF4-FFF2-40B4-BE49-F238E27FC236}">
                          <a16:creationId xmlns:a16="http://schemas.microsoft.com/office/drawing/2014/main" xmlns="" id="{E008F3B9-A148-4C52-B57E-D0408C1D0880}"/>
                        </a:ext>
                      </a:extLst>
                    </p:cNvPr>
                    <p:cNvSpPr txBox="1"/>
                    <p:nvPr/>
                  </p:nvSpPr>
                  <p:spPr>
                    <a:xfrm>
                      <a:off x="2843489" y="0"/>
                      <a:ext cx="731520" cy="365760"/>
                    </a:xfrm>
                    <a:prstGeom prst="frame">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consumer</a:t>
                      </a: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1" name="Прямая соединительная линия 20">
                      <a:extLst>
                        <a:ext uri="{FF2B5EF4-FFF2-40B4-BE49-F238E27FC236}">
                          <a16:creationId xmlns:a16="http://schemas.microsoft.com/office/drawing/2014/main" xmlns="" id="{B4990935-CE00-45A6-8D65-E0F85EC4FD13}"/>
                        </a:ext>
                      </a:extLst>
                    </p:cNvPr>
                    <p:cNvCxnSpPr/>
                    <p:nvPr/>
                  </p:nvCxnSpPr>
                  <p:spPr>
                    <a:xfrm>
                      <a:off x="3551411" y="171081"/>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C46A4FC7-06E8-40CE-95AC-69FB23D48F36}"/>
                        </a:ext>
                      </a:extLst>
                    </p:cNvPr>
                    <p:cNvCxnSpPr/>
                    <p:nvPr/>
                  </p:nvCxnSpPr>
                  <p:spPr>
                    <a:xfrm>
                      <a:off x="3545512" y="973394"/>
                      <a:ext cx="158750" cy="5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F8C6C6E9-50B5-493E-87EA-46E5AAE6D269}"/>
                        </a:ext>
                      </a:extLst>
                    </p:cNvPr>
                    <p:cNvCxnSpPr/>
                    <p:nvPr/>
                  </p:nvCxnSpPr>
                  <p:spPr>
                    <a:xfrm>
                      <a:off x="3710694" y="182880"/>
                      <a:ext cx="5715" cy="10140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464E071D-7E7E-4998-B5D1-788EFDA7DC4A}"/>
                        </a:ext>
                      </a:extLst>
                    </p:cNvPr>
                    <p:cNvCxnSpPr/>
                    <p:nvPr/>
                  </p:nvCxnSpPr>
                  <p:spPr>
                    <a:xfrm flipV="1">
                      <a:off x="3380330" y="572237"/>
                      <a:ext cx="3357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Группа 7">
              <a:extLst>
                <a:ext uri="{FF2B5EF4-FFF2-40B4-BE49-F238E27FC236}">
                  <a16:creationId xmlns:a16="http://schemas.microsoft.com/office/drawing/2014/main" xmlns="" id="{0652C7D9-824A-4713-904E-6E4626A83E43}"/>
                </a:ext>
              </a:extLst>
            </p:cNvPr>
            <p:cNvGrpSpPr/>
            <p:nvPr/>
          </p:nvGrpSpPr>
          <p:grpSpPr>
            <a:xfrm>
              <a:off x="4111850" y="1551530"/>
              <a:ext cx="1857443" cy="548624"/>
              <a:chOff x="0" y="206478"/>
              <a:chExt cx="1857764" cy="548660"/>
            </a:xfrm>
          </p:grpSpPr>
          <p:cxnSp>
            <p:nvCxnSpPr>
              <p:cNvPr id="9" name="Прямая соединительная линия 8">
                <a:extLst>
                  <a:ext uri="{FF2B5EF4-FFF2-40B4-BE49-F238E27FC236}">
                    <a16:creationId xmlns:a16="http://schemas.microsoft.com/office/drawing/2014/main" xmlns="" id="{CA9B2DCD-4A6D-4760-94BB-FA9F90A1CDBE}"/>
                  </a:ext>
                </a:extLst>
              </p:cNvPr>
              <p:cNvCxnSpPr/>
              <p:nvPr/>
            </p:nvCxnSpPr>
            <p:spPr>
              <a:xfrm>
                <a:off x="0" y="377579"/>
                <a:ext cx="11573" cy="3775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724D4B2A-29FC-4906-8D18-7EC0A383BC44}"/>
                  </a:ext>
                </a:extLst>
              </p:cNvPr>
              <p:cNvCxnSpPr/>
              <p:nvPr/>
            </p:nvCxnSpPr>
            <p:spPr>
              <a:xfrm flipV="1">
                <a:off x="17698" y="377559"/>
                <a:ext cx="1174730" cy="62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Надпись 5">
                <a:extLst>
                  <a:ext uri="{FF2B5EF4-FFF2-40B4-BE49-F238E27FC236}">
                    <a16:creationId xmlns:a16="http://schemas.microsoft.com/office/drawing/2014/main" xmlns="" id="{6781BF32-E405-4DB4-B727-2319195D45C6}"/>
                  </a:ext>
                </a:extLst>
              </p:cNvPr>
              <p:cNvSpPr txBox="1"/>
              <p:nvPr/>
            </p:nvSpPr>
            <p:spPr>
              <a:xfrm>
                <a:off x="1150374" y="206478"/>
                <a:ext cx="707390" cy="43065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Connect BES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83" name="Надпись 3">
            <a:extLst>
              <a:ext uri="{FF2B5EF4-FFF2-40B4-BE49-F238E27FC236}">
                <a16:creationId xmlns:a16="http://schemas.microsoft.com/office/drawing/2014/main" xmlns="" id="{1A89D536-F227-4332-A46F-56B8AD9B7254}"/>
              </a:ext>
            </a:extLst>
          </p:cNvPr>
          <p:cNvSpPr txBox="1"/>
          <p:nvPr/>
        </p:nvSpPr>
        <p:spPr>
          <a:xfrm>
            <a:off x="5898784" y="3121086"/>
            <a:ext cx="759800" cy="295919"/>
          </a:xfrm>
          <a:prstGeom prst="rect">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a:t>
            </a:r>
            <a:r>
              <a:rPr lang="en-US" sz="1100" dirty="0">
                <a:latin typeface="Calibri" panose="020F0502020204030204" pitchFamily="34" charset="0"/>
                <a:ea typeface="Calibri" panose="020F0502020204030204" pitchFamily="34" charset="0"/>
                <a:cs typeface="Times New Roman" panose="02020603050405020304" pitchFamily="18" charset="0"/>
              </a:rPr>
              <a:t>o</a:t>
            </a:r>
            <a:r>
              <a:rPr lang="en-US" sz="1100" dirty="0">
                <a:effectLst/>
                <a:latin typeface="Calibri" panose="020F0502020204030204" pitchFamily="34" charset="0"/>
                <a:ea typeface="Calibri" panose="020F0502020204030204" pitchFamily="34" charset="0"/>
                <a:cs typeface="Times New Roman" panose="02020603050405020304" pitchFamily="18" charset="0"/>
              </a:rPr>
              <a:t>ller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Надпись 3">
            <a:extLst>
              <a:ext uri="{FF2B5EF4-FFF2-40B4-BE49-F238E27FC236}">
                <a16:creationId xmlns:a16="http://schemas.microsoft.com/office/drawing/2014/main" xmlns="" id="{EBD0F656-B4E1-490D-ADC7-286D388CE7FA}"/>
              </a:ext>
            </a:extLst>
          </p:cNvPr>
          <p:cNvSpPr txBox="1"/>
          <p:nvPr/>
        </p:nvSpPr>
        <p:spPr>
          <a:xfrm>
            <a:off x="6823051" y="5603145"/>
            <a:ext cx="759800" cy="295919"/>
          </a:xfrm>
          <a:prstGeom prst="rect">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a:t>
            </a:r>
            <a:r>
              <a:rPr lang="en-US" sz="1100" dirty="0">
                <a:latin typeface="Calibri" panose="020F0502020204030204" pitchFamily="34" charset="0"/>
                <a:ea typeface="Calibri" panose="020F0502020204030204" pitchFamily="34" charset="0"/>
                <a:cs typeface="Times New Roman" panose="02020603050405020304" pitchFamily="18" charset="0"/>
              </a:rPr>
              <a:t>o</a:t>
            </a:r>
            <a:r>
              <a:rPr lang="en-US" sz="1100" dirty="0">
                <a:effectLst/>
                <a:latin typeface="Calibri" panose="020F0502020204030204" pitchFamily="34" charset="0"/>
                <a:ea typeface="Calibri" panose="020F0502020204030204" pitchFamily="34" charset="0"/>
                <a:cs typeface="Times New Roman" panose="02020603050405020304" pitchFamily="18" charset="0"/>
              </a:rPr>
              <a:t>ller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Надпись 3">
            <a:extLst>
              <a:ext uri="{FF2B5EF4-FFF2-40B4-BE49-F238E27FC236}">
                <a16:creationId xmlns:a16="http://schemas.microsoft.com/office/drawing/2014/main" xmlns="" id="{BEE2ED7B-6C3E-41D9-95FE-9892AD3DDE74}"/>
              </a:ext>
            </a:extLst>
          </p:cNvPr>
          <p:cNvSpPr txBox="1"/>
          <p:nvPr/>
        </p:nvSpPr>
        <p:spPr>
          <a:xfrm>
            <a:off x="4997513" y="5619894"/>
            <a:ext cx="759800" cy="295919"/>
          </a:xfrm>
          <a:prstGeom prst="rect">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a:t>
            </a:r>
            <a:r>
              <a:rPr lang="en-US" sz="1100" dirty="0">
                <a:latin typeface="Calibri" panose="020F0502020204030204" pitchFamily="34" charset="0"/>
                <a:ea typeface="Calibri" panose="020F0502020204030204" pitchFamily="34" charset="0"/>
                <a:cs typeface="Times New Roman" panose="02020603050405020304" pitchFamily="18" charset="0"/>
              </a:rPr>
              <a:t>o</a:t>
            </a:r>
            <a:r>
              <a:rPr lang="en-US" sz="1100" dirty="0">
                <a:effectLst/>
                <a:latin typeface="Calibri" panose="020F0502020204030204" pitchFamily="34" charset="0"/>
                <a:ea typeface="Calibri" panose="020F0502020204030204" pitchFamily="34" charset="0"/>
                <a:cs typeface="Times New Roman" panose="02020603050405020304" pitchFamily="18" charset="0"/>
              </a:rPr>
              <a:t>ller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Надпись 3">
            <a:extLst>
              <a:ext uri="{FF2B5EF4-FFF2-40B4-BE49-F238E27FC236}">
                <a16:creationId xmlns:a16="http://schemas.microsoft.com/office/drawing/2014/main" xmlns="" id="{5428E325-49F6-4853-B312-794BF28B744E}"/>
              </a:ext>
            </a:extLst>
          </p:cNvPr>
          <p:cNvSpPr txBox="1"/>
          <p:nvPr/>
        </p:nvSpPr>
        <p:spPr>
          <a:xfrm>
            <a:off x="3237437" y="5613534"/>
            <a:ext cx="759800" cy="295919"/>
          </a:xfrm>
          <a:prstGeom prst="rect">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a:t>
            </a:r>
            <a:r>
              <a:rPr lang="en-US" sz="1100" dirty="0">
                <a:latin typeface="Calibri" panose="020F0502020204030204" pitchFamily="34" charset="0"/>
                <a:ea typeface="Calibri" panose="020F0502020204030204" pitchFamily="34" charset="0"/>
                <a:cs typeface="Times New Roman" panose="02020603050405020304" pitchFamily="18" charset="0"/>
              </a:rPr>
              <a:t>o</a:t>
            </a:r>
            <a:r>
              <a:rPr lang="en-US" sz="1100" dirty="0">
                <a:effectLst/>
                <a:latin typeface="Calibri" panose="020F0502020204030204" pitchFamily="34" charset="0"/>
                <a:ea typeface="Calibri" panose="020F0502020204030204" pitchFamily="34" charset="0"/>
                <a:cs typeface="Times New Roman" panose="02020603050405020304" pitchFamily="18" charset="0"/>
              </a:rPr>
              <a:t>ller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Надпись 3">
            <a:extLst>
              <a:ext uri="{FF2B5EF4-FFF2-40B4-BE49-F238E27FC236}">
                <a16:creationId xmlns:a16="http://schemas.microsoft.com/office/drawing/2014/main" xmlns="" id="{14CD5D7C-CFA5-4EDC-8295-39D14E811C26}"/>
              </a:ext>
            </a:extLst>
          </p:cNvPr>
          <p:cNvSpPr txBox="1"/>
          <p:nvPr/>
        </p:nvSpPr>
        <p:spPr>
          <a:xfrm>
            <a:off x="1556185" y="5642384"/>
            <a:ext cx="759800" cy="295919"/>
          </a:xfrm>
          <a:prstGeom prst="rect">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a:t>
            </a:r>
            <a:r>
              <a:rPr lang="en-US" sz="1100" dirty="0">
                <a:latin typeface="Calibri" panose="020F0502020204030204" pitchFamily="34" charset="0"/>
                <a:ea typeface="Calibri" panose="020F0502020204030204" pitchFamily="34" charset="0"/>
                <a:cs typeface="Times New Roman" panose="02020603050405020304" pitchFamily="18" charset="0"/>
              </a:rPr>
              <a:t>o</a:t>
            </a:r>
            <a:r>
              <a:rPr lang="en-US" sz="1100" dirty="0">
                <a:effectLst/>
                <a:latin typeface="Calibri" panose="020F0502020204030204" pitchFamily="34" charset="0"/>
                <a:ea typeface="Calibri" panose="020F0502020204030204" pitchFamily="34" charset="0"/>
                <a:cs typeface="Times New Roman" panose="02020603050405020304" pitchFamily="18" charset="0"/>
              </a:rPr>
              <a:t>ller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Надпись 7">
            <a:extLst>
              <a:ext uri="{FF2B5EF4-FFF2-40B4-BE49-F238E27FC236}">
                <a16:creationId xmlns:a16="http://schemas.microsoft.com/office/drawing/2014/main" xmlns="" id="{8BC02787-7082-45A2-97FA-8629ECAEDAB3}"/>
              </a:ext>
            </a:extLst>
          </p:cNvPr>
          <p:cNvSpPr txBox="1"/>
          <p:nvPr/>
        </p:nvSpPr>
        <p:spPr>
          <a:xfrm>
            <a:off x="1437061" y="5128138"/>
            <a:ext cx="709949" cy="430934"/>
          </a:xfrm>
          <a:prstGeom prst="can">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Accumul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Надпись 7">
            <a:extLst>
              <a:ext uri="{FF2B5EF4-FFF2-40B4-BE49-F238E27FC236}">
                <a16:creationId xmlns:a16="http://schemas.microsoft.com/office/drawing/2014/main" xmlns="" id="{2FA55640-E9D0-426F-806B-243EF434EF05}"/>
              </a:ext>
            </a:extLst>
          </p:cNvPr>
          <p:cNvSpPr txBox="1"/>
          <p:nvPr/>
        </p:nvSpPr>
        <p:spPr>
          <a:xfrm>
            <a:off x="3067669" y="5090527"/>
            <a:ext cx="709949" cy="430934"/>
          </a:xfrm>
          <a:prstGeom prst="can">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Accumul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Надпись 7">
            <a:extLst>
              <a:ext uri="{FF2B5EF4-FFF2-40B4-BE49-F238E27FC236}">
                <a16:creationId xmlns:a16="http://schemas.microsoft.com/office/drawing/2014/main" xmlns="" id="{7152243B-4D6D-47AE-BDF0-32ABAAAD42C2}"/>
              </a:ext>
            </a:extLst>
          </p:cNvPr>
          <p:cNvSpPr txBox="1"/>
          <p:nvPr/>
        </p:nvSpPr>
        <p:spPr>
          <a:xfrm>
            <a:off x="4881660" y="5093348"/>
            <a:ext cx="709949" cy="430934"/>
          </a:xfrm>
          <a:prstGeom prst="can">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Accumul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Надпись 7">
            <a:extLst>
              <a:ext uri="{FF2B5EF4-FFF2-40B4-BE49-F238E27FC236}">
                <a16:creationId xmlns:a16="http://schemas.microsoft.com/office/drawing/2014/main" xmlns="" id="{C2B344CE-BF85-40C9-AD32-51994B63BBB7}"/>
              </a:ext>
            </a:extLst>
          </p:cNvPr>
          <p:cNvSpPr txBox="1"/>
          <p:nvPr/>
        </p:nvSpPr>
        <p:spPr>
          <a:xfrm>
            <a:off x="6671215" y="5077445"/>
            <a:ext cx="709949" cy="430934"/>
          </a:xfrm>
          <a:prstGeom prst="can">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Accumul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Надпись 7">
            <a:extLst>
              <a:ext uri="{FF2B5EF4-FFF2-40B4-BE49-F238E27FC236}">
                <a16:creationId xmlns:a16="http://schemas.microsoft.com/office/drawing/2014/main" xmlns="" id="{E471B43E-C7CC-4256-A25F-9FA44B2DA3A5}"/>
              </a:ext>
            </a:extLst>
          </p:cNvPr>
          <p:cNvSpPr txBox="1"/>
          <p:nvPr/>
        </p:nvSpPr>
        <p:spPr>
          <a:xfrm>
            <a:off x="6153805" y="3479578"/>
            <a:ext cx="709949" cy="430934"/>
          </a:xfrm>
          <a:prstGeom prst="can">
            <a:avLst/>
          </a:prstGeom>
          <a:solidFill>
            <a:schemeClr val="lt1"/>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Accumul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9990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ADE6EC-AB87-448F-8769-E0070AF23F79}"/>
              </a:ext>
            </a:extLst>
          </p:cNvPr>
          <p:cNvSpPr>
            <a:spLocks noGrp="1"/>
          </p:cNvSpPr>
          <p:nvPr>
            <p:ph type="title"/>
          </p:nvPr>
        </p:nvSpPr>
        <p:spPr/>
        <p:txBody>
          <a:bodyPr>
            <a:noAutofit/>
          </a:bodyPr>
          <a:lstStyle/>
          <a:p>
            <a:r>
              <a:rPr lang="en-US" sz="4400" dirty="0"/>
              <a:t>optimization of distributed energy system structure</a:t>
            </a:r>
            <a:endParaRPr lang="ru-RU" sz="4400" dirty="0"/>
          </a:p>
        </p:txBody>
      </p:sp>
      <p:sp>
        <p:nvSpPr>
          <p:cNvPr id="3" name="Объект 2">
            <a:extLst>
              <a:ext uri="{FF2B5EF4-FFF2-40B4-BE49-F238E27FC236}">
                <a16:creationId xmlns:a16="http://schemas.microsoft.com/office/drawing/2014/main" xmlns="" id="{F3C232B9-1BC0-42FE-80E4-5FC539B85954}"/>
              </a:ext>
            </a:extLst>
          </p:cNvPr>
          <p:cNvSpPr>
            <a:spLocks noGrp="1"/>
          </p:cNvSpPr>
          <p:nvPr>
            <p:ph idx="1"/>
          </p:nvPr>
        </p:nvSpPr>
        <p:spPr>
          <a:xfrm>
            <a:off x="1069848" y="2771334"/>
            <a:ext cx="10058400" cy="3400865"/>
          </a:xfrm>
        </p:spPr>
        <p:txBody>
          <a:bodyPr>
            <a:normAutofit/>
          </a:bodyPr>
          <a:lstStyle/>
          <a:p>
            <a:pPr>
              <a:lnSpc>
                <a:spcPct val="150000"/>
              </a:lnSpc>
            </a:pPr>
            <a:r>
              <a:rPr lang="en-US" sz="2400" b="1" dirty="0"/>
              <a:t>to find a optimal complex power system of electrical and thermal energy for electrical and thermal energy consumers and, in which the degree of duplication of generating capacity of complex power system will be minimal, and the guarantee of uninterrupted power supply of  energy consumers will be maximum.</a:t>
            </a:r>
            <a:endParaRPr lang="ru-RU" sz="2400" b="1" dirty="0"/>
          </a:p>
        </p:txBody>
      </p:sp>
      <p:sp>
        <p:nvSpPr>
          <p:cNvPr id="4" name="Нижний колонтитул 3">
            <a:extLst>
              <a:ext uri="{FF2B5EF4-FFF2-40B4-BE49-F238E27FC236}">
                <a16:creationId xmlns:a16="http://schemas.microsoft.com/office/drawing/2014/main" xmlns="" id="{9171EEE9-2C24-4D14-B976-2ED93187976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2F7601A3-31B8-40FB-90F9-F4CF59B017FB}"/>
              </a:ext>
            </a:extLst>
          </p:cNvPr>
          <p:cNvSpPr>
            <a:spLocks noGrp="1"/>
          </p:cNvSpPr>
          <p:nvPr>
            <p:ph type="sldNum" sz="quarter" idx="12"/>
          </p:nvPr>
        </p:nvSpPr>
        <p:spPr/>
        <p:txBody>
          <a:bodyPr/>
          <a:lstStyle/>
          <a:p>
            <a:fld id="{9B7151EF-63C7-485E-9256-E468B30C770B}" type="slidenum">
              <a:rPr lang="ru-RU" smtClean="0"/>
              <a:pPr/>
              <a:t>19</a:t>
            </a:fld>
            <a:endParaRPr lang="ru-RU"/>
          </a:p>
        </p:txBody>
      </p:sp>
    </p:spTree>
    <p:extLst>
      <p:ext uri="{BB962C8B-B14F-4D97-AF65-F5344CB8AC3E}">
        <p14:creationId xmlns:p14="http://schemas.microsoft.com/office/powerpoint/2010/main" xmlns="" val="360120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8282" y="428604"/>
            <a:ext cx="8670074" cy="1143000"/>
          </a:xfrm>
        </p:spPr>
        <p:txBody>
          <a:bodyPr>
            <a:noAutofit/>
          </a:bodyPr>
          <a:lstStyle/>
          <a:p>
            <a:r>
              <a:rPr lang="en-US" sz="4000" dirty="0"/>
              <a:t>Power plant in the unified energy system</a:t>
            </a:r>
            <a:endParaRPr lang="ru-RU" sz="4000" dirty="0"/>
          </a:p>
        </p:txBody>
      </p:sp>
      <p:sp>
        <p:nvSpPr>
          <p:cNvPr id="5" name="Прямоугольник 4">
            <a:extLst>
              <a:ext uri="{FF2B5EF4-FFF2-40B4-BE49-F238E27FC236}">
                <a16:creationId xmlns:a16="http://schemas.microsoft.com/office/drawing/2014/main" xmlns="" id="{A202914B-4867-4CC7-BCC0-44DAF3519FD7}"/>
              </a:ext>
            </a:extLst>
          </p:cNvPr>
          <p:cNvSpPr/>
          <p:nvPr/>
        </p:nvSpPr>
        <p:spPr>
          <a:xfrm>
            <a:off x="7903227" y="1693240"/>
            <a:ext cx="3472405" cy="4247317"/>
          </a:xfrm>
          <a:prstGeom prst="rect">
            <a:avLst/>
          </a:prstGeom>
        </p:spPr>
        <p:txBody>
          <a:bodyPr wrap="square">
            <a:spAutoFit/>
          </a:bodyPr>
          <a:lstStyle/>
          <a:p>
            <a:pPr>
              <a:lnSpc>
                <a:spcPct val="150000"/>
              </a:lnSpc>
              <a:spcAft>
                <a:spcPts val="800"/>
              </a:spcAft>
            </a:pPr>
            <a:r>
              <a:rPr lang="en-US" sz="2000" dirty="0"/>
              <a:t>Concentration of large power plants in places close to energy sources increases their economy by reducing the cost of transportation or transferring fuel from the place of its extraction to the place of use</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7FE5A339-E551-4BD5-B1C5-644236B7EC75}"/>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4979" t="28186" r="15528" b="10886"/>
          <a:stretch/>
        </p:blipFill>
        <p:spPr>
          <a:xfrm>
            <a:off x="752354" y="1539877"/>
            <a:ext cx="6810819" cy="4386364"/>
          </a:xfrm>
          <a:prstGeom prst="rect">
            <a:avLst/>
          </a:prstGeom>
        </p:spPr>
      </p:pic>
    </p:spTree>
    <p:extLst>
      <p:ext uri="{BB962C8B-B14F-4D97-AF65-F5344CB8AC3E}">
        <p14:creationId xmlns:p14="http://schemas.microsoft.com/office/powerpoint/2010/main" xmlns="" val="1464976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891866-AF48-43E6-A0D6-FEA7D6213209}"/>
              </a:ext>
            </a:extLst>
          </p:cNvPr>
          <p:cNvSpPr>
            <a:spLocks noGrp="1"/>
          </p:cNvSpPr>
          <p:nvPr>
            <p:ph type="title"/>
          </p:nvPr>
        </p:nvSpPr>
        <p:spPr/>
        <p:txBody>
          <a:bodyPr>
            <a:noAutofit/>
          </a:bodyPr>
          <a:lstStyle/>
          <a:p>
            <a:r>
              <a:rPr lang="en-US" sz="4400" dirty="0"/>
              <a:t>The algorithm for solving the problem</a:t>
            </a:r>
            <a:endParaRPr lang="ru-RU" sz="4400" dirty="0"/>
          </a:p>
        </p:txBody>
      </p:sp>
      <p:sp>
        <p:nvSpPr>
          <p:cNvPr id="3" name="Объект 2">
            <a:extLst>
              <a:ext uri="{FF2B5EF4-FFF2-40B4-BE49-F238E27FC236}">
                <a16:creationId xmlns:a16="http://schemas.microsoft.com/office/drawing/2014/main" xmlns="" id="{8537E32A-531B-4913-B39E-9A4DAF4AD34F}"/>
              </a:ext>
            </a:extLst>
          </p:cNvPr>
          <p:cNvSpPr>
            <a:spLocks noGrp="1"/>
          </p:cNvSpPr>
          <p:nvPr>
            <p:ph idx="1"/>
          </p:nvPr>
        </p:nvSpPr>
        <p:spPr>
          <a:xfrm>
            <a:off x="1069848" y="2318360"/>
            <a:ext cx="10058400" cy="4293458"/>
          </a:xfrm>
        </p:spPr>
        <p:txBody>
          <a:bodyPr>
            <a:normAutofit/>
          </a:bodyPr>
          <a:lstStyle/>
          <a:p>
            <a:pPr lvl="0"/>
            <a:r>
              <a:rPr lang="en-US" sz="2400" dirty="0"/>
              <a:t>The definition of electric power consumption graph;</a:t>
            </a:r>
          </a:p>
          <a:p>
            <a:pPr lvl="0"/>
            <a:r>
              <a:rPr lang="en-US" sz="2400" dirty="0"/>
              <a:t>The calculation of the balance of power during the sequential addition of various types installations based on renewable energy to increase their numbers (method of successive approximations);</a:t>
            </a:r>
          </a:p>
          <a:p>
            <a:pPr lvl="0"/>
            <a:r>
              <a:rPr lang="en-US" sz="2400" dirty="0"/>
              <a:t>Definition of the technical and economic characteristics of the equipment of an </a:t>
            </a:r>
            <a:r>
              <a:rPr lang="en-US" sz="2400" dirty="0" err="1"/>
              <a:t>Microgrid</a:t>
            </a:r>
            <a:r>
              <a:rPr lang="en-US" sz="2400" dirty="0"/>
              <a:t>;</a:t>
            </a:r>
          </a:p>
          <a:p>
            <a:pPr lvl="0"/>
            <a:r>
              <a:rPr lang="en-US" sz="2400" dirty="0"/>
              <a:t>Evaluation of infrastructural factors that affect the placement of plants based on RES in the region;</a:t>
            </a:r>
          </a:p>
          <a:p>
            <a:pPr lvl="0"/>
            <a:r>
              <a:rPr lang="en-US" sz="2400" dirty="0"/>
              <a:t>Choosing the optimal structure according to economic criteria.</a:t>
            </a:r>
            <a:endParaRPr lang="ru-RU" sz="2400" dirty="0"/>
          </a:p>
        </p:txBody>
      </p:sp>
      <p:sp>
        <p:nvSpPr>
          <p:cNvPr id="4" name="Нижний колонтитул 3">
            <a:extLst>
              <a:ext uri="{FF2B5EF4-FFF2-40B4-BE49-F238E27FC236}">
                <a16:creationId xmlns:a16="http://schemas.microsoft.com/office/drawing/2014/main" xmlns="" id="{44022544-03F6-42B6-B2DB-0FE92735E3B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E5553008-CB9F-46BB-B0CA-A6A66854B2CA}"/>
              </a:ext>
            </a:extLst>
          </p:cNvPr>
          <p:cNvSpPr>
            <a:spLocks noGrp="1"/>
          </p:cNvSpPr>
          <p:nvPr>
            <p:ph type="sldNum" sz="quarter" idx="12"/>
          </p:nvPr>
        </p:nvSpPr>
        <p:spPr/>
        <p:txBody>
          <a:bodyPr/>
          <a:lstStyle/>
          <a:p>
            <a:fld id="{9B7151EF-63C7-485E-9256-E468B30C770B}" type="slidenum">
              <a:rPr lang="ru-RU" smtClean="0"/>
              <a:pPr/>
              <a:t>20</a:t>
            </a:fld>
            <a:endParaRPr lang="ru-RU"/>
          </a:p>
        </p:txBody>
      </p:sp>
    </p:spTree>
    <p:extLst>
      <p:ext uri="{BB962C8B-B14F-4D97-AF65-F5344CB8AC3E}">
        <p14:creationId xmlns:p14="http://schemas.microsoft.com/office/powerpoint/2010/main" xmlns="" val="174426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AA547A-E954-4498-83AA-A4524824C68B}"/>
              </a:ext>
            </a:extLst>
          </p:cNvPr>
          <p:cNvSpPr>
            <a:spLocks noGrp="1"/>
          </p:cNvSpPr>
          <p:nvPr>
            <p:ph type="title"/>
          </p:nvPr>
        </p:nvSpPr>
        <p:spPr/>
        <p:txBody>
          <a:bodyPr/>
          <a:lstStyle/>
          <a:p>
            <a:r>
              <a:rPr lang="en-US" dirty="0"/>
              <a:t>CONCLUSION</a:t>
            </a:r>
            <a:endParaRPr lang="ru-RU" dirty="0"/>
          </a:p>
        </p:txBody>
      </p:sp>
      <p:sp>
        <p:nvSpPr>
          <p:cNvPr id="3" name="Объект 2">
            <a:extLst>
              <a:ext uri="{FF2B5EF4-FFF2-40B4-BE49-F238E27FC236}">
                <a16:creationId xmlns:a16="http://schemas.microsoft.com/office/drawing/2014/main" xmlns="" id="{00FDCF20-282A-4AEB-9838-997C8B79ED73}"/>
              </a:ext>
            </a:extLst>
          </p:cNvPr>
          <p:cNvSpPr>
            <a:spLocks noGrp="1"/>
          </p:cNvSpPr>
          <p:nvPr>
            <p:ph idx="1"/>
          </p:nvPr>
        </p:nvSpPr>
        <p:spPr/>
        <p:txBody>
          <a:bodyPr/>
          <a:lstStyle/>
          <a:p>
            <a:pPr>
              <a:lnSpc>
                <a:spcPct val="150000"/>
              </a:lnSpc>
            </a:pPr>
            <a:endParaRPr lang="ru-RU" dirty="0"/>
          </a:p>
          <a:p>
            <a:pPr>
              <a:lnSpc>
                <a:spcPct val="150000"/>
              </a:lnSpc>
            </a:pPr>
            <a:r>
              <a:rPr lang="en-US" dirty="0"/>
              <a:t>Energy systems of the future should be economical, reliable and safe, should ensure the maximum continuity of energy supply to energy consumers in all regions</a:t>
            </a:r>
            <a:r>
              <a:rPr lang="ru-RU" dirty="0"/>
              <a:t> </a:t>
            </a:r>
            <a:r>
              <a:rPr lang="en-US" dirty="0"/>
              <a:t>and continent’s</a:t>
            </a:r>
            <a:endParaRPr lang="ru-RU" dirty="0"/>
          </a:p>
          <a:p>
            <a:pPr>
              <a:lnSpc>
                <a:spcPct val="150000"/>
              </a:lnSpc>
            </a:pPr>
            <a:r>
              <a:rPr lang="en-US" dirty="0"/>
              <a:t>This can be achieved only with the development of energy systems with installations based on RES based on the paradigm of distributed energy systems.</a:t>
            </a:r>
            <a:endParaRPr lang="ru-RU" dirty="0"/>
          </a:p>
          <a:p>
            <a:pPr>
              <a:lnSpc>
                <a:spcPct val="150000"/>
              </a:lnSpc>
            </a:pPr>
            <a:endParaRPr lang="ru-RU" dirty="0"/>
          </a:p>
        </p:txBody>
      </p:sp>
      <p:sp>
        <p:nvSpPr>
          <p:cNvPr id="4" name="Нижний колонтитул 3">
            <a:extLst>
              <a:ext uri="{FF2B5EF4-FFF2-40B4-BE49-F238E27FC236}">
                <a16:creationId xmlns:a16="http://schemas.microsoft.com/office/drawing/2014/main" xmlns="" id="{03079651-BC35-40DD-B57B-EB7D3C609D8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11188418-F395-405B-BF52-EF169286B5E2}"/>
              </a:ext>
            </a:extLst>
          </p:cNvPr>
          <p:cNvSpPr>
            <a:spLocks noGrp="1"/>
          </p:cNvSpPr>
          <p:nvPr>
            <p:ph type="sldNum" sz="quarter" idx="12"/>
          </p:nvPr>
        </p:nvSpPr>
        <p:spPr/>
        <p:txBody>
          <a:bodyPr/>
          <a:lstStyle/>
          <a:p>
            <a:fld id="{9B7151EF-63C7-485E-9256-E468B30C770B}" type="slidenum">
              <a:rPr lang="ru-RU" smtClean="0"/>
              <a:pPr/>
              <a:t>21</a:t>
            </a:fld>
            <a:endParaRPr lang="ru-RU"/>
          </a:p>
        </p:txBody>
      </p:sp>
    </p:spTree>
    <p:extLst>
      <p:ext uri="{BB962C8B-B14F-4D97-AF65-F5344CB8AC3E}">
        <p14:creationId xmlns:p14="http://schemas.microsoft.com/office/powerpoint/2010/main" xmlns="" val="406443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3D26A9DE-3058-4C38-976E-837EF1F326C2}" type="slidenum">
              <a:rPr lang="ru-RU"/>
              <a:pPr>
                <a:defRPr/>
              </a:pPr>
              <a:t>22</a:t>
            </a:fld>
            <a:endParaRPr lang="ru-RU"/>
          </a:p>
        </p:txBody>
      </p:sp>
      <p:pic>
        <p:nvPicPr>
          <p:cNvPr id="1026" name="Picture 2"/>
          <p:cNvPicPr>
            <a:picLocks noChangeAspect="1" noChangeArrowheads="1"/>
          </p:cNvPicPr>
          <p:nvPr/>
        </p:nvPicPr>
        <p:blipFill>
          <a:blip r:embed="rId3" cstate="print"/>
          <a:srcRect/>
          <a:stretch>
            <a:fillRect/>
          </a:stretch>
        </p:blipFill>
        <p:spPr bwMode="auto">
          <a:xfrm>
            <a:off x="1512995" y="4491366"/>
            <a:ext cx="1155777" cy="1279225"/>
          </a:xfrm>
          <a:prstGeom prst="rect">
            <a:avLst/>
          </a:prstGeom>
          <a:noFill/>
          <a:ln w="9525">
            <a:solidFill>
              <a:schemeClr val="bg1"/>
            </a:solidFill>
            <a:miter lim="800000"/>
            <a:headEnd/>
            <a:tailEnd/>
          </a:ln>
          <a:effectLst/>
        </p:spPr>
      </p:pic>
      <p:cxnSp>
        <p:nvCxnSpPr>
          <p:cNvPr id="10" name="Прямая соединительная линия 9"/>
          <p:cNvCxnSpPr/>
          <p:nvPr/>
        </p:nvCxnSpPr>
        <p:spPr>
          <a:xfrm>
            <a:off x="1738313" y="6357939"/>
            <a:ext cx="8786812" cy="158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8" name="Picture 2" descr="E:\MPEI\Ассистент\Лаборатория каф.ГВИЭ\2015-05-29 Пресс-тур РусГидро\МЭИ\IMG_895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03513" y="1721823"/>
            <a:ext cx="3061573" cy="2214440"/>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3" name="Рисунок 12"/>
          <p:cNvPicPr/>
          <p:nvPr/>
        </p:nvPicPr>
        <p:blipFill>
          <a:blip r:embed="rId5" cstate="print"/>
          <a:srcRect/>
          <a:stretch>
            <a:fillRect/>
          </a:stretch>
        </p:blipFill>
        <p:spPr bwMode="auto">
          <a:xfrm>
            <a:off x="7223801" y="1721824"/>
            <a:ext cx="3301324" cy="2224491"/>
          </a:xfrm>
          <a:prstGeom prst="rect">
            <a:avLst/>
          </a:prstGeom>
          <a:noFill/>
          <a:ln w="9525">
            <a:solidFill>
              <a:schemeClr val="accent1"/>
            </a:solidFill>
            <a:miter lim="800000"/>
            <a:headEnd/>
            <a:tailEnd/>
          </a:ln>
        </p:spPr>
      </p:pic>
      <p:sp>
        <p:nvSpPr>
          <p:cNvPr id="16" name="Содержимое 6"/>
          <p:cNvSpPr>
            <a:spLocks noGrp="1"/>
          </p:cNvSpPr>
          <p:nvPr>
            <p:ph sz="quarter" idx="4"/>
          </p:nvPr>
        </p:nvSpPr>
        <p:spPr>
          <a:xfrm>
            <a:off x="3100937" y="4180813"/>
            <a:ext cx="6903192" cy="1928645"/>
          </a:xfrm>
          <a:ln>
            <a:noFill/>
          </a:ln>
        </p:spPr>
        <p:txBody>
          <a:bodyPr rtlCol="0" anchor="t" anchorCtr="0">
            <a:noAutofit/>
          </a:bodyPr>
          <a:lstStyle/>
          <a:p>
            <a:pPr marL="0" indent="0">
              <a:lnSpc>
                <a:spcPct val="100000"/>
              </a:lnSpc>
              <a:spcBef>
                <a:spcPts val="0"/>
              </a:spcBef>
              <a:buNone/>
              <a:defRPr/>
            </a:pPr>
            <a:r>
              <a:rPr lang="en-US" sz="1600" b="1" dirty="0"/>
              <a:t>Contact:</a:t>
            </a:r>
            <a:endParaRPr lang="ru-RU" sz="1600" b="1" dirty="0"/>
          </a:p>
          <a:p>
            <a:pPr>
              <a:lnSpc>
                <a:spcPct val="100000"/>
              </a:lnSpc>
              <a:spcBef>
                <a:spcPts val="0"/>
              </a:spcBef>
              <a:defRPr/>
            </a:pPr>
            <a:r>
              <a:rPr lang="ru-RU" sz="1600" b="1" i="1" dirty="0"/>
              <a:t>111250, </a:t>
            </a:r>
            <a:r>
              <a:rPr lang="en-US" sz="1600" b="1" i="1" dirty="0"/>
              <a:t>Moscow</a:t>
            </a:r>
            <a:r>
              <a:rPr lang="ru-RU" sz="1600" b="1" i="1" dirty="0"/>
              <a:t>, </a:t>
            </a:r>
          </a:p>
          <a:p>
            <a:pPr>
              <a:lnSpc>
                <a:spcPct val="100000"/>
              </a:lnSpc>
              <a:spcBef>
                <a:spcPts val="0"/>
              </a:spcBef>
              <a:defRPr/>
            </a:pPr>
            <a:r>
              <a:rPr lang="en-US" sz="1600" b="1" i="1" dirty="0" err="1"/>
              <a:t>Krasnokazarmrnnaja</a:t>
            </a:r>
            <a:r>
              <a:rPr lang="en-US" sz="1600" b="1" i="1" dirty="0"/>
              <a:t> str.</a:t>
            </a:r>
            <a:r>
              <a:rPr lang="ru-RU" sz="1600" b="1" i="1" dirty="0"/>
              <a:t>, 17</a:t>
            </a:r>
          </a:p>
          <a:p>
            <a:pPr>
              <a:lnSpc>
                <a:spcPct val="100000"/>
              </a:lnSpc>
              <a:spcBef>
                <a:spcPts val="0"/>
              </a:spcBef>
              <a:defRPr/>
            </a:pPr>
            <a:r>
              <a:rPr lang="en-US" sz="1600" b="1" i="1" dirty="0"/>
              <a:t>Phone </a:t>
            </a:r>
            <a:r>
              <a:rPr lang="ru-RU" sz="1600" b="1" i="1" dirty="0"/>
              <a:t>+7 495 362-72-51</a:t>
            </a:r>
          </a:p>
          <a:p>
            <a:pPr>
              <a:lnSpc>
                <a:spcPct val="100000"/>
              </a:lnSpc>
              <a:spcBef>
                <a:spcPts val="0"/>
              </a:spcBef>
              <a:defRPr/>
            </a:pPr>
            <a:r>
              <a:rPr lang="ru-RU" sz="1600" b="1" i="1" dirty="0"/>
              <a:t>GVIE@mpei.ru,</a:t>
            </a:r>
            <a:r>
              <a:rPr lang="en-US" sz="1600" b="1" i="1" dirty="0"/>
              <a:t> </a:t>
            </a:r>
            <a:r>
              <a:rPr lang="ru-RU" sz="1600" b="1" i="1" dirty="0"/>
              <a:t> </a:t>
            </a:r>
          </a:p>
          <a:p>
            <a:pPr>
              <a:lnSpc>
                <a:spcPct val="100000"/>
              </a:lnSpc>
              <a:spcBef>
                <a:spcPts val="0"/>
              </a:spcBef>
              <a:defRPr/>
            </a:pPr>
            <a:r>
              <a:rPr lang="en-US" sz="1600" b="1" i="1" dirty="0"/>
              <a:t>K</a:t>
            </a:r>
            <a:r>
              <a:rPr lang="ru-RU" sz="1600" b="1" i="1" dirty="0"/>
              <a:t>afedraGVIE@mail.ru</a:t>
            </a:r>
          </a:p>
          <a:p>
            <a:pPr>
              <a:lnSpc>
                <a:spcPct val="100000"/>
              </a:lnSpc>
              <a:spcBef>
                <a:spcPts val="0"/>
              </a:spcBef>
              <a:defRPr/>
            </a:pPr>
            <a:r>
              <a:rPr lang="en-US" sz="1600" b="1" i="1" dirty="0"/>
              <a:t>http://MPEI.ru </a:t>
            </a:r>
            <a:endParaRPr lang="ru-RU" sz="1600" b="1" i="1" dirty="0"/>
          </a:p>
        </p:txBody>
      </p:sp>
      <p:pic>
        <p:nvPicPr>
          <p:cNvPr id="3" name="Рисунок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50592" y="4458501"/>
            <a:ext cx="1874533" cy="1342096"/>
          </a:xfrm>
          <a:prstGeom prst="rect">
            <a:avLst/>
          </a:prstGeom>
        </p:spPr>
      </p:pic>
      <p:pic>
        <p:nvPicPr>
          <p:cNvPr id="4" name="Рисунок 3"/>
          <p:cNvPicPr>
            <a:picLocks noChangeAspect="1"/>
          </p:cNvPicPr>
          <p:nvPr/>
        </p:nvPicPr>
        <p:blipFill rotWithShape="1">
          <a:blip r:embed="rId7">
            <a:extLst>
              <a:ext uri="{28A0092B-C50C-407E-A947-70E740481C1C}">
                <a14:useLocalDpi xmlns:a14="http://schemas.microsoft.com/office/drawing/2010/main" xmlns="" val="0"/>
              </a:ext>
            </a:extLst>
          </a:blip>
          <a:srcRect l="67062" t="38600" b="34025"/>
          <a:stretch/>
        </p:blipFill>
        <p:spPr>
          <a:xfrm>
            <a:off x="4727849" y="1721824"/>
            <a:ext cx="2513721" cy="2224491"/>
          </a:xfrm>
          <a:prstGeom prst="rect">
            <a:avLst/>
          </a:prstGeom>
        </p:spPr>
      </p:pic>
      <p:sp>
        <p:nvSpPr>
          <p:cNvPr id="5" name="Заголовок 4"/>
          <p:cNvSpPr>
            <a:spLocks noGrp="1"/>
          </p:cNvSpPr>
          <p:nvPr>
            <p:ph type="title"/>
          </p:nvPr>
        </p:nvSpPr>
        <p:spPr>
          <a:xfrm>
            <a:off x="1794484" y="925033"/>
            <a:ext cx="8038138" cy="710798"/>
          </a:xfrm>
        </p:spPr>
        <p:txBody>
          <a:bodyPr>
            <a:normAutofit/>
          </a:bodyPr>
          <a:lstStyle/>
          <a:p>
            <a:r>
              <a:rPr lang="en-US" sz="4000" b="1" dirty="0"/>
              <a:t>Thank you for your attention!</a:t>
            </a:r>
            <a:endParaRPr lang="ru-RU" sz="4000" b="1" dirty="0"/>
          </a:p>
        </p:txBody>
      </p:sp>
    </p:spTree>
    <p:extLst>
      <p:ext uri="{BB962C8B-B14F-4D97-AF65-F5344CB8AC3E}">
        <p14:creationId xmlns:p14="http://schemas.microsoft.com/office/powerpoint/2010/main" xmlns="" val="18441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6D726F-AF40-48F4-8894-7C4A26F56461}"/>
              </a:ext>
            </a:extLst>
          </p:cNvPr>
          <p:cNvSpPr>
            <a:spLocks noGrp="1"/>
          </p:cNvSpPr>
          <p:nvPr>
            <p:ph type="title"/>
          </p:nvPr>
        </p:nvSpPr>
        <p:spPr/>
        <p:txBody>
          <a:bodyPr>
            <a:normAutofit/>
          </a:bodyPr>
          <a:lstStyle/>
          <a:p>
            <a:r>
              <a:rPr lang="en-US" sz="4400" dirty="0"/>
              <a:t>Distribution of fuel resources</a:t>
            </a:r>
            <a:endParaRPr lang="ru-RU" sz="4400" dirty="0"/>
          </a:p>
        </p:txBody>
      </p:sp>
      <p:pic>
        <p:nvPicPr>
          <p:cNvPr id="7" name="Объект 6">
            <a:extLst>
              <a:ext uri="{FF2B5EF4-FFF2-40B4-BE49-F238E27FC236}">
                <a16:creationId xmlns:a16="http://schemas.microsoft.com/office/drawing/2014/main" xmlns="" id="{372EA6FE-7D93-4433-A314-DBD5E26110FD}"/>
              </a:ext>
            </a:extLst>
          </p:cNvPr>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135584" y="2048820"/>
            <a:ext cx="6219538" cy="3697224"/>
          </a:xfrm>
        </p:spPr>
      </p:pic>
      <p:sp>
        <p:nvSpPr>
          <p:cNvPr id="8" name="Объект 7">
            <a:extLst>
              <a:ext uri="{FF2B5EF4-FFF2-40B4-BE49-F238E27FC236}">
                <a16:creationId xmlns:a16="http://schemas.microsoft.com/office/drawing/2014/main" xmlns="" id="{B56D4FE3-21B4-4CE3-A67D-83C5E1646F62}"/>
              </a:ext>
            </a:extLst>
          </p:cNvPr>
          <p:cNvSpPr>
            <a:spLocks noGrp="1"/>
          </p:cNvSpPr>
          <p:nvPr>
            <p:ph sz="half" idx="2"/>
          </p:nvPr>
        </p:nvSpPr>
        <p:spPr>
          <a:xfrm>
            <a:off x="7289386" y="2620715"/>
            <a:ext cx="3829718" cy="3427305"/>
          </a:xfrm>
        </p:spPr>
        <p:txBody>
          <a:bodyPr/>
          <a:lstStyle/>
          <a:p>
            <a:pPr marL="0" indent="0">
              <a:lnSpc>
                <a:spcPct val="150000"/>
              </a:lnSpc>
              <a:buNone/>
            </a:pPr>
            <a:r>
              <a:rPr lang="en-US" dirty="0"/>
              <a:t>The location of energy resources does not often coincide with the location of the main consumers of energy</a:t>
            </a:r>
            <a:r>
              <a:rPr lang="ru-RU" dirty="0"/>
              <a:t>. </a:t>
            </a:r>
          </a:p>
        </p:txBody>
      </p:sp>
      <p:sp>
        <p:nvSpPr>
          <p:cNvPr id="4" name="Нижний колонтитул 3">
            <a:extLst>
              <a:ext uri="{FF2B5EF4-FFF2-40B4-BE49-F238E27FC236}">
                <a16:creationId xmlns:a16="http://schemas.microsoft.com/office/drawing/2014/main" xmlns="" id="{6514988B-51EC-4013-99EB-FD5DB7CEE24F}"/>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xmlns="" id="{7E229F41-76F7-4F57-AB8B-69BF00086F3C}"/>
              </a:ext>
            </a:extLst>
          </p:cNvPr>
          <p:cNvSpPr>
            <a:spLocks noGrp="1"/>
          </p:cNvSpPr>
          <p:nvPr>
            <p:ph type="sldNum" sz="quarter" idx="12"/>
          </p:nvPr>
        </p:nvSpPr>
        <p:spPr/>
        <p:txBody>
          <a:bodyPr/>
          <a:lstStyle/>
          <a:p>
            <a:fld id="{9B7151EF-63C7-485E-9256-E468B30C770B}" type="slidenum">
              <a:rPr lang="ru-RU" smtClean="0"/>
              <a:pPr/>
              <a:t>3</a:t>
            </a:fld>
            <a:endParaRPr lang="ru-RU"/>
          </a:p>
        </p:txBody>
      </p:sp>
    </p:spTree>
    <p:extLst>
      <p:ext uri="{BB962C8B-B14F-4D97-AF65-F5344CB8AC3E}">
        <p14:creationId xmlns:p14="http://schemas.microsoft.com/office/powerpoint/2010/main" xmlns="" val="117040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29F4A92-2B97-44E3-B77B-8E6AD2978A87}"/>
              </a:ext>
            </a:extLst>
          </p:cNvPr>
          <p:cNvSpPr>
            <a:spLocks noGrp="1"/>
          </p:cNvSpPr>
          <p:nvPr>
            <p:ph type="title"/>
          </p:nvPr>
        </p:nvSpPr>
        <p:spPr/>
        <p:txBody>
          <a:bodyPr/>
          <a:lstStyle/>
          <a:p>
            <a:r>
              <a:rPr lang="en-US" dirty="0"/>
              <a:t>Electrical network</a:t>
            </a:r>
            <a:endParaRPr lang="ru-RU" dirty="0"/>
          </a:p>
        </p:txBody>
      </p:sp>
      <p:pic>
        <p:nvPicPr>
          <p:cNvPr id="8" name="Объект 7">
            <a:extLst>
              <a:ext uri="{FF2B5EF4-FFF2-40B4-BE49-F238E27FC236}">
                <a16:creationId xmlns:a16="http://schemas.microsoft.com/office/drawing/2014/main" xmlns="" id="{7D7F03E5-2887-419A-913B-8F4CBE0F4915}"/>
              </a:ext>
            </a:extLst>
          </p:cNvPr>
          <p:cNvPicPr>
            <a:picLocks noGrp="1" noChangeAspect="1"/>
          </p:cNvPicPr>
          <p:nvPr>
            <p:ph sz="half" idx="1"/>
          </p:nvPr>
        </p:nvPicPr>
        <p:blipFill>
          <a:blip r:embed="rId3">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786690" y="2336652"/>
            <a:ext cx="6300028" cy="3386666"/>
          </a:xfrm>
        </p:spPr>
      </p:pic>
      <p:sp>
        <p:nvSpPr>
          <p:cNvPr id="4" name="Объект 3">
            <a:extLst>
              <a:ext uri="{FF2B5EF4-FFF2-40B4-BE49-F238E27FC236}">
                <a16:creationId xmlns:a16="http://schemas.microsoft.com/office/drawing/2014/main" xmlns="" id="{F0D6872C-49BC-42EE-A99D-A6F6A6DBC162}"/>
              </a:ext>
            </a:extLst>
          </p:cNvPr>
          <p:cNvSpPr>
            <a:spLocks noGrp="1"/>
          </p:cNvSpPr>
          <p:nvPr>
            <p:ph sz="half" idx="2"/>
          </p:nvPr>
        </p:nvSpPr>
        <p:spPr>
          <a:xfrm>
            <a:off x="7273092" y="1072444"/>
            <a:ext cx="4568952" cy="5200340"/>
          </a:xfrm>
        </p:spPr>
        <p:txBody>
          <a:bodyPr>
            <a:normAutofit fontScale="92500" lnSpcReduction="10000"/>
          </a:bodyPr>
          <a:lstStyle/>
          <a:p>
            <a:pPr marL="0" indent="0">
              <a:lnSpc>
                <a:spcPct val="150000"/>
              </a:lnSpc>
              <a:buNone/>
            </a:pPr>
            <a:r>
              <a:rPr lang="en-US" sz="1800" dirty="0"/>
              <a:t>The location of the consumers of energy determines the scheme of electric networks.</a:t>
            </a:r>
          </a:p>
          <a:p>
            <a:pPr marL="0" indent="0">
              <a:lnSpc>
                <a:spcPct val="150000"/>
              </a:lnSpc>
              <a:buNone/>
            </a:pPr>
            <a:r>
              <a:rPr lang="en-US" sz="1800" dirty="0"/>
              <a:t>Ensuring the survivability of a large electrical system - a complex of generators, networks and consumers - is achieved by dividing this large system into smaller components, and the part in which the emergency occurs is separated from the rest of the main system. </a:t>
            </a:r>
          </a:p>
          <a:p>
            <a:pPr marL="0" indent="0">
              <a:lnSpc>
                <a:spcPct val="150000"/>
              </a:lnSpc>
              <a:buNone/>
            </a:pPr>
            <a:r>
              <a:rPr lang="en-US" sz="1800" dirty="0"/>
              <a:t>These parts becomes an independent Microsystems at the time of liquidation of the accident.</a:t>
            </a:r>
            <a:endParaRPr lang="ru-RU" sz="1800" dirty="0"/>
          </a:p>
        </p:txBody>
      </p:sp>
      <p:sp>
        <p:nvSpPr>
          <p:cNvPr id="5" name="Нижний колонтитул 4">
            <a:extLst>
              <a:ext uri="{FF2B5EF4-FFF2-40B4-BE49-F238E27FC236}">
                <a16:creationId xmlns:a16="http://schemas.microsoft.com/office/drawing/2014/main" xmlns="" id="{DA7D30CD-12C1-4AB5-A6BD-DA975C6A28F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39BB77E-2839-464A-AAC2-5CFE151E27A6}"/>
              </a:ext>
            </a:extLst>
          </p:cNvPr>
          <p:cNvSpPr>
            <a:spLocks noGrp="1"/>
          </p:cNvSpPr>
          <p:nvPr>
            <p:ph type="sldNum" sz="quarter" idx="12"/>
          </p:nvPr>
        </p:nvSpPr>
        <p:spPr/>
        <p:txBody>
          <a:bodyPr/>
          <a:lstStyle/>
          <a:p>
            <a:fld id="{9B7151EF-63C7-485E-9256-E468B30C770B}" type="slidenum">
              <a:rPr lang="ru-RU" smtClean="0"/>
              <a:pPr/>
              <a:t>4</a:t>
            </a:fld>
            <a:endParaRPr lang="ru-RU"/>
          </a:p>
        </p:txBody>
      </p:sp>
    </p:spTree>
    <p:extLst>
      <p:ext uri="{BB962C8B-B14F-4D97-AF65-F5344CB8AC3E}">
        <p14:creationId xmlns:p14="http://schemas.microsoft.com/office/powerpoint/2010/main" xmlns="" val="242090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BF2CA96-0FB8-48BF-B406-01E558A5FDA8}"/>
              </a:ext>
            </a:extLst>
          </p:cNvPr>
          <p:cNvSpPr>
            <a:spLocks noGrp="1"/>
          </p:cNvSpPr>
          <p:nvPr>
            <p:ph type="title"/>
          </p:nvPr>
        </p:nvSpPr>
        <p:spPr>
          <a:xfrm>
            <a:off x="1523999" y="394320"/>
            <a:ext cx="8128003" cy="1609344"/>
          </a:xfrm>
        </p:spPr>
        <p:txBody>
          <a:bodyPr>
            <a:normAutofit/>
          </a:bodyPr>
          <a:lstStyle/>
          <a:p>
            <a:r>
              <a:rPr lang="en-US" sz="4000" dirty="0"/>
              <a:t>Reliability and guarantee of supply</a:t>
            </a:r>
            <a:endParaRPr lang="ru-RU" sz="4000" dirty="0"/>
          </a:p>
        </p:txBody>
      </p:sp>
      <p:pic>
        <p:nvPicPr>
          <p:cNvPr id="8" name="Объект 7">
            <a:extLst>
              <a:ext uri="{FF2B5EF4-FFF2-40B4-BE49-F238E27FC236}">
                <a16:creationId xmlns:a16="http://schemas.microsoft.com/office/drawing/2014/main" xmlns="" id="{34F1FE69-521E-493A-AB6B-9C6C9F5F64DF}"/>
              </a:ext>
            </a:extLst>
          </p:cNvPr>
          <p:cNvPicPr>
            <a:picLocks noGrp="1" noChangeAspect="1"/>
          </p:cNvPicPr>
          <p:nvPr>
            <p:ph sz="half" idx="1"/>
          </p:nvPr>
        </p:nvPicPr>
        <p:blipFill rotWithShape="1">
          <a:blip r:embed="rId3">
            <a:extLst>
              <a:ext uri="{28A0092B-C50C-407E-A947-70E740481C1C}">
                <a14:useLocalDpi xmlns:a14="http://schemas.microsoft.com/office/drawing/2010/main" xmlns="" val="0"/>
              </a:ext>
            </a:extLst>
          </a:blip>
          <a:srcRect l="7649" t="11273" r="48663" b="17893"/>
          <a:stretch/>
        </p:blipFill>
        <p:spPr>
          <a:xfrm>
            <a:off x="1088136" y="1704622"/>
            <a:ext cx="4499864" cy="4260636"/>
          </a:xfrm>
        </p:spPr>
      </p:pic>
      <p:sp>
        <p:nvSpPr>
          <p:cNvPr id="4" name="Объект 3">
            <a:extLst>
              <a:ext uri="{FF2B5EF4-FFF2-40B4-BE49-F238E27FC236}">
                <a16:creationId xmlns:a16="http://schemas.microsoft.com/office/drawing/2014/main" xmlns="" id="{77F2CC65-2913-45E0-9EC4-7A33E63A45EA}"/>
              </a:ext>
            </a:extLst>
          </p:cNvPr>
          <p:cNvSpPr>
            <a:spLocks noGrp="1"/>
          </p:cNvSpPr>
          <p:nvPr>
            <p:ph sz="half" idx="2"/>
          </p:nvPr>
        </p:nvSpPr>
        <p:spPr/>
        <p:txBody>
          <a:bodyPr>
            <a:normAutofit lnSpcReduction="10000"/>
          </a:bodyPr>
          <a:lstStyle/>
          <a:p>
            <a:pPr marL="0" indent="0">
              <a:lnSpc>
                <a:spcPct val="130000"/>
              </a:lnSpc>
              <a:buNone/>
            </a:pPr>
            <a:r>
              <a:rPr lang="en-US" dirty="0"/>
              <a:t>Reliability and guarantee of power supply to the consumers of the microsystem will be completely determined by its structure: the composition of the generators, the electric network scheme and the type of electricity consumers - the less the guaranteed capacity of the generators, the lower the guarantee of uninterrupted power supply.</a:t>
            </a:r>
            <a:endParaRPr lang="ru-RU" dirty="0"/>
          </a:p>
        </p:txBody>
      </p:sp>
      <p:sp>
        <p:nvSpPr>
          <p:cNvPr id="5" name="Нижний колонтитул 4">
            <a:extLst>
              <a:ext uri="{FF2B5EF4-FFF2-40B4-BE49-F238E27FC236}">
                <a16:creationId xmlns:a16="http://schemas.microsoft.com/office/drawing/2014/main" xmlns="" id="{7AB17AB7-D020-4A96-AB12-7B8C471D338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66EFF37-BBBF-4F21-82BE-F19DE5EE6EC7}"/>
              </a:ext>
            </a:extLst>
          </p:cNvPr>
          <p:cNvSpPr>
            <a:spLocks noGrp="1"/>
          </p:cNvSpPr>
          <p:nvPr>
            <p:ph type="sldNum" sz="quarter" idx="12"/>
          </p:nvPr>
        </p:nvSpPr>
        <p:spPr/>
        <p:txBody>
          <a:bodyPr/>
          <a:lstStyle/>
          <a:p>
            <a:fld id="{9B7151EF-63C7-485E-9256-E468B30C770B}" type="slidenum">
              <a:rPr lang="ru-RU" smtClean="0"/>
              <a:pPr/>
              <a:t>5</a:t>
            </a:fld>
            <a:endParaRPr lang="ru-RU"/>
          </a:p>
        </p:txBody>
      </p:sp>
    </p:spTree>
    <p:extLst>
      <p:ext uri="{BB962C8B-B14F-4D97-AF65-F5344CB8AC3E}">
        <p14:creationId xmlns:p14="http://schemas.microsoft.com/office/powerpoint/2010/main" xmlns="" val="318910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a:t>Structure of installed capacity of power plants OF Russia in 2017</a:t>
            </a:r>
            <a:endParaRPr lang="ru-RU" sz="4000" dirty="0"/>
          </a:p>
        </p:txBody>
      </p:sp>
      <p:pic>
        <p:nvPicPr>
          <p:cNvPr id="4" name="Рисунок 3"/>
          <p:cNvPicPr>
            <a:picLocks noChangeAspect="1"/>
          </p:cNvPicPr>
          <p:nvPr/>
        </p:nvPicPr>
        <p:blipFill rotWithShape="1">
          <a:blip r:embed="rId3"/>
          <a:srcRect t="11493"/>
          <a:stretch/>
        </p:blipFill>
        <p:spPr>
          <a:xfrm>
            <a:off x="15684" y="2307263"/>
            <a:ext cx="12182402" cy="4093856"/>
          </a:xfrm>
          <a:prstGeom prst="rect">
            <a:avLst/>
          </a:prstGeom>
        </p:spPr>
      </p:pic>
      <p:sp>
        <p:nvSpPr>
          <p:cNvPr id="3" name="Нижний колонтитул 2"/>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B7151EF-63C7-485E-9256-E468B30C770B}" type="slidenum">
              <a:rPr lang="ru-RU" smtClean="0"/>
              <a:pPr/>
              <a:t>6</a:t>
            </a:fld>
            <a:endParaRPr lang="ru-RU"/>
          </a:p>
        </p:txBody>
      </p:sp>
      <p:sp>
        <p:nvSpPr>
          <p:cNvPr id="6" name="TextBox 5">
            <a:extLst>
              <a:ext uri="{FF2B5EF4-FFF2-40B4-BE49-F238E27FC236}">
                <a16:creationId xmlns:a16="http://schemas.microsoft.com/office/drawing/2014/main" xmlns="" id="{223D6B3F-B26C-4098-9B81-270B277E4586}"/>
              </a:ext>
            </a:extLst>
          </p:cNvPr>
          <p:cNvSpPr txBox="1"/>
          <p:nvPr/>
        </p:nvSpPr>
        <p:spPr>
          <a:xfrm>
            <a:off x="2257779" y="2670411"/>
            <a:ext cx="2596444" cy="584775"/>
          </a:xfrm>
          <a:prstGeom prst="rect">
            <a:avLst/>
          </a:prstGeom>
          <a:solidFill>
            <a:schemeClr val="accent4">
              <a:lumMod val="20000"/>
              <a:lumOff val="80000"/>
            </a:schemeClr>
          </a:solidFill>
        </p:spPr>
        <p:txBody>
          <a:bodyPr wrap="square" rtlCol="0">
            <a:spAutoFit/>
          </a:bodyPr>
          <a:lstStyle/>
          <a:p>
            <a:r>
              <a:rPr lang="en-US" sz="3200" dirty="0"/>
              <a:t>Power plants</a:t>
            </a:r>
            <a:endParaRPr lang="ru-RU" sz="3200" dirty="0"/>
          </a:p>
        </p:txBody>
      </p:sp>
      <p:sp>
        <p:nvSpPr>
          <p:cNvPr id="7" name="TextBox 6">
            <a:extLst>
              <a:ext uri="{FF2B5EF4-FFF2-40B4-BE49-F238E27FC236}">
                <a16:creationId xmlns:a16="http://schemas.microsoft.com/office/drawing/2014/main" xmlns="" id="{347C5010-FE35-457A-B4B9-724038703334}"/>
              </a:ext>
            </a:extLst>
          </p:cNvPr>
          <p:cNvSpPr txBox="1"/>
          <p:nvPr/>
        </p:nvSpPr>
        <p:spPr>
          <a:xfrm>
            <a:off x="7078134" y="2754483"/>
            <a:ext cx="4278150" cy="523220"/>
          </a:xfrm>
          <a:prstGeom prst="rect">
            <a:avLst/>
          </a:prstGeom>
          <a:solidFill>
            <a:schemeClr val="accent4">
              <a:lumMod val="20000"/>
              <a:lumOff val="80000"/>
            </a:schemeClr>
          </a:solidFill>
        </p:spPr>
        <p:txBody>
          <a:bodyPr wrap="square" rtlCol="0">
            <a:spAutoFit/>
          </a:bodyPr>
          <a:lstStyle/>
          <a:p>
            <a:r>
              <a:rPr lang="en-US" sz="2800" dirty="0"/>
              <a:t>Installed capacity, MW</a:t>
            </a:r>
            <a:endParaRPr lang="ru-RU" sz="2800" dirty="0"/>
          </a:p>
        </p:txBody>
      </p:sp>
      <p:sp>
        <p:nvSpPr>
          <p:cNvPr id="8" name="TextBox 7">
            <a:extLst>
              <a:ext uri="{FF2B5EF4-FFF2-40B4-BE49-F238E27FC236}">
                <a16:creationId xmlns:a16="http://schemas.microsoft.com/office/drawing/2014/main" xmlns="" id="{D305F52D-81AF-413B-9F43-0F93836B4657}"/>
              </a:ext>
            </a:extLst>
          </p:cNvPr>
          <p:cNvSpPr txBox="1"/>
          <p:nvPr/>
        </p:nvSpPr>
        <p:spPr>
          <a:xfrm>
            <a:off x="598309" y="3512503"/>
            <a:ext cx="2720624" cy="400110"/>
          </a:xfrm>
          <a:prstGeom prst="rect">
            <a:avLst/>
          </a:prstGeom>
          <a:solidFill>
            <a:schemeClr val="bg1"/>
          </a:solidFill>
        </p:spPr>
        <p:txBody>
          <a:bodyPr wrap="square" rtlCol="0">
            <a:spAutoFit/>
          </a:bodyPr>
          <a:lstStyle/>
          <a:p>
            <a:r>
              <a:rPr lang="en-US" sz="2000" dirty="0"/>
              <a:t>UES of Russia total</a:t>
            </a:r>
            <a:endParaRPr lang="ru-RU" sz="2000" dirty="0"/>
          </a:p>
        </p:txBody>
      </p:sp>
      <p:sp>
        <p:nvSpPr>
          <p:cNvPr id="9" name="TextBox 8">
            <a:extLst>
              <a:ext uri="{FF2B5EF4-FFF2-40B4-BE49-F238E27FC236}">
                <a16:creationId xmlns:a16="http://schemas.microsoft.com/office/drawing/2014/main" xmlns="" id="{E69F23AB-2956-4D1D-83F3-012D5CBA2F6E}"/>
              </a:ext>
            </a:extLst>
          </p:cNvPr>
          <p:cNvSpPr txBox="1"/>
          <p:nvPr/>
        </p:nvSpPr>
        <p:spPr>
          <a:xfrm>
            <a:off x="609597" y="3972964"/>
            <a:ext cx="5960536" cy="400110"/>
          </a:xfrm>
          <a:prstGeom prst="rect">
            <a:avLst/>
          </a:prstGeom>
          <a:solidFill>
            <a:schemeClr val="bg1"/>
          </a:solidFill>
        </p:spPr>
        <p:txBody>
          <a:bodyPr wrap="square" rtlCol="0">
            <a:spAutoFit/>
          </a:bodyPr>
          <a:lstStyle/>
          <a:p>
            <a:r>
              <a:rPr lang="en-US" sz="2000" dirty="0"/>
              <a:t>Thermal power plant’s (TPP)</a:t>
            </a:r>
            <a:endParaRPr lang="ru-RU" sz="2000" dirty="0"/>
          </a:p>
        </p:txBody>
      </p:sp>
      <p:sp>
        <p:nvSpPr>
          <p:cNvPr id="10" name="TextBox 9">
            <a:extLst>
              <a:ext uri="{FF2B5EF4-FFF2-40B4-BE49-F238E27FC236}">
                <a16:creationId xmlns:a16="http://schemas.microsoft.com/office/drawing/2014/main" xmlns="" id="{75F37B3F-1E8E-4CF5-8A00-02B4DB55579F}"/>
              </a:ext>
            </a:extLst>
          </p:cNvPr>
          <p:cNvSpPr txBox="1"/>
          <p:nvPr/>
        </p:nvSpPr>
        <p:spPr>
          <a:xfrm>
            <a:off x="575313" y="4399558"/>
            <a:ext cx="3948902" cy="461665"/>
          </a:xfrm>
          <a:prstGeom prst="rect">
            <a:avLst/>
          </a:prstGeom>
          <a:solidFill>
            <a:schemeClr val="bg1"/>
          </a:solidFill>
        </p:spPr>
        <p:txBody>
          <a:bodyPr wrap="none" rtlCol="0">
            <a:spAutoFit/>
          </a:bodyPr>
          <a:lstStyle/>
          <a:p>
            <a:r>
              <a:rPr lang="en-US" sz="2400" dirty="0"/>
              <a:t>Water power plant’s (WPP)</a:t>
            </a:r>
            <a:endParaRPr lang="ru-RU" sz="2400" dirty="0"/>
          </a:p>
        </p:txBody>
      </p:sp>
      <p:sp>
        <p:nvSpPr>
          <p:cNvPr id="11" name="TextBox 10">
            <a:extLst>
              <a:ext uri="{FF2B5EF4-FFF2-40B4-BE49-F238E27FC236}">
                <a16:creationId xmlns:a16="http://schemas.microsoft.com/office/drawing/2014/main" xmlns="" id="{02B0010A-B9C5-4A50-9AB2-5D672E405E9F}"/>
              </a:ext>
            </a:extLst>
          </p:cNvPr>
          <p:cNvSpPr txBox="1"/>
          <p:nvPr/>
        </p:nvSpPr>
        <p:spPr>
          <a:xfrm>
            <a:off x="598308" y="4900900"/>
            <a:ext cx="4912805" cy="461665"/>
          </a:xfrm>
          <a:prstGeom prst="rect">
            <a:avLst/>
          </a:prstGeom>
          <a:solidFill>
            <a:schemeClr val="bg1"/>
          </a:solidFill>
        </p:spPr>
        <p:txBody>
          <a:bodyPr wrap="square" rtlCol="0">
            <a:spAutoFit/>
          </a:bodyPr>
          <a:lstStyle/>
          <a:p>
            <a:r>
              <a:rPr lang="en-US" sz="2400" dirty="0"/>
              <a:t>Wind power plant’s (</a:t>
            </a:r>
            <a:r>
              <a:rPr lang="en-US" sz="2400" dirty="0" err="1"/>
              <a:t>WindPP</a:t>
            </a:r>
            <a:r>
              <a:rPr lang="en-US" sz="2400" dirty="0"/>
              <a:t>)</a:t>
            </a:r>
            <a:endParaRPr lang="ru-RU" sz="2400" dirty="0"/>
          </a:p>
        </p:txBody>
      </p:sp>
      <p:sp>
        <p:nvSpPr>
          <p:cNvPr id="12" name="TextBox 11">
            <a:extLst>
              <a:ext uri="{FF2B5EF4-FFF2-40B4-BE49-F238E27FC236}">
                <a16:creationId xmlns:a16="http://schemas.microsoft.com/office/drawing/2014/main" xmlns="" id="{9BE01A7E-0363-451C-9638-9D5144C6FBFA}"/>
              </a:ext>
            </a:extLst>
          </p:cNvPr>
          <p:cNvSpPr txBox="1"/>
          <p:nvPr/>
        </p:nvSpPr>
        <p:spPr>
          <a:xfrm>
            <a:off x="598308" y="5400338"/>
            <a:ext cx="3951113" cy="461665"/>
          </a:xfrm>
          <a:prstGeom prst="rect">
            <a:avLst/>
          </a:prstGeom>
          <a:solidFill>
            <a:schemeClr val="bg1"/>
          </a:solidFill>
        </p:spPr>
        <p:txBody>
          <a:bodyPr wrap="square" rtlCol="0">
            <a:spAutoFit/>
          </a:bodyPr>
          <a:lstStyle/>
          <a:p>
            <a:r>
              <a:rPr lang="en-US" sz="2400" dirty="0"/>
              <a:t>Solar power plant’s (SPP)</a:t>
            </a:r>
            <a:endParaRPr lang="ru-RU" sz="2400" dirty="0"/>
          </a:p>
        </p:txBody>
      </p:sp>
      <p:sp>
        <p:nvSpPr>
          <p:cNvPr id="13" name="TextBox 12">
            <a:extLst>
              <a:ext uri="{FF2B5EF4-FFF2-40B4-BE49-F238E27FC236}">
                <a16:creationId xmlns:a16="http://schemas.microsoft.com/office/drawing/2014/main" xmlns="" id="{5B81ACD3-361B-4593-B689-73B8827E9C30}"/>
              </a:ext>
            </a:extLst>
          </p:cNvPr>
          <p:cNvSpPr txBox="1"/>
          <p:nvPr/>
        </p:nvSpPr>
        <p:spPr>
          <a:xfrm>
            <a:off x="609596" y="5879734"/>
            <a:ext cx="5960535" cy="400110"/>
          </a:xfrm>
          <a:prstGeom prst="rect">
            <a:avLst/>
          </a:prstGeom>
          <a:solidFill>
            <a:schemeClr val="bg1"/>
          </a:solidFill>
        </p:spPr>
        <p:txBody>
          <a:bodyPr wrap="square" rtlCol="0">
            <a:spAutoFit/>
          </a:bodyPr>
          <a:lstStyle/>
          <a:p>
            <a:r>
              <a:rPr lang="en-US" sz="2000" dirty="0"/>
              <a:t>Nuclear power plant’s (NPP)</a:t>
            </a:r>
            <a:endParaRPr lang="ru-RU" sz="2000" dirty="0"/>
          </a:p>
        </p:txBody>
      </p:sp>
    </p:spTree>
    <p:extLst>
      <p:ext uri="{BB962C8B-B14F-4D97-AF65-F5344CB8AC3E}">
        <p14:creationId xmlns:p14="http://schemas.microsoft.com/office/powerpoint/2010/main" xmlns="" val="147348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439" y="484632"/>
            <a:ext cx="11390769" cy="1609344"/>
          </a:xfrm>
        </p:spPr>
        <p:txBody>
          <a:bodyPr>
            <a:normAutofit/>
          </a:bodyPr>
          <a:lstStyle/>
          <a:p>
            <a:r>
              <a:rPr lang="en-US" sz="4400" dirty="0"/>
              <a:t>utilization Ratio of installed capacity</a:t>
            </a:r>
            <a:r>
              <a:rPr lang="ru-RU" sz="4400" dirty="0"/>
              <a:t>(%)</a:t>
            </a:r>
          </a:p>
        </p:txBody>
      </p:sp>
      <p:pic>
        <p:nvPicPr>
          <p:cNvPr id="4" name="Объект 3"/>
          <p:cNvPicPr>
            <a:picLocks noGrp="1" noChangeAspect="1"/>
          </p:cNvPicPr>
          <p:nvPr>
            <p:ph idx="1"/>
          </p:nvPr>
        </p:nvPicPr>
        <p:blipFill>
          <a:blip r:embed="rId3"/>
          <a:stretch>
            <a:fillRect/>
          </a:stretch>
        </p:blipFill>
        <p:spPr>
          <a:xfrm>
            <a:off x="408207" y="1947240"/>
            <a:ext cx="10902922" cy="4930815"/>
          </a:xfrm>
          <a:prstGeom prst="rect">
            <a:avLst/>
          </a:prstGeom>
        </p:spPr>
      </p:pic>
      <p:sp>
        <p:nvSpPr>
          <p:cNvPr id="3" name="Нижний колонтитул 2"/>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7151EF-63C7-485E-9256-E468B30C770B}" type="slidenum">
              <a:rPr lang="ru-RU" smtClean="0"/>
              <a:pPr/>
              <a:t>7</a:t>
            </a:fld>
            <a:endParaRPr lang="ru-RU"/>
          </a:p>
        </p:txBody>
      </p:sp>
      <p:sp>
        <p:nvSpPr>
          <p:cNvPr id="6" name="TextBox 5">
            <a:extLst>
              <a:ext uri="{FF2B5EF4-FFF2-40B4-BE49-F238E27FC236}">
                <a16:creationId xmlns:a16="http://schemas.microsoft.com/office/drawing/2014/main" xmlns="" id="{2B8355C5-6EB9-4801-8DC7-C8CB39F28466}"/>
              </a:ext>
            </a:extLst>
          </p:cNvPr>
          <p:cNvSpPr txBox="1"/>
          <p:nvPr/>
        </p:nvSpPr>
        <p:spPr>
          <a:xfrm>
            <a:off x="699911" y="2022383"/>
            <a:ext cx="10430933" cy="369332"/>
          </a:xfrm>
          <a:prstGeom prst="rect">
            <a:avLst/>
          </a:prstGeom>
          <a:solidFill>
            <a:schemeClr val="accent4">
              <a:lumMod val="20000"/>
              <a:lumOff val="80000"/>
            </a:schemeClr>
          </a:solidFill>
          <a:ln w="57150">
            <a:solidFill>
              <a:schemeClr val="tx1"/>
            </a:solidFill>
          </a:ln>
        </p:spPr>
        <p:txBody>
          <a:bodyPr wrap="square" rtlCol="0">
            <a:spAutoFit/>
          </a:bodyPr>
          <a:lstStyle/>
          <a:p>
            <a:r>
              <a:rPr lang="en-US" b="1" dirty="0"/>
              <a:t>Region                              Year               TPP                 WPP               </a:t>
            </a:r>
            <a:r>
              <a:rPr lang="en-US" b="1" dirty="0" err="1"/>
              <a:t>WindPP</a:t>
            </a:r>
            <a:r>
              <a:rPr lang="en-US" b="1" dirty="0"/>
              <a:t>         SPP                 NPP    </a:t>
            </a:r>
            <a:endParaRPr lang="ru-RU" b="1" dirty="0"/>
          </a:p>
        </p:txBody>
      </p:sp>
      <p:sp>
        <p:nvSpPr>
          <p:cNvPr id="7" name="TextBox 6">
            <a:extLst>
              <a:ext uri="{FF2B5EF4-FFF2-40B4-BE49-F238E27FC236}">
                <a16:creationId xmlns:a16="http://schemas.microsoft.com/office/drawing/2014/main" xmlns="" id="{B294A183-591F-4BE3-A06E-0FC8F9EC3567}"/>
              </a:ext>
            </a:extLst>
          </p:cNvPr>
          <p:cNvSpPr txBox="1"/>
          <p:nvPr/>
        </p:nvSpPr>
        <p:spPr>
          <a:xfrm>
            <a:off x="813137" y="2577774"/>
            <a:ext cx="1557529" cy="369332"/>
          </a:xfrm>
          <a:prstGeom prst="rect">
            <a:avLst/>
          </a:prstGeom>
          <a:solidFill>
            <a:schemeClr val="bg1"/>
          </a:solidFill>
        </p:spPr>
        <p:txBody>
          <a:bodyPr wrap="square" rtlCol="0">
            <a:spAutoFit/>
          </a:bodyPr>
          <a:lstStyle/>
          <a:p>
            <a:r>
              <a:rPr lang="en-US" b="1" dirty="0"/>
              <a:t>Center</a:t>
            </a:r>
            <a:endParaRPr lang="ru-RU" b="1" dirty="0"/>
          </a:p>
        </p:txBody>
      </p:sp>
      <p:sp>
        <p:nvSpPr>
          <p:cNvPr id="8" name="TextBox 7">
            <a:extLst>
              <a:ext uri="{FF2B5EF4-FFF2-40B4-BE49-F238E27FC236}">
                <a16:creationId xmlns:a16="http://schemas.microsoft.com/office/drawing/2014/main" xmlns="" id="{BA7C2878-537F-4525-9C10-A8F424B48259}"/>
              </a:ext>
            </a:extLst>
          </p:cNvPr>
          <p:cNvSpPr txBox="1"/>
          <p:nvPr/>
        </p:nvSpPr>
        <p:spPr>
          <a:xfrm>
            <a:off x="739420" y="3187252"/>
            <a:ext cx="1981202" cy="369332"/>
          </a:xfrm>
          <a:prstGeom prst="rect">
            <a:avLst/>
          </a:prstGeom>
          <a:solidFill>
            <a:schemeClr val="bg1"/>
          </a:solidFill>
        </p:spPr>
        <p:txBody>
          <a:bodyPr wrap="square" rtlCol="0">
            <a:spAutoFit/>
          </a:bodyPr>
          <a:lstStyle/>
          <a:p>
            <a:r>
              <a:rPr lang="en-US" b="1" dirty="0"/>
              <a:t>Middle Volga</a:t>
            </a:r>
            <a:endParaRPr lang="ru-RU" b="1" dirty="0"/>
          </a:p>
        </p:txBody>
      </p:sp>
      <p:sp>
        <p:nvSpPr>
          <p:cNvPr id="9" name="TextBox 8">
            <a:extLst>
              <a:ext uri="{FF2B5EF4-FFF2-40B4-BE49-F238E27FC236}">
                <a16:creationId xmlns:a16="http://schemas.microsoft.com/office/drawing/2014/main" xmlns="" id="{05C7631C-AC7C-4A15-9FE4-9309E132F30E}"/>
              </a:ext>
            </a:extLst>
          </p:cNvPr>
          <p:cNvSpPr txBox="1"/>
          <p:nvPr/>
        </p:nvSpPr>
        <p:spPr>
          <a:xfrm>
            <a:off x="813137" y="5019192"/>
            <a:ext cx="808235" cy="369332"/>
          </a:xfrm>
          <a:prstGeom prst="rect">
            <a:avLst/>
          </a:prstGeom>
          <a:solidFill>
            <a:schemeClr val="bg1"/>
          </a:solidFill>
        </p:spPr>
        <p:txBody>
          <a:bodyPr wrap="none" rtlCol="0">
            <a:spAutoFit/>
          </a:bodyPr>
          <a:lstStyle/>
          <a:p>
            <a:r>
              <a:rPr lang="en-US" b="1" dirty="0"/>
              <a:t>South</a:t>
            </a:r>
            <a:endParaRPr lang="ru-RU" b="1" dirty="0"/>
          </a:p>
        </p:txBody>
      </p:sp>
      <p:sp>
        <p:nvSpPr>
          <p:cNvPr id="10" name="TextBox 9">
            <a:extLst>
              <a:ext uri="{FF2B5EF4-FFF2-40B4-BE49-F238E27FC236}">
                <a16:creationId xmlns:a16="http://schemas.microsoft.com/office/drawing/2014/main" xmlns="" id="{DBBF620F-0738-454D-A161-DA4776563AEE}"/>
              </a:ext>
            </a:extLst>
          </p:cNvPr>
          <p:cNvSpPr txBox="1"/>
          <p:nvPr/>
        </p:nvSpPr>
        <p:spPr>
          <a:xfrm>
            <a:off x="778934" y="3814048"/>
            <a:ext cx="1151467" cy="369332"/>
          </a:xfrm>
          <a:prstGeom prst="rect">
            <a:avLst/>
          </a:prstGeom>
          <a:solidFill>
            <a:schemeClr val="bg1"/>
          </a:solidFill>
        </p:spPr>
        <p:txBody>
          <a:bodyPr wrap="square" rtlCol="0">
            <a:spAutoFit/>
          </a:bodyPr>
          <a:lstStyle/>
          <a:p>
            <a:r>
              <a:rPr lang="en-US" b="1" dirty="0"/>
              <a:t>Ural</a:t>
            </a:r>
            <a:endParaRPr lang="ru-RU" b="1" dirty="0"/>
          </a:p>
        </p:txBody>
      </p:sp>
      <p:sp>
        <p:nvSpPr>
          <p:cNvPr id="11" name="TextBox 10">
            <a:extLst>
              <a:ext uri="{FF2B5EF4-FFF2-40B4-BE49-F238E27FC236}">
                <a16:creationId xmlns:a16="http://schemas.microsoft.com/office/drawing/2014/main" xmlns="" id="{7195A370-FAE4-4034-8906-261D56B40000}"/>
              </a:ext>
            </a:extLst>
          </p:cNvPr>
          <p:cNvSpPr txBox="1"/>
          <p:nvPr/>
        </p:nvSpPr>
        <p:spPr>
          <a:xfrm>
            <a:off x="739419" y="4360686"/>
            <a:ext cx="1868313" cy="369332"/>
          </a:xfrm>
          <a:prstGeom prst="rect">
            <a:avLst/>
          </a:prstGeom>
          <a:solidFill>
            <a:schemeClr val="bg1"/>
          </a:solidFill>
        </p:spPr>
        <p:txBody>
          <a:bodyPr wrap="square" rtlCol="0">
            <a:spAutoFit/>
          </a:bodyPr>
          <a:lstStyle/>
          <a:p>
            <a:r>
              <a:rPr lang="en-US" b="1" dirty="0"/>
              <a:t>Northwest</a:t>
            </a:r>
            <a:endParaRPr lang="ru-RU" b="1" dirty="0"/>
          </a:p>
        </p:txBody>
      </p:sp>
      <p:sp>
        <p:nvSpPr>
          <p:cNvPr id="12" name="TextBox 11">
            <a:extLst>
              <a:ext uri="{FF2B5EF4-FFF2-40B4-BE49-F238E27FC236}">
                <a16:creationId xmlns:a16="http://schemas.microsoft.com/office/drawing/2014/main" xmlns="" id="{27B1E5E1-885C-432C-B092-73ACA09EFC12}"/>
              </a:ext>
            </a:extLst>
          </p:cNvPr>
          <p:cNvSpPr txBox="1"/>
          <p:nvPr/>
        </p:nvSpPr>
        <p:spPr>
          <a:xfrm>
            <a:off x="779270" y="5596077"/>
            <a:ext cx="1117264" cy="369332"/>
          </a:xfrm>
          <a:prstGeom prst="rect">
            <a:avLst/>
          </a:prstGeom>
          <a:solidFill>
            <a:schemeClr val="bg1"/>
          </a:solidFill>
        </p:spPr>
        <p:txBody>
          <a:bodyPr wrap="square" rtlCol="0">
            <a:spAutoFit/>
          </a:bodyPr>
          <a:lstStyle/>
          <a:p>
            <a:r>
              <a:rPr lang="en-US" b="1" dirty="0"/>
              <a:t>Siberia</a:t>
            </a:r>
            <a:endParaRPr lang="ru-RU" b="1" dirty="0"/>
          </a:p>
        </p:txBody>
      </p:sp>
      <p:sp>
        <p:nvSpPr>
          <p:cNvPr id="13" name="TextBox 12">
            <a:extLst>
              <a:ext uri="{FF2B5EF4-FFF2-40B4-BE49-F238E27FC236}">
                <a16:creationId xmlns:a16="http://schemas.microsoft.com/office/drawing/2014/main" xmlns="" id="{B1F3CE06-0999-4D21-AB04-46DC1A1F5AD4}"/>
              </a:ext>
            </a:extLst>
          </p:cNvPr>
          <p:cNvSpPr txBox="1"/>
          <p:nvPr/>
        </p:nvSpPr>
        <p:spPr>
          <a:xfrm>
            <a:off x="739419" y="6192626"/>
            <a:ext cx="1744137" cy="369332"/>
          </a:xfrm>
          <a:prstGeom prst="rect">
            <a:avLst/>
          </a:prstGeom>
          <a:solidFill>
            <a:schemeClr val="bg1"/>
          </a:solidFill>
        </p:spPr>
        <p:txBody>
          <a:bodyPr wrap="square" rtlCol="0">
            <a:spAutoFit/>
          </a:bodyPr>
          <a:lstStyle/>
          <a:p>
            <a:r>
              <a:rPr lang="en-US" b="1" dirty="0"/>
              <a:t>Far East</a:t>
            </a:r>
            <a:endParaRPr lang="ru-RU" b="1" dirty="0"/>
          </a:p>
        </p:txBody>
      </p:sp>
    </p:spTree>
    <p:extLst>
      <p:ext uri="{BB962C8B-B14F-4D97-AF65-F5344CB8AC3E}">
        <p14:creationId xmlns:p14="http://schemas.microsoft.com/office/powerpoint/2010/main" xmlns="" val="217098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15EB02-E1C5-4CF2-BD72-26FF265C242C}"/>
              </a:ext>
            </a:extLst>
          </p:cNvPr>
          <p:cNvSpPr>
            <a:spLocks noGrp="1"/>
          </p:cNvSpPr>
          <p:nvPr>
            <p:ph type="title"/>
          </p:nvPr>
        </p:nvSpPr>
        <p:spPr/>
        <p:txBody>
          <a:bodyPr>
            <a:normAutofit/>
          </a:bodyPr>
          <a:lstStyle/>
          <a:p>
            <a:r>
              <a:rPr lang="en-US" sz="4400" dirty="0"/>
              <a:t>development of continental energy systems</a:t>
            </a:r>
            <a:endParaRPr lang="ru-RU" sz="4400" dirty="0"/>
          </a:p>
        </p:txBody>
      </p:sp>
      <p:sp>
        <p:nvSpPr>
          <p:cNvPr id="3" name="Объект 2">
            <a:extLst>
              <a:ext uri="{FF2B5EF4-FFF2-40B4-BE49-F238E27FC236}">
                <a16:creationId xmlns:a16="http://schemas.microsoft.com/office/drawing/2014/main" xmlns="" id="{60821D93-BDB2-4040-975B-FBD97AECF204}"/>
              </a:ext>
            </a:extLst>
          </p:cNvPr>
          <p:cNvSpPr>
            <a:spLocks noGrp="1"/>
          </p:cNvSpPr>
          <p:nvPr>
            <p:ph idx="1"/>
          </p:nvPr>
        </p:nvSpPr>
        <p:spPr>
          <a:xfrm>
            <a:off x="1069848" y="1783644"/>
            <a:ext cx="10058400" cy="4589724"/>
          </a:xfrm>
        </p:spPr>
        <p:txBody>
          <a:bodyPr>
            <a:normAutofit fontScale="85000" lnSpcReduction="20000"/>
          </a:bodyPr>
          <a:lstStyle/>
          <a:p>
            <a:pPr marL="0" indent="0">
              <a:lnSpc>
                <a:spcPct val="120000"/>
              </a:lnSpc>
              <a:buNone/>
            </a:pPr>
            <a:r>
              <a:rPr lang="en-US" sz="2800" b="1" dirty="0"/>
              <a:t>The most important directions:</a:t>
            </a:r>
          </a:p>
          <a:p>
            <a:pPr>
              <a:lnSpc>
                <a:spcPct val="120000"/>
              </a:lnSpc>
            </a:pPr>
            <a:r>
              <a:rPr lang="en-US" sz="2800" dirty="0"/>
              <a:t>Creation of a “Energy bridge" Russia-Belarus-Poland-Germany</a:t>
            </a:r>
          </a:p>
          <a:p>
            <a:pPr>
              <a:lnSpc>
                <a:spcPct val="120000"/>
              </a:lnSpc>
            </a:pPr>
            <a:r>
              <a:rPr lang="en-US" sz="2800" dirty="0"/>
              <a:t>Creation of the Baltic energy ring</a:t>
            </a:r>
          </a:p>
          <a:p>
            <a:pPr>
              <a:lnSpc>
                <a:spcPct val="120000"/>
              </a:lnSpc>
            </a:pPr>
            <a:r>
              <a:rPr lang="en-US" sz="2800" dirty="0"/>
              <a:t>Creation of Black Sea electricity ring</a:t>
            </a:r>
          </a:p>
          <a:p>
            <a:pPr>
              <a:lnSpc>
                <a:spcPct val="120000"/>
              </a:lnSpc>
            </a:pPr>
            <a:r>
              <a:rPr lang="en-US" sz="2800" dirty="0"/>
              <a:t>Establishment of the Asian continental energy rings :</a:t>
            </a:r>
          </a:p>
          <a:p>
            <a:pPr lvl="1">
              <a:lnSpc>
                <a:spcPct val="120000"/>
              </a:lnSpc>
            </a:pPr>
            <a:r>
              <a:rPr lang="en-US" sz="2600" dirty="0"/>
              <a:t>North-East Asian ring: Russia, China, Korea, Japan</a:t>
            </a:r>
          </a:p>
          <a:p>
            <a:pPr lvl="1">
              <a:lnSpc>
                <a:spcPct val="120000"/>
              </a:lnSpc>
            </a:pPr>
            <a:r>
              <a:rPr lang="en-US" sz="2600" dirty="0"/>
              <a:t>South-East Asian ring: Russia, China, Vietnam, Malaysia, Myanmar, India, Thailand, Indonesia, Cambodia </a:t>
            </a:r>
          </a:p>
          <a:p>
            <a:pPr lvl="1">
              <a:lnSpc>
                <a:spcPct val="120000"/>
              </a:lnSpc>
            </a:pPr>
            <a:r>
              <a:rPr lang="en-US" sz="2600" dirty="0"/>
              <a:t>Asian Continental energy ring that unites the North-Eastern and South-Eastern energy ring</a:t>
            </a:r>
            <a:endParaRPr lang="ru-RU" sz="2200" dirty="0"/>
          </a:p>
        </p:txBody>
      </p:sp>
      <p:sp>
        <p:nvSpPr>
          <p:cNvPr id="4" name="Нижний колонтитул 3">
            <a:extLst>
              <a:ext uri="{FF2B5EF4-FFF2-40B4-BE49-F238E27FC236}">
                <a16:creationId xmlns:a16="http://schemas.microsoft.com/office/drawing/2014/main" xmlns="" id="{B97E93E9-200A-4489-B68C-BC7AE2099743}"/>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xmlns="" id="{CECFCD58-D64E-4BD8-BEE5-F148548ED897}"/>
              </a:ext>
            </a:extLst>
          </p:cNvPr>
          <p:cNvSpPr>
            <a:spLocks noGrp="1"/>
          </p:cNvSpPr>
          <p:nvPr>
            <p:ph type="sldNum" sz="quarter" idx="12"/>
          </p:nvPr>
        </p:nvSpPr>
        <p:spPr/>
        <p:txBody>
          <a:bodyPr/>
          <a:lstStyle/>
          <a:p>
            <a:fld id="{9B7151EF-63C7-485E-9256-E468B30C770B}" type="slidenum">
              <a:rPr lang="ru-RU" smtClean="0"/>
              <a:pPr/>
              <a:t>8</a:t>
            </a:fld>
            <a:endParaRPr lang="ru-RU"/>
          </a:p>
        </p:txBody>
      </p:sp>
    </p:spTree>
    <p:extLst>
      <p:ext uri="{BB962C8B-B14F-4D97-AF65-F5344CB8AC3E}">
        <p14:creationId xmlns:p14="http://schemas.microsoft.com/office/powerpoint/2010/main" xmlns="" val="74205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338F60-1E2D-46B5-99BF-007FE0467ED6}"/>
              </a:ext>
            </a:extLst>
          </p:cNvPr>
          <p:cNvSpPr>
            <a:spLocks noGrp="1"/>
          </p:cNvSpPr>
          <p:nvPr>
            <p:ph type="title"/>
          </p:nvPr>
        </p:nvSpPr>
        <p:spPr>
          <a:xfrm>
            <a:off x="1069848" y="473343"/>
            <a:ext cx="10058400" cy="1609344"/>
          </a:xfrm>
        </p:spPr>
        <p:txBody>
          <a:bodyPr>
            <a:normAutofit/>
          </a:bodyPr>
          <a:lstStyle/>
          <a:p>
            <a:r>
              <a:rPr lang="en-US" sz="4000" dirty="0"/>
              <a:t>Asian Continental energy ring</a:t>
            </a:r>
            <a:endParaRPr lang="ru-RU" sz="4000" dirty="0"/>
          </a:p>
        </p:txBody>
      </p:sp>
      <p:pic>
        <p:nvPicPr>
          <p:cNvPr id="7" name="Объект 6">
            <a:extLst>
              <a:ext uri="{FF2B5EF4-FFF2-40B4-BE49-F238E27FC236}">
                <a16:creationId xmlns:a16="http://schemas.microsoft.com/office/drawing/2014/main" xmlns="" id="{599BF804-5763-4A47-BB8C-BFC418658186}"/>
              </a:ext>
            </a:extLst>
          </p:cNvPr>
          <p:cNvPicPr>
            <a:picLocks noGrp="1" noChangeAspect="1"/>
          </p:cNvPicPr>
          <p:nvPr>
            <p:ph idx="1"/>
          </p:nvPr>
        </p:nvPicPr>
        <p:blipFill>
          <a:blip r:embed="rId3">
            <a:extLst>
              <a:ext uri="{BEBA8EAE-BF5A-486C-A8C5-ECC9F3942E4B}">
                <a14:imgProps xmlns:a14="http://schemas.microsoft.com/office/drawing/2010/main" xmlns="">
                  <a14:imgLayer r:embed="rId4">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5824040" y="2406043"/>
            <a:ext cx="5487088" cy="4150903"/>
          </a:xfrm>
        </p:spPr>
      </p:pic>
      <p:sp>
        <p:nvSpPr>
          <p:cNvPr id="4" name="Нижний колонтитул 3">
            <a:extLst>
              <a:ext uri="{FF2B5EF4-FFF2-40B4-BE49-F238E27FC236}">
                <a16:creationId xmlns:a16="http://schemas.microsoft.com/office/drawing/2014/main" xmlns="" id="{F8758A9B-0D4B-40FD-9DD6-C5961904B9E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9C738490-D11B-4044-A6DE-FC4EC2297F7A}"/>
              </a:ext>
            </a:extLst>
          </p:cNvPr>
          <p:cNvSpPr>
            <a:spLocks noGrp="1"/>
          </p:cNvSpPr>
          <p:nvPr>
            <p:ph type="sldNum" sz="quarter" idx="12"/>
          </p:nvPr>
        </p:nvSpPr>
        <p:spPr/>
        <p:txBody>
          <a:bodyPr/>
          <a:lstStyle/>
          <a:p>
            <a:fld id="{9B7151EF-63C7-485E-9256-E468B30C770B}" type="slidenum">
              <a:rPr lang="ru-RU" smtClean="0"/>
              <a:pPr/>
              <a:t>9</a:t>
            </a:fld>
            <a:endParaRPr lang="ru-RU"/>
          </a:p>
        </p:txBody>
      </p:sp>
      <p:pic>
        <p:nvPicPr>
          <p:cNvPr id="9" name="Рисунок 8">
            <a:extLst>
              <a:ext uri="{FF2B5EF4-FFF2-40B4-BE49-F238E27FC236}">
                <a16:creationId xmlns:a16="http://schemas.microsoft.com/office/drawing/2014/main" xmlns="" id="{2FA57371-41BD-41FF-BDC3-49299A33260D}"/>
              </a:ext>
            </a:extLst>
          </p:cNvPr>
          <p:cNvPicPr>
            <a:picLocks noChangeAspect="1"/>
          </p:cNvPicPr>
          <p:nvPr/>
        </p:nvPicPr>
        <p:blipFill rotWithShape="1">
          <a:blip r:embed="rId5">
            <a:extLst>
              <a:ext uri="{BEBA8EAE-BF5A-486C-A8C5-ECC9F3942E4B}">
                <a14:imgProps xmlns:a14="http://schemas.microsoft.com/office/drawing/2010/main" xmlns="">
                  <a14:imgLayer r:embed="rId6">
                    <a14:imgEffect>
                      <a14:colorTemperature colorTemp="4700"/>
                    </a14:imgEffect>
                    <a14:imgEffect>
                      <a14:brightnessContrast bright="20000" contrast="-20000"/>
                    </a14:imgEffect>
                  </a14:imgLayer>
                </a14:imgProps>
              </a:ext>
              <a:ext uri="{28A0092B-C50C-407E-A947-70E740481C1C}">
                <a14:useLocalDpi xmlns:a14="http://schemas.microsoft.com/office/drawing/2010/main" xmlns="" val="0"/>
              </a:ext>
            </a:extLst>
          </a:blip>
          <a:srcRect t="4719" b="31691"/>
          <a:stretch/>
        </p:blipFill>
        <p:spPr>
          <a:xfrm>
            <a:off x="971682" y="2406044"/>
            <a:ext cx="4852358" cy="4049302"/>
          </a:xfrm>
          <a:prstGeom prst="rect">
            <a:avLst/>
          </a:prstGeom>
        </p:spPr>
      </p:pic>
      <p:sp>
        <p:nvSpPr>
          <p:cNvPr id="3" name="TextBox 2">
            <a:extLst>
              <a:ext uri="{FF2B5EF4-FFF2-40B4-BE49-F238E27FC236}">
                <a16:creationId xmlns:a16="http://schemas.microsoft.com/office/drawing/2014/main" xmlns="" id="{934F7B01-CC99-42F5-930A-91B0B2A56B51}"/>
              </a:ext>
            </a:extLst>
          </p:cNvPr>
          <p:cNvSpPr txBox="1"/>
          <p:nvPr/>
        </p:nvSpPr>
        <p:spPr>
          <a:xfrm>
            <a:off x="2235923" y="1900315"/>
            <a:ext cx="2526141" cy="523220"/>
          </a:xfrm>
          <a:prstGeom prst="rect">
            <a:avLst/>
          </a:prstGeom>
          <a:noFill/>
        </p:spPr>
        <p:txBody>
          <a:bodyPr wrap="none" rtlCol="0">
            <a:spAutoFit/>
          </a:bodyPr>
          <a:lstStyle/>
          <a:p>
            <a:r>
              <a:rPr lang="en-US" sz="2800" i="1" dirty="0" err="1"/>
              <a:t>Nort</a:t>
            </a:r>
            <a:r>
              <a:rPr lang="en-US" sz="2800" i="1" dirty="0"/>
              <a:t>-Asia Ring</a:t>
            </a:r>
            <a:endParaRPr lang="ru-RU" sz="2800" i="1" dirty="0"/>
          </a:p>
        </p:txBody>
      </p:sp>
      <p:sp>
        <p:nvSpPr>
          <p:cNvPr id="6" name="TextBox 5">
            <a:extLst>
              <a:ext uri="{FF2B5EF4-FFF2-40B4-BE49-F238E27FC236}">
                <a16:creationId xmlns:a16="http://schemas.microsoft.com/office/drawing/2014/main" xmlns="" id="{9BC51166-F757-47F8-AE9A-5C7751A7C8B0}"/>
              </a:ext>
            </a:extLst>
          </p:cNvPr>
          <p:cNvSpPr txBox="1"/>
          <p:nvPr/>
        </p:nvSpPr>
        <p:spPr>
          <a:xfrm>
            <a:off x="7067877" y="1882824"/>
            <a:ext cx="2856872" cy="523220"/>
          </a:xfrm>
          <a:prstGeom prst="rect">
            <a:avLst/>
          </a:prstGeom>
          <a:noFill/>
        </p:spPr>
        <p:txBody>
          <a:bodyPr wrap="none" rtlCol="0">
            <a:spAutoFit/>
          </a:bodyPr>
          <a:lstStyle/>
          <a:p>
            <a:r>
              <a:rPr lang="en-US" sz="2800" i="1" dirty="0"/>
              <a:t>Continental Ring</a:t>
            </a:r>
            <a:endParaRPr lang="ru-RU" sz="2800" i="1" dirty="0"/>
          </a:p>
        </p:txBody>
      </p:sp>
    </p:spTree>
    <p:extLst>
      <p:ext uri="{BB962C8B-B14F-4D97-AF65-F5344CB8AC3E}">
        <p14:creationId xmlns:p14="http://schemas.microsoft.com/office/powerpoint/2010/main" xmlns="" val="223293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A2E025CE19C3D14FBB628CAA5802C3CB" ma:contentTypeVersion="1" ma:contentTypeDescription="Создание документа." ma:contentTypeScope="" ma:versionID="0212723a7489f26f309c4136d32b62b4">
  <xsd:schema xmlns:xsd="http://www.w3.org/2001/XMLSchema" xmlns:xs="http://www.w3.org/2001/XMLSchema" xmlns:p="http://schemas.microsoft.com/office/2006/metadata/properties" xmlns:ns1="http://schemas.microsoft.com/sharepoint/v3" targetNamespace="http://schemas.microsoft.com/office/2006/metadata/properties" ma:root="true" ma:fieldsID="2a10c82831e5d625bbb0173136b0368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 ma:hidden="true" ma:internalName="PublishingStartDate">
      <xsd:simpleType>
        <xsd:restriction base="dms:Unknown"/>
      </xsd:simpleType>
    </xsd:element>
    <xsd:element name="PublishingExpirationDate" ma:index="9" nillable="true" ma:displayName="Дата окончания расписания"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37C3A5-1463-41E0-B201-C9AB02AE7688}"/>
</file>

<file path=customXml/itemProps2.xml><?xml version="1.0" encoding="utf-8"?>
<ds:datastoreItem xmlns:ds="http://schemas.openxmlformats.org/officeDocument/2006/customXml" ds:itemID="{D664DFC7-3792-4F5D-BC84-364ECDF7581C}"/>
</file>

<file path=customXml/itemProps3.xml><?xml version="1.0" encoding="utf-8"?>
<ds:datastoreItem xmlns:ds="http://schemas.openxmlformats.org/officeDocument/2006/customXml" ds:itemID="{36133509-21D4-410B-AF30-0E044716B82C}"/>
</file>

<file path=docProps/app.xml><?xml version="1.0" encoding="utf-8"?>
<Properties xmlns="http://schemas.openxmlformats.org/officeDocument/2006/extended-properties" xmlns:vt="http://schemas.openxmlformats.org/officeDocument/2006/docPropsVTypes">
  <Template>Дерево</Template>
  <TotalTime>2955</TotalTime>
  <Words>2480</Words>
  <Application>Microsoft Office PowerPoint</Application>
  <PresentationFormat>Произвольный</PresentationFormat>
  <Paragraphs>215</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Дерево</vt:lpstr>
      <vt:lpstr>Distributed energy system’s is the future of the world's power industry</vt:lpstr>
      <vt:lpstr>Power plant in the unified energy system</vt:lpstr>
      <vt:lpstr>Distribution of fuel resources</vt:lpstr>
      <vt:lpstr>Electrical network</vt:lpstr>
      <vt:lpstr>Reliability and guarantee of supply</vt:lpstr>
      <vt:lpstr>Structure of installed capacity of power plants OF Russia in 2017</vt:lpstr>
      <vt:lpstr>utilization Ratio of installed capacity(%)</vt:lpstr>
      <vt:lpstr>development of continental energy systems</vt:lpstr>
      <vt:lpstr>Asian Continental energy ring</vt:lpstr>
      <vt:lpstr>Distributed Energy system</vt:lpstr>
      <vt:lpstr>Distributed energy system – combining of MicroGrids</vt:lpstr>
      <vt:lpstr>The attitudes of RES in the energy system</vt:lpstr>
      <vt:lpstr>Installation of renewable energy</vt:lpstr>
      <vt:lpstr>the work of installations of RES in the energy system</vt:lpstr>
      <vt:lpstr>Establishing the continental grid as a system of distributed type</vt:lpstr>
      <vt:lpstr>Requirements to host’s the distributed grid</vt:lpstr>
      <vt:lpstr>Requirements to generator’s the distributed grid</vt:lpstr>
      <vt:lpstr>The host’s structure of BES with installations based on renewable energy</vt:lpstr>
      <vt:lpstr>optimization of distributed energy system structure</vt:lpstr>
      <vt:lpstr>The algorithm for solving the problem</vt:lpstr>
      <vt:lpstr>CONCLUSION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Возобновляемые источники энергии в распределенной энергетике</dc:title>
  <dc:creator>Михаил Тягунов</dc:creator>
  <cp:lastModifiedBy>PREP1</cp:lastModifiedBy>
  <cp:revision>82</cp:revision>
  <cp:lastPrinted>2017-09-23T19:24:48Z</cp:lastPrinted>
  <dcterms:created xsi:type="dcterms:W3CDTF">2017-08-01T17:11:42Z</dcterms:created>
  <dcterms:modified xsi:type="dcterms:W3CDTF">2017-12-19T09:27:58Z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0x010100A2E025CE19C3D14FBB628CAA5802C3CB</vt:lpwstr>
  </property>
</Properties>
</file>