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875" r:id="rId2"/>
    <p:sldMasterId id="2147483887" r:id="rId3"/>
    <p:sldMasterId id="2147483917" r:id="rId4"/>
    <p:sldMasterId id="2147483941" r:id="rId5"/>
    <p:sldMasterId id="2147484043" r:id="rId6"/>
  </p:sldMasterIdLst>
  <p:notesMasterIdLst>
    <p:notesMasterId r:id="rId28"/>
  </p:notesMasterIdLst>
  <p:handoutMasterIdLst>
    <p:handoutMasterId r:id="rId29"/>
  </p:handoutMasterIdLst>
  <p:sldIdLst>
    <p:sldId id="386" r:id="rId7"/>
    <p:sldId id="385" r:id="rId8"/>
    <p:sldId id="387" r:id="rId9"/>
    <p:sldId id="388" r:id="rId10"/>
    <p:sldId id="390" r:id="rId11"/>
    <p:sldId id="389" r:id="rId12"/>
    <p:sldId id="391" r:id="rId13"/>
    <p:sldId id="392" r:id="rId14"/>
    <p:sldId id="393" r:id="rId15"/>
    <p:sldId id="394" r:id="rId16"/>
    <p:sldId id="395" r:id="rId17"/>
    <p:sldId id="396" r:id="rId18"/>
    <p:sldId id="400" r:id="rId19"/>
    <p:sldId id="401" r:id="rId20"/>
    <p:sldId id="404" r:id="rId21"/>
    <p:sldId id="405" r:id="rId22"/>
    <p:sldId id="398" r:id="rId23"/>
    <p:sldId id="399" r:id="rId24"/>
    <p:sldId id="402" r:id="rId25"/>
    <p:sldId id="406" r:id="rId26"/>
    <p:sldId id="384" r:id="rId2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ception-MSK" initials="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0C9"/>
    <a:srgbClr val="D0D8E8"/>
    <a:srgbClr val="E9EDF4"/>
    <a:srgbClr val="DDDDDD"/>
    <a:srgbClr val="E6E6E6"/>
    <a:srgbClr val="9EA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4660"/>
  </p:normalViewPr>
  <p:slideViewPr>
    <p:cSldViewPr snapToGrid="0">
      <p:cViewPr>
        <p:scale>
          <a:sx n="100" d="100"/>
          <a:sy n="100" d="100"/>
        </p:scale>
        <p:origin x="-21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A6C6F-209E-494E-A5C1-0C673BAB5602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BC22B-84AE-4A97-A88E-C29EB5DC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82F4FF-7D10-478D-8922-9B9BB7B57096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47712E-C7FD-4D83-84D1-9403A72BDB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7712E-C7FD-4D83-84D1-9403A72BDB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2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7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5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7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63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09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0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97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39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0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8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37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9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24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7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45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98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27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18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42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37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95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60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88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04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146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44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42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09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12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384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43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312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959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42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674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43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854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800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34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7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073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138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817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0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7180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312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782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D144B1-3A15-401A-9BC2-54CFDB17F01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F1B9-250E-451D-9A48-D434E46463E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C01E-E3AD-4E1E-BF3E-A6225C70C0D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1658-8577-4C29-8568-DBCDBD05225F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78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F572D-22FB-4232-A849-509F1E6204F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A2F7D1-CB71-4D8D-BAD7-9446652CA203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B604-6B9C-48D5-A0C0-062F2A9E30E5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87-594E-473F-B8C9-1DC4BB1947E9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4BD1-D74C-41B6-89C0-9AF060EF8646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1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67B3-2C31-42A7-B8B6-4358E1227BDE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0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E7FB-046E-4F28-AB40-0D246A63F114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5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15DDEA-D6C6-4543-A8F3-8F73E2247E40}" type="datetime1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Белогловский А.А. Электронная лавина и лавинно-стримерный переход в воздухе. Кафедра ТЭВН НИУ "МЭИ", 2014.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82C020-F762-4CFF-B6FF-00BA35C30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5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MVC-664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4" b="202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436292" y="2969276"/>
            <a:ext cx="6400800" cy="1579877"/>
          </a:xfrm>
        </p:spPr>
        <p:txBody>
          <a:bodyPr>
            <a:noAutofit/>
          </a:bodyPr>
          <a:lstStyle/>
          <a:p>
            <a:pPr algn="ctr"/>
            <a:r>
              <a:rPr lang="ru-RU" sz="2400" cap="all" dirty="0">
                <a:effectLst/>
              </a:rPr>
              <a:t>Опыт применения российских и зарубежных систем нормативной документации при формировании новых сводов правил для проектирования морских стационарных нефтедобывающих платформ в части оценок конструктивной прочности, устойчивости и безопасности</a:t>
            </a:r>
            <a:endParaRPr lang="ru-RU" sz="2400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09230" y="5118914"/>
            <a:ext cx="34392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">
              <a:buClr>
                <a:srgbClr val="DDDDDD"/>
              </a:buClr>
              <a:buSzPct val="80000"/>
            </a:pPr>
            <a:r>
              <a:rPr lang="ru-RU" sz="2000" dirty="0" smtClean="0">
                <a:solidFill>
                  <a:srgbClr val="000000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к.т.н</a:t>
            </a:r>
            <a:r>
              <a:rPr lang="ru-RU" sz="2000" dirty="0">
                <a:solidFill>
                  <a:srgbClr val="000000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доцент, </a:t>
            </a:r>
            <a:r>
              <a:rPr lang="ru-RU" sz="2000" dirty="0" err="1" smtClean="0">
                <a:solidFill>
                  <a:srgbClr val="000000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Желанкин</a:t>
            </a:r>
            <a:r>
              <a:rPr lang="ru-RU" sz="2000" dirty="0" smtClean="0">
                <a:solidFill>
                  <a:srgbClr val="000000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В.Г</a:t>
            </a:r>
            <a:r>
              <a:rPr lang="ru-RU" dirty="0" smtClean="0">
                <a:solidFill>
                  <a:srgbClr val="000000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>
                  <a:shade val="30000"/>
                  <a:satMod val="1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3261" y="648860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92" y="433419"/>
            <a:ext cx="2970000" cy="4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426" y="739254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Сопоставление требований для разных классов сооружений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084197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 58.13330.2012 «Гидротехнические сооружения. Основные положения. Актуализированная редакция» для всех МНГС устанавливается первый класс ответственности, в то время как в системе стандартов ИСО для определения уровня  воздействия применяется система классификации различных уровней сложности условий эксплуатации с целью определения критериев, которые подходят для предполагаемого назначения сооружения.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определяются, принимая во внимание безопасность жизни людей и экологические и экономические последствия, что приведено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таблице,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взятой из подготовленного Казахстаном к рассмотрению в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Росстандарте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нового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Межгосударственного стандарта ГОСТ ISO 19903:2006, IDT «Нефтяная и газовая промышленность. Стационарные морские бетонные сооружения» под эгидой Евразийского Совета по стандартизации, метрологии и сертификации (ЕАСС).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130" y="534538"/>
            <a:ext cx="7772400" cy="912126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Определение 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уровней подверженности воздействиям</a:t>
            </a:r>
            <a:r>
              <a:rPr lang="en-US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 </a:t>
            </a:r>
            <a:r>
              <a:rPr lang="en-US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ISO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92249"/>
              </p:ext>
            </p:extLst>
          </p:nvPr>
        </p:nvGraphicFramePr>
        <p:xfrm>
          <a:off x="438150" y="2101756"/>
          <a:ext cx="8221353" cy="365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2155"/>
                <a:gridCol w="1925726"/>
                <a:gridCol w="1925726"/>
                <a:gridCol w="1897746"/>
              </a:tblGrid>
              <a:tr h="4776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u="none" strike="noStrike" spc="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безопасности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жизни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Уровень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воздействия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от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L1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до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L3)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последствий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C1</a:t>
                      </a:r>
                      <a:r>
                        <a:rPr lang="en-US" sz="1600" u="none" strike="noStrike" spc="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1600" u="none" strike="noStrike" spc="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 smtClean="0">
                          <a:effectLst/>
                          <a:latin typeface="Arial" panose="020B0604020202020204" pitchFamily="34" charset="0"/>
                        </a:rPr>
                        <a:t>Высокая</a:t>
                      </a: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последствий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C2 - </a:t>
                      </a:r>
                      <a:r>
                        <a:rPr lang="ru-RU" sz="1600" u="none" strike="noStrike" spc="0" dirty="0" err="1" smtClean="0">
                          <a:effectLst/>
                          <a:latin typeface="Arial" panose="020B0604020202020204" pitchFamily="34" charset="0"/>
                        </a:rPr>
                        <a:t>Средня</a:t>
                      </a: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я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последствий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C3 – </a:t>
                      </a:r>
                      <a:r>
                        <a:rPr lang="en-US" sz="1600" u="none" strike="noStrike" spc="0" dirty="0" err="1" smtClean="0">
                          <a:effectLst/>
                          <a:latin typeface="Arial" panose="020B0604020202020204" pitchFamily="34" charset="0"/>
                        </a:rPr>
                        <a:t>Низкая</a:t>
                      </a:r>
                      <a:r>
                        <a:rPr lang="en-US" sz="1600" u="none" strike="noStrike" spc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Arial" panose="020B0604020202020204" pitchFamily="34" charset="0"/>
                        </a:rPr>
                        <a:t>последствий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2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</a:rPr>
                        <a:t> </a:t>
                      </a:r>
                      <a:r>
                        <a:rPr lang="en-US" sz="14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S1 - С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постоянным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присутствием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эвакуации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464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</a:rPr>
                        <a:t> </a:t>
                      </a:r>
                      <a:r>
                        <a:rPr lang="en-US" sz="14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  <a:r>
                        <a:rPr lang="en-US" sz="1400" u="none" strike="noStrike" spc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4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постоянным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присутствием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эвакуацией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L2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L2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382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strike="noStrike" spc="0" dirty="0" smtClean="0">
                          <a:effectLst/>
                        </a:rPr>
                        <a:t> </a:t>
                      </a:r>
                      <a:r>
                        <a:rPr lang="en-US" sz="14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S3 - </a:t>
                      </a:r>
                      <a:r>
                        <a:rPr lang="en-US" sz="1400" u="none" strike="noStrike" spc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</a:t>
                      </a:r>
                      <a:r>
                        <a:rPr lang="en-US" sz="14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постоянного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присутствия</a:t>
                      </a:r>
                      <a:r>
                        <a:rPr lang="en-US" sz="14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strike="noStrike" spc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L2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spc="0" dirty="0">
                          <a:effectLst/>
                          <a:latin typeface="Arial" panose="020B0604020202020204" pitchFamily="34" charset="0"/>
                        </a:rPr>
                        <a:t>L3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44" y="821142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Сопоставление нормативных требований при расчетах на сейсмические воздействия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960" y="2097845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устойчивости гидротехнических сооружений, в том числе МНГС, при сейсмических воздействиях является важной и достаточно сложной задачей при проектировании этих объектов.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Уровни ПЗ и МРЗ, соответствуют во всех системах нормативной документации. Тем не менее, при формировании сейсмических нагрузок имеется ряд особенностей, которые могут быть оценены только по мере проведения сопоставительных расчетов по оценке сейсмостойкости сооружений с применением каждой из систем нормативной документации.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качестве примера представляется интересным продемонстрировать таблицу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годовой вероятности разрушения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МНГС разных классов ответственности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для упрощенных методов проектирования, приведенной в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 Р (ИСО 19901-2:2004) «Нефтяная и газовая промышленность. Сооружения нефтегазопромысловые морские. Проектирование с учетом сейсмических условий».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017" y="1094095"/>
            <a:ext cx="7772400" cy="91212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Целевая годовая вероятность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разрушения МНГС для упрощенных методов проектирования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28796"/>
              </p:ext>
            </p:extLst>
          </p:nvPr>
        </p:nvGraphicFramePr>
        <p:xfrm>
          <a:off x="559558" y="2606722"/>
          <a:ext cx="8229600" cy="2988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328"/>
                <a:gridCol w="4115272"/>
              </a:tblGrid>
              <a:tr h="69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воздействия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Pf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4,0 x 10</a:t>
                      </a:r>
                      <a:r>
                        <a:rPr lang="ru-RU" sz="1800" baseline="30000" dirty="0">
                          <a:effectLst/>
                        </a:rPr>
                        <a:t>-4</a:t>
                      </a:r>
                      <a:r>
                        <a:rPr lang="ru-RU" sz="1800" dirty="0">
                          <a:effectLst/>
                        </a:rPr>
                        <a:t> = 1/2500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1,0 x 10</a:t>
                      </a:r>
                      <a:r>
                        <a:rPr lang="ru-RU" sz="1800" baseline="30000" dirty="0">
                          <a:effectLst/>
                        </a:rPr>
                        <a:t>-3</a:t>
                      </a:r>
                      <a:r>
                        <a:rPr lang="ru-RU" sz="1800" dirty="0">
                          <a:effectLst/>
                        </a:rPr>
                        <a:t> = 1/1000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2,5 x 10</a:t>
                      </a:r>
                      <a:r>
                        <a:rPr lang="ru-RU" sz="1800" baseline="30000" dirty="0">
                          <a:effectLst/>
                        </a:rPr>
                        <a:t>-3</a:t>
                      </a:r>
                      <a:r>
                        <a:rPr lang="ru-RU" sz="1800" dirty="0">
                          <a:effectLst/>
                        </a:rPr>
                        <a:t> = 1/400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2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891" y="520891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Требования обеспечения безопасности на основе создания систем мониторинга МНГС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960" y="1647469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Специалистами по обустройству морских месторождений выполняется большая работа по вопросам обеспечения безопасности морских стационарных нефтедобывающих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платформ,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том числе, в рамках подкомитета ПК5 «Морская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нефтегазодобыча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технического комитета при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Росстандарте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ТК23 «Нефтяная и газовая промышленность».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частности, в целый ряд новых нормативов, разработанных и выпущенных подразделениями компаний ЛУКОЙЛ и ГАЗПРОМ были включены требования по созданию единой контрольно-диагностической системы мониторинга и оценки состояния МНГС, позволяющей оценивать уровень воздействий, а также техническое состояние конструкций опорных оснований и верхних строений платформ.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настоящего времени такие требования по отношению к МНГС отсутствовали в российских нормах, а  также недостаточно конкретно излагались в стандартах ИСО, что не позволяло адаптировать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критериальную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оценку безопасности в практику проектирования в России.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96" y="630071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Реализация обеспечения безопасности МНГС при обустройстве </a:t>
            </a:r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месторождения им. </a:t>
            </a:r>
            <a:r>
              <a:rPr lang="ru-RU" sz="2400" b="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В.Филановского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4073" y="1674763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этих нормативных требований позволило создать «Систему обеспечения безопасности МНГС», которая в настоящее время нашла воплощение в реализованном проекте обустройства месторождения им. 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В.Филановского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в виде комплексов геодинамического, гидрологического мониторинга и автоматизированной контрольно-измерительной системы для натурных наблюдений за состоянием объектов обустройства, что схематично представлено на рисунке. 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приведенного сравнительно небольшого объема имеющихся материалов очевидно, что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необходимо: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проводить </a:t>
            </a:r>
            <a:r>
              <a:rPr lang="ru-RU" sz="1800" dirty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сопоставительный анализ допустимого уровня </a:t>
            </a: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риска аварий  </a:t>
            </a:r>
            <a:r>
              <a:rPr lang="ru-RU" sz="1800" dirty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МНГС, установленного в зарубежных и </a:t>
            </a: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регламентированного </a:t>
            </a:r>
            <a:r>
              <a:rPr lang="ru-RU" sz="1800" dirty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российских </a:t>
            </a: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норм;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</a:t>
            </a:r>
            <a:r>
              <a:rPr lang="ru-RU" sz="1800" dirty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 выполнения проектов внедрять прогрессивные и апробированные методы расчетов в практику </a:t>
            </a: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проектирования;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solidFill>
                  <a:srgbClr val="435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продолжать активное сотрудничество с международными и российскими техническими комитетами, выполняя запланированную работу по адаптации и подготовке к выпуску в РФ международных стандартов.  </a:t>
            </a:r>
            <a:endParaRPr lang="ru-RU" sz="1800" dirty="0">
              <a:solidFill>
                <a:srgbClr val="4350C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600" dirty="0">
              <a:solidFill>
                <a:srgbClr val="4350C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9483" y="724896"/>
            <a:ext cx="7772400" cy="91212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b="1" kern="1200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Расположение кабелей гидрологического и геодинамического мониторинга на основных объектах обустройства месторождения </a:t>
            </a:r>
            <a:r>
              <a:rPr lang="ru-RU" sz="2000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им.В.Филановского</a:t>
            </a:r>
            <a:r>
              <a:rPr lang="ru-RU" sz="20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на Северном Каспии</a:t>
            </a:r>
            <a:endParaRPr lang="ru-RU" sz="20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r="4645"/>
          <a:stretch/>
        </p:blipFill>
        <p:spPr bwMode="auto">
          <a:xfrm>
            <a:off x="982639" y="1842448"/>
            <a:ext cx="7724633" cy="4824483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5564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712" y="384412"/>
            <a:ext cx="7772400" cy="912126"/>
          </a:xfrm>
        </p:spPr>
        <p:txBody>
          <a:bodyPr/>
          <a:lstStyle/>
          <a:p>
            <a:pPr algn="ctr"/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Организационная структура технического комитета </a:t>
            </a:r>
            <a:r>
              <a:rPr lang="en-GB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TC 67 ISO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17</a:t>
            </a:fld>
            <a:endParaRPr lang="ru-RU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35671" y="1281951"/>
            <a:ext cx="8462669" cy="4970884"/>
            <a:chOff x="730" y="693"/>
            <a:chExt cx="6003" cy="3573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074" y="1056"/>
              <a:ext cx="0" cy="7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8" name="Object 5"/>
            <p:cNvGraphicFramePr>
              <a:graphicFrameLocks/>
            </p:cNvGraphicFramePr>
            <p:nvPr/>
          </p:nvGraphicFramePr>
          <p:xfrm>
            <a:off x="2517" y="2353"/>
            <a:ext cx="409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1" name="Clip" r:id="rId3" imgW="2879640" imgH="1903320" progId="MS_ClipArt_Gallery.2">
                    <p:embed/>
                  </p:oleObj>
                </mc:Choice>
                <mc:Fallback>
                  <p:oleObj name="Clip" r:id="rId3" imgW="2879640" imgH="190332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353"/>
                          <a:ext cx="409" cy="25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/>
            </p:cNvGraphicFramePr>
            <p:nvPr/>
          </p:nvGraphicFramePr>
          <p:xfrm>
            <a:off x="3165" y="2353"/>
            <a:ext cx="415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" name="Clip" r:id="rId5" imgW="2901600" imgH="1919160" progId="MS_ClipArt_Gallery.2">
                    <p:embed/>
                  </p:oleObj>
                </mc:Choice>
                <mc:Fallback>
                  <p:oleObj name="Clip" r:id="rId5" imgW="2901600" imgH="191916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5" y="2353"/>
                          <a:ext cx="415" cy="25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/>
            <p:cNvGraphicFramePr>
              <a:graphicFrameLocks/>
            </p:cNvGraphicFramePr>
            <p:nvPr/>
          </p:nvGraphicFramePr>
          <p:xfrm>
            <a:off x="1536" y="1248"/>
            <a:ext cx="407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3" name="Clip" r:id="rId7" imgW="3039840" imgH="1881000" progId="MS_ClipArt_Gallery.2">
                    <p:embed/>
                  </p:oleObj>
                </mc:Choice>
                <mc:Fallback>
                  <p:oleObj name="Clip" r:id="rId7" imgW="3039840" imgH="188100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248"/>
                          <a:ext cx="407" cy="260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/>
            <p:cNvGraphicFramePr>
              <a:graphicFrameLocks/>
            </p:cNvGraphicFramePr>
            <p:nvPr/>
          </p:nvGraphicFramePr>
          <p:xfrm>
            <a:off x="4470" y="2358"/>
            <a:ext cx="433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" name="Clip" r:id="rId9" imgW="2993760" imgH="1935000" progId="MS_ClipArt_Gallery.2">
                    <p:embed/>
                  </p:oleObj>
                </mc:Choice>
                <mc:Fallback>
                  <p:oleObj name="Clip" r:id="rId9" imgW="2993760" imgH="193500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" y="2358"/>
                          <a:ext cx="433" cy="24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/>
            <p:cNvGraphicFramePr>
              <a:graphicFrameLocks/>
            </p:cNvGraphicFramePr>
            <p:nvPr/>
          </p:nvGraphicFramePr>
          <p:xfrm>
            <a:off x="5113" y="2353"/>
            <a:ext cx="44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" name="Clip" r:id="rId11" imgW="2855880" imgH="1903320" progId="MS_ClipArt_Gallery.2">
                    <p:embed/>
                  </p:oleObj>
                </mc:Choice>
                <mc:Fallback>
                  <p:oleObj name="Clip" r:id="rId11" imgW="2855880" imgH="190332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3" y="2353"/>
                          <a:ext cx="442" cy="25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"/>
            <p:cNvGraphicFramePr>
              <a:graphicFrameLocks/>
            </p:cNvGraphicFramePr>
            <p:nvPr/>
          </p:nvGraphicFramePr>
          <p:xfrm>
            <a:off x="5761" y="2352"/>
            <a:ext cx="445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6" name="Clip" r:id="rId13" imgW="3022560" imgH="1500120" progId="MS_ClipArt_Gallery.2">
                    <p:embed/>
                  </p:oleObj>
                </mc:Choice>
                <mc:Fallback>
                  <p:oleObj name="Clip" r:id="rId13" imgW="3022560" imgH="150012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1" y="2352"/>
                          <a:ext cx="445" cy="247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907" y="1722"/>
              <a:ext cx="1229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680" y="832"/>
              <a:ext cx="790" cy="3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 dirty="0">
                  <a:latin typeface="Times New Roman" pitchFamily="18" charset="0"/>
                </a:rPr>
                <a:t>ISO/TC67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523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2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763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7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71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3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819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4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467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5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115" y="1961"/>
              <a:ext cx="414" cy="2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SC 6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064" y="1813"/>
              <a:ext cx="164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474" y="1813"/>
              <a:ext cx="24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2738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394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018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666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5314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5970" y="1822"/>
              <a:ext cx="0" cy="1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" name="Object 27"/>
            <p:cNvGraphicFramePr>
              <a:graphicFrameLocks/>
            </p:cNvGraphicFramePr>
            <p:nvPr/>
          </p:nvGraphicFramePr>
          <p:xfrm>
            <a:off x="3813" y="2353"/>
            <a:ext cx="41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7" name="Clip" r:id="rId15" imgW="3039840" imgH="1881000" progId="MS_ClipArt_Gallery.2">
                    <p:embed/>
                  </p:oleObj>
                </mc:Choice>
                <mc:Fallback>
                  <p:oleObj name="Clip" r:id="rId15" imgW="3039840" imgH="188100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3" y="2353"/>
                          <a:ext cx="412" cy="25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730" y="1641"/>
              <a:ext cx="13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874" y="1978"/>
              <a:ext cx="414" cy="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800" b="1" dirty="0">
                  <a:latin typeface="Times New Roman" pitchFamily="18" charset="0"/>
                </a:rPr>
                <a:t>WG</a:t>
              </a:r>
              <a:r>
                <a:rPr lang="en-US" altLang="ru-RU" sz="1900" b="1" dirty="0"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874" y="2362"/>
              <a:ext cx="414" cy="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800" b="1" dirty="0">
                  <a:latin typeface="Times New Roman" pitchFamily="18" charset="0"/>
                </a:rPr>
                <a:t>WG 4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874" y="2746"/>
              <a:ext cx="414" cy="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800" b="1" dirty="0">
                  <a:latin typeface="Times New Roman" pitchFamily="18" charset="0"/>
                </a:rPr>
                <a:t>WG 5</a:t>
              </a: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874" y="3130"/>
              <a:ext cx="414" cy="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800" b="1" dirty="0">
                  <a:latin typeface="Times New Roman" pitchFamily="18" charset="0"/>
                </a:rPr>
                <a:t>WG 7</a:t>
              </a: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730" y="1640"/>
              <a:ext cx="0" cy="20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734" y="2125"/>
              <a:ext cx="1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734" y="2509"/>
              <a:ext cx="1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734" y="2893"/>
              <a:ext cx="1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734" y="3277"/>
              <a:ext cx="1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734" y="3661"/>
              <a:ext cx="1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874" y="3521"/>
              <a:ext cx="414" cy="2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800" b="1" dirty="0">
                  <a:latin typeface="Times New Roman" pitchFamily="18" charset="0"/>
                </a:rPr>
                <a:t>WG 9</a:t>
              </a: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 rot="16200000">
              <a:off x="2080" y="3065"/>
              <a:ext cx="127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ru-RU" alt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Системы </a:t>
              </a:r>
              <a:r>
                <a:rPr lang="ru-RU" altLang="ru-RU" b="1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трубопроводн</a:t>
              </a:r>
              <a:r>
                <a:rPr lang="ru-RU" alt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 транспорта</a:t>
              </a:r>
              <a:endParaRPr lang="en-US" alt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 rot="16200000">
              <a:off x="2664" y="3252"/>
              <a:ext cx="1506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Буровые и цементировочные растворы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 rot="16200000">
              <a:off x="3387" y="3106"/>
              <a:ext cx="115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ru-RU" alt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Буровое и эксплуатац. оборуд.</a:t>
              </a:r>
              <a:endParaRPr lang="en-US" altLang="ru-RU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 rot="16200000">
              <a:off x="4087" y="3080"/>
              <a:ext cx="1300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Обсадные и бурильные трубы, НКТ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 rot="16200000">
              <a:off x="4609" y="3237"/>
              <a:ext cx="1479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Технологическое оборудование и системы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 rot="16200000">
              <a:off x="5387" y="3245"/>
              <a:ext cx="124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ru-RU" alt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Морские </a:t>
              </a:r>
              <a:r>
                <a:rPr lang="ru-RU" altLang="ru-RU" b="1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сооруж</a:t>
              </a:r>
              <a:r>
                <a:rPr lang="ru-RU" alt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en-US" alt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978" y="693"/>
              <a:ext cx="3642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ru-RU" sz="16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Материалы, оборудование и морские сооружения для нефтяной, нефтехимической и газовой промышленности</a:t>
              </a:r>
              <a:endParaRPr lang="en-US" sz="1600" b="1" i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282" y="1912"/>
              <a:ext cx="115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1200" b="1">
                  <a:solidFill>
                    <a:srgbClr val="042486"/>
                  </a:solidFill>
                </a:rPr>
                <a:t>Принципы оценки соответствия</a:t>
              </a:r>
              <a:endParaRPr lang="en-US" altLang="ru-RU" sz="1200" b="1">
                <a:solidFill>
                  <a:srgbClr val="042486"/>
                </a:solidFill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282" y="2370"/>
              <a:ext cx="83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1200" b="1" dirty="0">
                  <a:solidFill>
                    <a:srgbClr val="042486"/>
                  </a:solidFill>
                </a:rPr>
                <a:t>Сбор данных</a:t>
              </a:r>
              <a:endParaRPr lang="en-US" altLang="ru-RU" sz="1200" b="1" dirty="0">
                <a:solidFill>
                  <a:srgbClr val="042486"/>
                </a:solidFill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282" y="2746"/>
              <a:ext cx="1141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1200" b="1" dirty="0">
                  <a:solidFill>
                    <a:srgbClr val="042486"/>
                  </a:solidFill>
                </a:rPr>
                <a:t>Алюминиевые бурильные трубы</a:t>
              </a:r>
              <a:endParaRPr lang="en-US" altLang="ru-RU" sz="1200" b="1" dirty="0">
                <a:solidFill>
                  <a:srgbClr val="042486"/>
                </a:solidFill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282" y="3093"/>
              <a:ext cx="112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1200" b="1" dirty="0">
                  <a:solidFill>
                    <a:srgbClr val="042486"/>
                  </a:solidFill>
                </a:rPr>
                <a:t>Коррозионно-стойкие материалы</a:t>
              </a:r>
              <a:endParaRPr lang="en-US" altLang="ru-RU" sz="1200" b="1" dirty="0">
                <a:solidFill>
                  <a:srgbClr val="042486"/>
                </a:solidFill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1282" y="3521"/>
              <a:ext cx="10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1200" b="1" dirty="0">
                  <a:solidFill>
                    <a:srgbClr val="042486"/>
                  </a:solidFill>
                </a:rPr>
                <a:t>Оценка затрат в течение периода эксплуатации</a:t>
              </a:r>
              <a:endParaRPr lang="en-US" altLang="ru-RU" sz="1200" b="1" dirty="0">
                <a:solidFill>
                  <a:srgbClr val="042486"/>
                </a:solidFill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2265" y="1361"/>
              <a:ext cx="627" cy="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3" rIns="73025" bIns="36513" anchor="ctr"/>
            <a:lstStyle>
              <a:lvl1pPr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585788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1900" b="1">
                  <a:latin typeface="Times New Roman" pitchFamily="18" charset="0"/>
                </a:rPr>
                <a:t>EC/MC</a:t>
              </a:r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2074" y="1462"/>
              <a:ext cx="1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691" y="1345"/>
              <a:ext cx="2042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ru-RU" sz="1400" b="1" dirty="0"/>
                <a:t>EC = </a:t>
              </a:r>
              <a:r>
                <a:rPr lang="ru-RU" altLang="ru-RU" sz="1400" b="1" dirty="0"/>
                <a:t>Исполнительный комитет</a:t>
              </a:r>
              <a:endParaRPr lang="en-US" altLang="ru-RU" sz="1400" b="1" dirty="0"/>
            </a:p>
            <a:p>
              <a:r>
                <a:rPr lang="en-US" altLang="ru-RU" sz="1400" b="1" dirty="0"/>
                <a:t>MC = </a:t>
              </a:r>
              <a:r>
                <a:rPr lang="ru-RU" altLang="ru-RU" sz="1400" b="1" dirty="0"/>
                <a:t>Руководящий комитет</a:t>
              </a:r>
              <a:endParaRPr lang="en-US" altLang="ru-RU" sz="1400" b="1" dirty="0"/>
            </a:p>
          </p:txBody>
        </p:sp>
      </p:grp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54154" y="5873541"/>
            <a:ext cx="29670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800" b="1" dirty="0">
                <a:latin typeface="Times New Roman" pitchFamily="18" charset="0"/>
              </a:rPr>
              <a:t>TC</a:t>
            </a:r>
            <a:r>
              <a:rPr lang="ru-RU" altLang="ru-RU" sz="1800" b="1" dirty="0">
                <a:latin typeface="Times New Roman" pitchFamily="18" charset="0"/>
              </a:rPr>
              <a:t> – технический комитет</a:t>
            </a:r>
          </a:p>
          <a:p>
            <a:pPr eaLnBrk="1" hangingPunct="1"/>
            <a:r>
              <a:rPr lang="en-US" altLang="ru-RU" sz="1800" b="1" dirty="0">
                <a:latin typeface="Times New Roman" pitchFamily="18" charset="0"/>
              </a:rPr>
              <a:t>SC</a:t>
            </a:r>
            <a:r>
              <a:rPr lang="ru-RU" altLang="ru-RU" sz="1800" b="1" dirty="0">
                <a:latin typeface="Times New Roman" pitchFamily="18" charset="0"/>
              </a:rPr>
              <a:t> - подкомитет</a:t>
            </a:r>
          </a:p>
          <a:p>
            <a:pPr eaLnBrk="1" hangingPunct="1"/>
            <a:r>
              <a:rPr lang="en-US" altLang="ru-RU" sz="1800" b="1" dirty="0">
                <a:latin typeface="Times New Roman" pitchFamily="18" charset="0"/>
              </a:rPr>
              <a:t>WG</a:t>
            </a:r>
            <a:r>
              <a:rPr lang="ru-RU" altLang="ru-RU" sz="1800" b="1" dirty="0">
                <a:latin typeface="Times New Roman" pitchFamily="18" charset="0"/>
              </a:rPr>
              <a:t> – рабочая группа</a:t>
            </a:r>
            <a:endParaRPr lang="en-US" altLang="ru-RU" sz="1800" b="1" dirty="0">
              <a:latin typeface="Times New Roman" pitchFamily="18" charset="0"/>
            </a:endParaRPr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6617381" y="6119813"/>
            <a:ext cx="24495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chemeClr val="hlink"/>
                </a:solidFill>
              </a:rPr>
              <a:t>Морские сооружения </a:t>
            </a:r>
            <a:endParaRPr lang="en-US" altLang="ru-RU" sz="1400" b="1" dirty="0">
              <a:solidFill>
                <a:schemeClr val="hlink"/>
              </a:solidFill>
            </a:endParaRPr>
          </a:p>
          <a:p>
            <a:pPr eaLnBrk="1" hangingPunct="1"/>
            <a:r>
              <a:rPr lang="ru-RU" altLang="ru-RU" sz="1400" b="1" dirty="0">
                <a:solidFill>
                  <a:schemeClr val="hlink"/>
                </a:solidFill>
              </a:rPr>
              <a:t>для арктических районов</a:t>
            </a:r>
            <a:endParaRPr lang="en-US" altLang="ru-RU" sz="1400" b="1" dirty="0">
              <a:solidFill>
                <a:schemeClr val="hlink"/>
              </a:solidFill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7877688" y="5479154"/>
            <a:ext cx="86135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7875712" y="5521705"/>
            <a:ext cx="8633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1600" b="1" dirty="0">
                <a:solidFill>
                  <a:srgbClr val="4350C9"/>
                </a:solidFill>
              </a:rPr>
              <a:t>WG 8</a:t>
            </a:r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8127035" y="2810529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8424419" y="2810529"/>
            <a:ext cx="0" cy="266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545" y="247935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Организационная структура ТК23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6" y="1733266"/>
            <a:ext cx="8457523" cy="4361147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657975" y="3062288"/>
            <a:ext cx="714375" cy="1098550"/>
            <a:chOff x="5202" y="1821"/>
            <a:chExt cx="450" cy="692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rot="-8156974">
              <a:off x="5202" y="1826"/>
              <a:ext cx="450" cy="687"/>
            </a:xfrm>
            <a:prstGeom prst="upArrow">
              <a:avLst>
                <a:gd name="adj1" fmla="val 58611"/>
                <a:gd name="adj2" fmla="val 67894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 rot="-2721974">
              <a:off x="5177" y="1994"/>
              <a:ext cx="6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5000"/>
                </a:lnSpc>
              </a:pPr>
              <a:r>
                <a:rPr lang="en-GB" altLang="ru-RU" sz="1400" dirty="0">
                  <a:solidFill>
                    <a:schemeClr val="bg1"/>
                  </a:solidFill>
                  <a:latin typeface="Arial" charset="0"/>
                </a:rPr>
                <a:t>Offshore</a:t>
              </a:r>
            </a:p>
            <a:p>
              <a:pPr>
                <a:lnSpc>
                  <a:spcPct val="75000"/>
                </a:lnSpc>
              </a:pPr>
              <a:r>
                <a:rPr lang="en-GB" altLang="ru-RU" sz="1400" dirty="0">
                  <a:solidFill>
                    <a:schemeClr val="bg1"/>
                  </a:solidFill>
                  <a:latin typeface="Arial" charset="0"/>
                </a:rPr>
                <a:t>structures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52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231" y="109181"/>
            <a:ext cx="7772400" cy="912126"/>
          </a:xfrm>
        </p:spPr>
        <p:txBody>
          <a:bodyPr/>
          <a:lstStyle/>
          <a:p>
            <a:pPr algn="ctr"/>
            <a:r>
              <a:rPr lang="ru-RU" alt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Действующие в России </a:t>
            </a:r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стандарты </a:t>
            </a:r>
            <a:r>
              <a:rPr lang="en-GB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ISO 19900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718" y="1129849"/>
            <a:ext cx="8461612" cy="3470441"/>
          </a:xfrm>
        </p:spPr>
        <p:txBody>
          <a:bodyPr>
            <a:noAutofit/>
          </a:bodyPr>
          <a:lstStyle/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ISO 19900, </a:t>
            </a:r>
            <a:r>
              <a:rPr lang="ru-RU" altLang="ru-RU" sz="1600" i="1" dirty="0"/>
              <a:t>Нефтяная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и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газовая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промышленность</a:t>
            </a: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ru-RU" sz="1600" i="1" dirty="0"/>
              <a:t>Общие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требования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к</a:t>
            </a: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морским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сооружениям</a:t>
            </a:r>
            <a:endParaRPr lang="en-GB" altLang="ru-RU" sz="1600" i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ISO 19901-1, </a:t>
            </a:r>
            <a:r>
              <a:rPr lang="ru-RU" altLang="ru-RU" sz="1600" i="1" dirty="0"/>
              <a:t>Нефтяная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и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газовая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промышленность</a:t>
            </a: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ru-RU" sz="1600" i="1" dirty="0"/>
              <a:t>Особые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требования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к</a:t>
            </a: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морским</a:t>
            </a:r>
            <a:r>
              <a:rPr lang="ru-RU" altLang="ru-RU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1600" i="1" dirty="0"/>
              <a:t>сооружениям</a:t>
            </a:r>
            <a:r>
              <a:rPr lang="en-GB" altLang="ru-RU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1: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Расчет метеорологических нагрузок и вопросы эксплуатации</a:t>
            </a:r>
            <a:endParaRPr lang="en-GB" altLang="ja-JP" sz="1600" b="1" i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ISO 19901-2,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Особые требования к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морским сооружениям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2: </a:t>
            </a:r>
            <a:r>
              <a:rPr lang="ru-RU" altLang="ja-JP" sz="1600" b="1" i="1" dirty="0" smtClean="0"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роектирование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с учетом сейсмических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</a:t>
            </a:r>
          </a:p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ea typeface="Arial Unicode MS" pitchFamily="34" charset="-128"/>
                <a:cs typeface="Arial Unicode MS" pitchFamily="34" charset="-128"/>
              </a:rPr>
              <a:t>ISO</a:t>
            </a: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 19901-4,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Особые требования к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морским сооружениям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4: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Инженерно-геологические вопросы и  расчет оснований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19901-5,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Особые требования к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морским сооружениям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5: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Контроль масс в ходе проектирования и строительства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19901-7,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Особые требования к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морским сооружениям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7: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Системы позиционирования для плавучих морских сооружений и </a:t>
            </a:r>
            <a:r>
              <a:rPr lang="ru-RU" altLang="ja-JP" sz="1600" b="1" i="1" dirty="0"/>
              <a:t>мобильных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 морских установок</a:t>
            </a:r>
            <a:endParaRPr lang="en-GB" altLang="ja-JP" sz="1600" b="1" i="1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959" y="411707"/>
            <a:ext cx="7772400" cy="91212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Зачем нужны международные стандарты</a:t>
            </a:r>
            <a:r>
              <a:rPr lang="en-US" alt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370" y="1783946"/>
            <a:ext cx="7772400" cy="3470441"/>
          </a:xfrm>
        </p:spPr>
        <p:txBody>
          <a:bodyPr>
            <a:noAutofit/>
          </a:bodyPr>
          <a:lstStyle/>
          <a:p>
            <a:pPr indent="457200" algn="just">
              <a:lnSpc>
                <a:spcPct val="80000"/>
              </a:lnSpc>
              <a:spcBef>
                <a:spcPts val="1080"/>
              </a:spcBef>
            </a:pPr>
            <a:r>
              <a:rPr lang="ru-RU" sz="1800" dirty="0"/>
              <a:t>Проектирование и создание морских нефтегазопромысловых сооружений для обустройства шельфовых месторождений во многом связано с использованием зарубежного оборудования и материалов. </a:t>
            </a:r>
            <a:endParaRPr lang="ru-RU" sz="1800" dirty="0" smtClean="0"/>
          </a:p>
          <a:p>
            <a:pPr indent="457200" algn="just">
              <a:lnSpc>
                <a:spcPct val="80000"/>
              </a:lnSpc>
              <a:spcBef>
                <a:spcPts val="1080"/>
              </a:spcBef>
            </a:pPr>
            <a:r>
              <a:rPr lang="ru-RU" sz="1800" dirty="0" smtClean="0"/>
              <a:t>При </a:t>
            </a:r>
            <a:r>
              <a:rPr lang="ru-RU" sz="1800" dirty="0"/>
              <a:t>обустройстве производятся сложные морские операции и используются уникальные большегрузные суда, плавкраны, морские трубоукладчики и иная морская техника. </a:t>
            </a:r>
            <a:endParaRPr lang="ru-RU" sz="1800" dirty="0" smtClean="0"/>
          </a:p>
          <a:p>
            <a:pPr indent="457200" algn="just">
              <a:lnSpc>
                <a:spcPct val="80000"/>
              </a:lnSpc>
              <a:spcBef>
                <a:spcPts val="1080"/>
              </a:spcBef>
            </a:pPr>
            <a:r>
              <a:rPr lang="ru-RU" sz="1800" dirty="0" smtClean="0"/>
              <a:t>Некоторые </a:t>
            </a:r>
            <a:r>
              <a:rPr lang="ru-RU" sz="1800" dirty="0"/>
              <a:t>нефтедобывающие платформы зарегистрированы в Российском морском регистре судоходства (РМРС) как суда. </a:t>
            </a:r>
            <a:endParaRPr lang="ru-RU" sz="1800" dirty="0" smtClean="0"/>
          </a:p>
          <a:p>
            <a:pPr indent="457200" algn="just">
              <a:lnSpc>
                <a:spcPct val="80000"/>
              </a:lnSpc>
              <a:spcBef>
                <a:spcPts val="1080"/>
              </a:spcBef>
            </a:pPr>
            <a:r>
              <a:rPr lang="ru-RU" sz="1800" dirty="0" smtClean="0"/>
              <a:t>Существующие </a:t>
            </a:r>
            <a:r>
              <a:rPr lang="ru-RU" sz="1800" dirty="0"/>
              <a:t>в России регламенты и нормативные документы системы СНиП для расчета и проектирования гидротехнических сооружений (ГТС) не охватывают в полной мере всего диапазона воздействий и особенностей работы морских платформ. </a:t>
            </a:r>
            <a:endParaRPr lang="ru-RU" sz="1800" dirty="0" smtClean="0"/>
          </a:p>
          <a:p>
            <a:pPr indent="457200" algn="just">
              <a:lnSpc>
                <a:spcPct val="80000"/>
              </a:lnSpc>
              <a:spcBef>
                <a:spcPts val="1080"/>
              </a:spcBef>
            </a:pPr>
            <a:r>
              <a:rPr lang="ru-RU" sz="1800" dirty="0" smtClean="0"/>
              <a:t>В </a:t>
            </a:r>
            <a:r>
              <a:rPr lang="ru-RU" sz="1800" dirty="0"/>
              <a:t>связи с этим возникает необходимость наряду с формированием СТУ применять как зарубежные системы нормативных документов, </a:t>
            </a:r>
            <a:r>
              <a:rPr lang="ru-RU" sz="1800" dirty="0" smtClean="0"/>
              <a:t>успешно апробированные и </a:t>
            </a:r>
            <a:r>
              <a:rPr lang="ru-RU" sz="1800" dirty="0"/>
              <a:t>используемые в практике проектирования морских платформ (</a:t>
            </a:r>
            <a:r>
              <a:rPr lang="en-US" sz="1800" dirty="0"/>
              <a:t>ISO</a:t>
            </a:r>
            <a:r>
              <a:rPr lang="ru-RU" sz="1800" dirty="0"/>
              <a:t>, </a:t>
            </a:r>
            <a:r>
              <a:rPr lang="en-US" sz="1800" dirty="0"/>
              <a:t>API</a:t>
            </a:r>
            <a:r>
              <a:rPr lang="ru-RU" sz="1800" dirty="0"/>
              <a:t>, </a:t>
            </a:r>
            <a:r>
              <a:rPr lang="en-US" sz="1800" dirty="0"/>
              <a:t>DNV</a:t>
            </a:r>
            <a:r>
              <a:rPr lang="ru-RU" sz="1800" dirty="0"/>
              <a:t> и др.), так и </a:t>
            </a:r>
            <a:r>
              <a:rPr lang="ru-RU" sz="1800" dirty="0" smtClean="0"/>
              <a:t>корпоративные российские</a:t>
            </a:r>
            <a:r>
              <a:rPr lang="ru-RU" sz="1800" dirty="0"/>
              <a:t>, в частности, «Правила…» РМРС. </a:t>
            </a:r>
          </a:p>
          <a:p>
            <a:pPr algn="just">
              <a:spcBef>
                <a:spcPts val="1080"/>
              </a:spcBef>
            </a:pP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95" y="247934"/>
            <a:ext cx="7772400" cy="912126"/>
          </a:xfrm>
        </p:spPr>
        <p:txBody>
          <a:bodyPr/>
          <a:lstStyle/>
          <a:p>
            <a:pPr algn="ctr"/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Стандарты </a:t>
            </a:r>
            <a:r>
              <a:rPr lang="en-GB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ISO</a:t>
            </a:r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</a:t>
            </a:r>
            <a:r>
              <a:rPr lang="en-GB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находящиеся в стадии подготовки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6603" y="1415456"/>
            <a:ext cx="8625385" cy="3470441"/>
          </a:xfrm>
        </p:spPr>
        <p:txBody>
          <a:bodyPr>
            <a:noAutofit/>
          </a:bodyPr>
          <a:lstStyle/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ru-RU" sz="1600" dirty="0"/>
              <a:t>ISO 19901-3, </a:t>
            </a:r>
            <a:r>
              <a:rPr lang="ru-RU" altLang="ru-RU" sz="1600" i="1" dirty="0"/>
              <a:t>Нефтяная и газовая промышленность</a:t>
            </a:r>
            <a:r>
              <a:rPr lang="en-GB" altLang="ru-RU" sz="1600" i="1" dirty="0"/>
              <a:t> — </a:t>
            </a:r>
            <a:r>
              <a:rPr lang="ru-RU" altLang="ru-RU" sz="1600" i="1" dirty="0"/>
              <a:t>Особые требования к</a:t>
            </a:r>
            <a:r>
              <a:rPr lang="en-GB" altLang="ru-RU" sz="1600" i="1" dirty="0"/>
              <a:t> </a:t>
            </a:r>
            <a:r>
              <a:rPr lang="ru-RU" altLang="ru-RU" sz="1600" i="1" dirty="0"/>
              <a:t>морским сооружениям</a:t>
            </a:r>
            <a:r>
              <a:rPr lang="en-GB" altLang="ru-RU" sz="1600" i="1" dirty="0"/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3: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Конструкция верхних строений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19901-6,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Особые требования к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морским сооружениям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6: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Морские операции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19902,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Стационарные стальные морские сооружения</a:t>
            </a:r>
            <a:endParaRPr lang="nb-NO" altLang="ru-RU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19903,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Стационарные бетонные морские сооружения</a:t>
            </a:r>
            <a:endParaRPr lang="en-GB" altLang="ja-JP" sz="1600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19904-1,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Плавучие морские сооружения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1: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Однокорпусные, полупогружные сооружения и сооружения типа 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SPARS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ISOº19904-2,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Плавучие морские сооружения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 2: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Платформы на натяжных опорах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 19905-1,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Инженерная оценка мобильных морских установок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1: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Самоподъемные установки</a:t>
            </a:r>
            <a:endParaRPr lang="en-GB" altLang="ja-JP" sz="1600" b="1" dirty="0">
              <a:ea typeface="Arial Unicode MS" pitchFamily="34" charset="-128"/>
              <a:cs typeface="Arial Unicode MS" pitchFamily="34" charset="-128"/>
            </a:endParaRPr>
          </a:p>
          <a:p>
            <a:pPr marL="33147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ja-JP" sz="1600" dirty="0">
                <a:ea typeface="Arial Unicode MS" pitchFamily="34" charset="-128"/>
                <a:cs typeface="Arial Unicode MS" pitchFamily="34" charset="-128"/>
              </a:rPr>
              <a:t>ISO/TR 19905-2, </a:t>
            </a:r>
            <a:r>
              <a:rPr lang="ru-RU" altLang="ja-JP" sz="1600" i="1" dirty="0">
                <a:ea typeface="Arial Unicode MS" pitchFamily="34" charset="-128"/>
                <a:cs typeface="Arial Unicode MS" pitchFamily="34" charset="-128"/>
              </a:rPr>
              <a:t>Нефтяная и газовая промышленность</a:t>
            </a:r>
            <a:r>
              <a:rPr lang="en-GB" altLang="ja-JP" sz="1600" i="1" dirty="0">
                <a:ea typeface="Arial Unicode MS" pitchFamily="34" charset="-128"/>
                <a:cs typeface="Arial Unicode MS" pitchFamily="34" charset="-128"/>
              </a:rPr>
              <a:t>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Инженерная оценка мобильных морских установок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 —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Часть</a:t>
            </a:r>
            <a:r>
              <a:rPr lang="en-GB" altLang="ja-JP" sz="1600" b="1" i="1" dirty="0">
                <a:ea typeface="Arial Unicode MS" pitchFamily="34" charset="-128"/>
                <a:cs typeface="Arial Unicode MS" pitchFamily="34" charset="-128"/>
              </a:rPr>
              <a:t> 2: </a:t>
            </a:r>
            <a:r>
              <a:rPr lang="ru-RU" altLang="ja-JP" sz="1600" b="1" i="1" dirty="0">
                <a:ea typeface="Arial Unicode MS" pitchFamily="34" charset="-128"/>
                <a:cs typeface="Arial Unicode MS" pitchFamily="34" charset="-128"/>
              </a:rPr>
              <a:t>Замечания по самоподъемным установкам</a:t>
            </a:r>
            <a:endParaRPr lang="nb-NO" altLang="ru-RU" sz="1600" b="1" i="1" dirty="0"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68400" y="2980706"/>
            <a:ext cx="4993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cs typeface="Times New Roman" pitchFamily="18" charset="0"/>
              </a:rPr>
              <a:t>Благодарю за внимание!</a:t>
            </a:r>
            <a:endParaRPr lang="ru-RU" sz="28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96" b="-8592"/>
          <a:stretch/>
        </p:blipFill>
        <p:spPr>
          <a:xfrm>
            <a:off x="267400" y="475302"/>
            <a:ext cx="1128713" cy="494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847" y="507242"/>
            <a:ext cx="7772400" cy="912126"/>
          </a:xfrm>
        </p:spPr>
        <p:txBody>
          <a:bodyPr/>
          <a:lstStyle/>
          <a:p>
            <a:pPr algn="ctr"/>
            <a:r>
              <a:rPr lang="ru-RU" alt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Предпосылки применения международных стандартов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3255" y="1592879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dirty="0"/>
              <a:t>Началось изучение и добыча запасов в Арктике и других регионах с холодным климатом – по данным </a:t>
            </a:r>
            <a:r>
              <a:rPr lang="ru-RU" altLang="ru-RU" sz="1800" dirty="0" smtClean="0"/>
              <a:t>ряда </a:t>
            </a:r>
            <a:r>
              <a:rPr lang="ru-RU" altLang="ru-RU" sz="1800" dirty="0"/>
              <a:t>исследований там могут находиться </a:t>
            </a:r>
            <a:r>
              <a:rPr lang="en-GB" altLang="ru-RU" sz="1800" dirty="0" smtClean="0"/>
              <a:t>25</a:t>
            </a:r>
            <a:r>
              <a:rPr lang="en-GB" altLang="ru-RU" sz="1800" dirty="0"/>
              <a:t>% </a:t>
            </a:r>
            <a:r>
              <a:rPr lang="ru-RU" altLang="ru-RU" sz="1800" dirty="0"/>
              <a:t>неоткрытых запасов углеводородов </a:t>
            </a:r>
            <a:r>
              <a:rPr lang="ru-RU" altLang="ru-RU" sz="1800" dirty="0" smtClean="0"/>
              <a:t>мира</a:t>
            </a:r>
            <a:r>
              <a:rPr lang="en-GB" altLang="ru-RU" sz="1800" dirty="0" smtClean="0"/>
              <a:t>.</a:t>
            </a:r>
            <a:endParaRPr lang="en-GB" altLang="ru-RU" sz="1800" dirty="0"/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dirty="0"/>
              <a:t>Гармонизация существующих нормативов, включая</a:t>
            </a:r>
            <a:r>
              <a:rPr lang="en-US" altLang="ru-RU" sz="1800" dirty="0"/>
              <a:t> </a:t>
            </a:r>
            <a:r>
              <a:rPr lang="ru-RU" altLang="ru-RU" sz="1800" i="1" dirty="0"/>
              <a:t>объединение имеющихся данных</a:t>
            </a:r>
            <a:r>
              <a:rPr lang="en-US" altLang="ru-RU" sz="1800" dirty="0"/>
              <a:t>, </a:t>
            </a:r>
            <a:r>
              <a:rPr lang="ru-RU" altLang="ru-RU" sz="1800" dirty="0"/>
              <a:t>даст следующие результаты</a:t>
            </a:r>
            <a:r>
              <a:rPr lang="en-US" altLang="ru-RU" sz="1800" dirty="0"/>
              <a:t>:</a:t>
            </a:r>
          </a:p>
          <a:p>
            <a:pPr marL="697230" lvl="1" indent="-285750" algn="just">
              <a:lnSpc>
                <a:spcPct val="8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Обеспечит единообразие подходов к определению ледовых нагрузок и других нагрузок в результате физического воздействия окружающей среды и расчету прочности конструкций и фундаментов (для достижения максимальной безопасности и охраны окружающей среды</a:t>
            </a:r>
            <a:r>
              <a:rPr lang="en-US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697230" lvl="1" indent="-285750" algn="just">
              <a:lnSpc>
                <a:spcPct val="8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Сокращение затрат времени на утверждение и исключение дублирующих работ (устранение сложностей, связанных с применением различных нормативов различных стран - СТУ</a:t>
            </a:r>
            <a:r>
              <a:rPr lang="en-US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697230" lvl="1" indent="-285750" algn="just">
              <a:lnSpc>
                <a:spcPct val="8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ru-RU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Регулирующие органы </a:t>
            </a:r>
            <a:r>
              <a:rPr lang="ru-RU" alt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смогут </a:t>
            </a:r>
            <a:r>
              <a:rPr lang="ru-RU" alt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определить процедуры и требования по согласованию на основе единого простого пакета стандартов, с которым знакомы специалисты в их стране</a:t>
            </a:r>
            <a:endParaRPr lang="en-US" alt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dirty="0"/>
              <a:t>Производственная деятельность по изучению и добыче запасов нефти и газа в замерзающих морях в настоящее время ведется в 9 странах</a:t>
            </a:r>
            <a:r>
              <a:rPr lang="en-US" altLang="ru-RU" sz="1800" dirty="0"/>
              <a:t>:  </a:t>
            </a:r>
            <a:r>
              <a:rPr lang="ru-RU" altLang="ru-RU" sz="1800" dirty="0"/>
              <a:t>Канада</a:t>
            </a:r>
            <a:r>
              <a:rPr lang="en-US" altLang="ru-RU" sz="1800" dirty="0"/>
              <a:t>, </a:t>
            </a:r>
            <a:r>
              <a:rPr lang="ru-RU" altLang="ru-RU" sz="1800" dirty="0"/>
              <a:t>Китай</a:t>
            </a:r>
            <a:r>
              <a:rPr lang="en-US" altLang="ru-RU" sz="1800" dirty="0"/>
              <a:t>, </a:t>
            </a:r>
            <a:r>
              <a:rPr lang="ru-RU" altLang="ru-RU" sz="1800" dirty="0"/>
              <a:t>Германия</a:t>
            </a:r>
            <a:r>
              <a:rPr lang="en-US" altLang="ru-RU" sz="1800" dirty="0"/>
              <a:t>, </a:t>
            </a:r>
            <a:r>
              <a:rPr lang="ru-RU" altLang="ru-RU" sz="1800" dirty="0"/>
              <a:t>Гренландия</a:t>
            </a:r>
            <a:r>
              <a:rPr lang="en-US" altLang="ru-RU" sz="1800" dirty="0"/>
              <a:t>, </a:t>
            </a:r>
            <a:r>
              <a:rPr lang="ru-RU" altLang="ru-RU" sz="1800" dirty="0"/>
              <a:t>Казахстан</a:t>
            </a:r>
            <a:r>
              <a:rPr lang="en-US" altLang="ru-RU" sz="1800" dirty="0"/>
              <a:t>, </a:t>
            </a:r>
            <a:r>
              <a:rPr lang="ru-RU" altLang="ru-RU" sz="1800" dirty="0"/>
              <a:t>Россия</a:t>
            </a:r>
            <a:r>
              <a:rPr lang="en-US" altLang="ru-RU" sz="1800" dirty="0"/>
              <a:t>, </a:t>
            </a:r>
            <a:r>
              <a:rPr lang="ru-RU" altLang="ru-RU" sz="1800" dirty="0"/>
              <a:t>Украина</a:t>
            </a:r>
            <a:r>
              <a:rPr lang="en-US" altLang="ru-RU" sz="1800" dirty="0"/>
              <a:t>, </a:t>
            </a:r>
            <a:r>
              <a:rPr lang="ru-RU" altLang="ru-RU" sz="1800" dirty="0"/>
              <a:t>США</a:t>
            </a:r>
            <a:r>
              <a:rPr lang="en-US" altLang="ru-RU" sz="1800" dirty="0"/>
              <a:t> </a:t>
            </a:r>
            <a:r>
              <a:rPr lang="ru-RU" altLang="ru-RU" sz="1800" dirty="0"/>
              <a:t>и</a:t>
            </a:r>
            <a:r>
              <a:rPr lang="en-US" altLang="ru-RU" sz="1800" dirty="0"/>
              <a:t> </a:t>
            </a:r>
            <a:r>
              <a:rPr lang="ru-RU" altLang="ru-RU" sz="1800" dirty="0"/>
              <a:t>Норвегия</a:t>
            </a:r>
            <a:endParaRPr lang="en-US" altLang="ru-RU" sz="1800" dirty="0"/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551" y="793845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Проекты морской </a:t>
            </a:r>
            <a:r>
              <a:rPr lang="ru-RU" sz="2400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нефтегазодобычи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b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компании ЛУКОЙЛ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6905" y="2084197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800"/>
              </a:spcBef>
            </a:pPr>
            <a:r>
              <a:rPr lang="ru-RU" sz="1800" dirty="0">
                <a:latin typeface="Arial" panose="020B0604020202020204" pitchFamily="34" charset="0"/>
              </a:rPr>
              <a:t>Одной из компаний, активно осваивающих морскую </a:t>
            </a:r>
            <a:r>
              <a:rPr lang="ru-RU" sz="1800" dirty="0" err="1">
                <a:latin typeface="Arial" panose="020B0604020202020204" pitchFamily="34" charset="0"/>
              </a:rPr>
              <a:t>нефтегазодобычу</a:t>
            </a:r>
            <a:r>
              <a:rPr lang="ru-RU" sz="1800" dirty="0">
                <a:latin typeface="Arial" panose="020B0604020202020204" pitchFamily="34" charset="0"/>
              </a:rPr>
              <a:t> является ПАО «ЛУКОЙЛ». Основными регионами расположения морских нефтегазопромысловых сооружений (МНГС) в компании ЛУКОЙЛ являются Северная и Центральная части </a:t>
            </a:r>
            <a:r>
              <a:rPr lang="ru-RU" sz="1800" dirty="0" err="1">
                <a:latin typeface="Arial" panose="020B0604020202020204" pitchFamily="34" charset="0"/>
              </a:rPr>
              <a:t>Каспийскокого</a:t>
            </a:r>
            <a:r>
              <a:rPr lang="ru-RU" sz="1800" dirty="0">
                <a:latin typeface="Arial" panose="020B0604020202020204" pitchFamily="34" charset="0"/>
              </a:rPr>
              <a:t> моря и российский шельф Балтийского моря. </a:t>
            </a:r>
            <a:endParaRPr lang="ru-RU" sz="1800" dirty="0" smtClean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800"/>
              </a:spcBef>
            </a:pPr>
            <a:r>
              <a:rPr lang="ru-RU" sz="1800" dirty="0" smtClean="0">
                <a:latin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</a:rPr>
              <a:t>настоящее время в </a:t>
            </a:r>
            <a:r>
              <a:rPr lang="ru-RU" sz="1800" dirty="0" smtClean="0">
                <a:latin typeface="Arial" panose="020B0604020202020204" pitchFamily="34" charset="0"/>
              </a:rPr>
              <a:t>компании </a:t>
            </a:r>
            <a:r>
              <a:rPr lang="ru-RU" sz="1800" dirty="0">
                <a:latin typeface="Arial" panose="020B0604020202020204" pitchFamily="34" charset="0"/>
              </a:rPr>
              <a:t>ЛУКОЙЛ в России эксплуатируются 3 морских месторождения – </a:t>
            </a:r>
            <a:r>
              <a:rPr lang="ru-RU" sz="1800" dirty="0" err="1">
                <a:latin typeface="Arial" panose="020B0604020202020204" pitchFamily="34" charset="0"/>
              </a:rPr>
              <a:t>Кравцовское</a:t>
            </a:r>
            <a:r>
              <a:rPr lang="ru-RU" sz="1800" dirty="0">
                <a:latin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</a:rPr>
              <a:t>D</a:t>
            </a:r>
            <a:r>
              <a:rPr lang="ru-RU" sz="1800" dirty="0" smtClean="0">
                <a:latin typeface="Arial" panose="020B0604020202020204" pitchFamily="34" charset="0"/>
              </a:rPr>
              <a:t>6 </a:t>
            </a:r>
            <a:r>
              <a:rPr lang="ru-RU" sz="1800" dirty="0">
                <a:latin typeface="Arial" panose="020B0604020202020204" pitchFamily="34" charset="0"/>
              </a:rPr>
              <a:t>на Балтийском море, </a:t>
            </a:r>
            <a:r>
              <a:rPr lang="ru-RU" sz="1800" dirty="0" err="1">
                <a:latin typeface="Arial" panose="020B0604020202020204" pitchFamily="34" charset="0"/>
              </a:rPr>
              <a:t>им.Ю.Корчагина</a:t>
            </a:r>
            <a:r>
              <a:rPr lang="ru-RU" sz="1800" dirty="0">
                <a:latin typeface="Arial" panose="020B0604020202020204" pitchFamily="34" charset="0"/>
              </a:rPr>
              <a:t>, и </a:t>
            </a:r>
            <a:r>
              <a:rPr lang="ru-RU" sz="1800" dirty="0" err="1">
                <a:latin typeface="Arial" panose="020B0604020202020204" pitchFamily="34" charset="0"/>
              </a:rPr>
              <a:t>им.В.Филановского</a:t>
            </a:r>
            <a:r>
              <a:rPr lang="ru-RU" sz="1800" dirty="0">
                <a:latin typeface="Arial" panose="020B0604020202020204" pitchFamily="34" charset="0"/>
              </a:rPr>
              <a:t> на Каспийском море. Начинается разработка проектной документации по проектам обустройства Ракушечного месторождения и месторождения </a:t>
            </a:r>
            <a:r>
              <a:rPr lang="en-US" sz="1800" dirty="0" smtClean="0">
                <a:latin typeface="Arial" panose="020B0604020202020204" pitchFamily="34" charset="0"/>
              </a:rPr>
              <a:t>D</a:t>
            </a:r>
            <a:r>
              <a:rPr lang="ru-RU" sz="1800" dirty="0" smtClean="0">
                <a:latin typeface="Arial" panose="020B0604020202020204" pitchFamily="34" charset="0"/>
              </a:rPr>
              <a:t>41</a:t>
            </a:r>
            <a:r>
              <a:rPr lang="ru-RU" sz="1800" dirty="0">
                <a:latin typeface="Arial" panose="020B0604020202020204" pitchFamily="34" charset="0"/>
              </a:rPr>
              <a:t>. </a:t>
            </a:r>
            <a:endParaRPr lang="ru-RU" sz="1800" dirty="0" smtClean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800"/>
              </a:spcBef>
            </a:pPr>
            <a:r>
              <a:rPr lang="ru-RU" sz="1800" dirty="0" smtClean="0">
                <a:latin typeface="Arial" panose="020B0604020202020204" pitchFamily="34" charset="0"/>
              </a:rPr>
              <a:t>Выполнены </a:t>
            </a:r>
            <a:r>
              <a:rPr lang="ru-RU" sz="1800" dirty="0">
                <a:latin typeface="Arial" panose="020B0604020202020204" pitchFamily="34" charset="0"/>
              </a:rPr>
              <a:t>концептуальные проработки по ряду морских месторождений – им. </a:t>
            </a:r>
            <a:r>
              <a:rPr lang="ru-RU" sz="1800" dirty="0" err="1">
                <a:latin typeface="Arial" panose="020B0604020202020204" pitchFamily="34" charset="0"/>
              </a:rPr>
              <a:t>Ю.С.Кувыкина</a:t>
            </a:r>
            <a:r>
              <a:rPr lang="ru-RU" sz="1800" dirty="0">
                <a:latin typeface="Arial" panose="020B0604020202020204" pitchFamily="34" charset="0"/>
              </a:rPr>
              <a:t>, Западно-Ракушечное, 170 км, Центральное, </a:t>
            </a:r>
            <a:r>
              <a:rPr lang="ru-RU" sz="1800" dirty="0" err="1">
                <a:latin typeface="Arial" panose="020B0604020202020204" pitchFamily="34" charset="0"/>
              </a:rPr>
              <a:t>Хвалынское</a:t>
            </a:r>
            <a:r>
              <a:rPr lang="ru-RU" sz="1800" dirty="0">
                <a:latin typeface="Arial" panose="020B0604020202020204" pitchFamily="34" charset="0"/>
              </a:rPr>
              <a:t>, </a:t>
            </a:r>
            <a:r>
              <a:rPr lang="en-US" sz="1800" dirty="0" smtClean="0">
                <a:latin typeface="Arial" panose="020B0604020202020204" pitchFamily="34" charset="0"/>
              </a:rPr>
              <a:t>D</a:t>
            </a:r>
            <a:r>
              <a:rPr lang="ru-RU" sz="1800" dirty="0" smtClean="0">
                <a:latin typeface="Arial" panose="020B0604020202020204" pitchFamily="34" charset="0"/>
              </a:rPr>
              <a:t>33</a:t>
            </a:r>
            <a:r>
              <a:rPr lang="ru-RU" sz="1800" dirty="0">
                <a:latin typeface="Arial" panose="020B0604020202020204" pitchFamily="34" charset="0"/>
              </a:rPr>
              <a:t>, Новое и другие. Схема расположения основных лицензионных участков, структур и месторождений Северного Каспия приведена на </a:t>
            </a:r>
            <a:r>
              <a:rPr lang="ru-RU" sz="1800" dirty="0" smtClean="0">
                <a:latin typeface="Arial" panose="020B0604020202020204" pitchFamily="34" charset="0"/>
              </a:rPr>
              <a:t>рисунке. </a:t>
            </a:r>
            <a:endParaRPr lang="ru-RU" sz="1800" dirty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" y="1774209"/>
            <a:ext cx="8653145" cy="4858603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04967" y="698310"/>
            <a:ext cx="8393603" cy="912126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Схема расположения основных лицензионных участков, структур и месторождений Северного 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Каспия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1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903" y="425355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Стандартизация морской </a:t>
            </a:r>
            <a:r>
              <a:rPr lang="ru-RU" sz="2400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нефтегазодобычи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компании ЛУКОЙЛ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960" y="1401809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Впервые вопросы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необходимости создания нормативов,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регламентирующих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обустройство морских месторождений, адаптации и использования зарубежных стандартов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компании ЛУКОЙЛ возникли в конце 1990-х годов при проработке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предпроектных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решений платформы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Кравцовского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месторождения на шельфе Балтийского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моря 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начата программа по разработке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такой системы стандартов. 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 2003 года начинается проработка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предпроектной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документации по обустройству месторождения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им.Ю.Корчагина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с 2006 г – месторождения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им.В.Филановского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Возобновляется работа по созданию новых и адаптации переводов международных стандартов, в том числе, в рамках сотрудничества с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Росстандартом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профильными министерствами и компаниями.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2011 году после большой работы выполненной профильными подразделениями ПАО «ЛУКОЙЛ»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разработчиком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нормативных документов – ООО «ЛУКОЙЛ-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ВолгоградНИПИморнефть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был выпущен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стандарт РФ ГОСТ Р 54483-2011 (ИСО 19900:2002) «Нефтяная и газовая промышленность. Платформы морские для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нефтегазодобычи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Общие требования», модифицированный перевод соответствующего стандарта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Petroleum and natural gas industries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requirements for offshore structures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адаптированный к российским нормативным требованиям.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790" y="575481"/>
            <a:ext cx="7772400" cy="912126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Стандартизация морской </a:t>
            </a:r>
            <a:r>
              <a:rPr lang="ru-RU" sz="2400" b="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нефтегазодобычи</a:t>
            </a:r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компании ЛУКОЙЛ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960" y="1647469"/>
            <a:ext cx="7772400" cy="3470441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на стадии окончательного утверждения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Росстандарте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находится недавно разработанный в Группе ЛУКОЙЛ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1.1328500.2016 «Установки и сооружения на континентальном шельфе Российской Федерации и в российской части (российском секторе) дна Каспийского моря»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выполнены окончательные редакции еще ряда стандартов, в том числе, уже утвержденный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Росстандарте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непосредственно для проектирования гидротехнических сооружений – 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 Р (ИСО 19901-2:2004) «Нефтяная и газовая промышленность. Сооружения нефтегазопромысловые морские. Проектирование с учетом сейсмических условий» (аутентичный модифицированный перевод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19901-2:2004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Petroleum and natural gas industries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requirements for offshore structures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design procedures and criteria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1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790" y="575481"/>
            <a:ext cx="7772400" cy="912126"/>
          </a:xfrm>
        </p:spPr>
        <p:txBody>
          <a:bodyPr/>
          <a:lstStyle/>
          <a:p>
            <a:pPr algn="ctr"/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Сопоставление р</a:t>
            </a:r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</a:t>
            </a:r>
            <a:r>
              <a:rPr lang="ru-RU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ссийских и зарубежных нормативных требований </a:t>
            </a:r>
            <a:endParaRPr lang="ru-RU" sz="24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960" y="1620173"/>
            <a:ext cx="7772400" cy="347044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рамках этих работ проводилось сопоставление и адаптация нормативных требований российских и зарубежных стандартов по следующим основным направлениям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80000"/>
              </a:lnSpc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Принципы расчета по методу предельных состояний.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Ледовые воздействия и обеспечение устойчивости МНГС.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Обеспечение устойчивости МНГС при сейсмических воздействиях.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Мониторинг и обеспечение безопасности в период эксплуатации.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Основным отличием стандартов ИСО от российских норм в части применения метода предельных состояний является наличие в ИСО четырех видов предельных состояний, в то время как в России предельные состояния подразделяются на две группы.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Каждому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предельному состоянию соответствуют свои критерии и условия расчета, которые сведены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таблицу.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создании ГОСТ Р ИСО 19901-2:2004 было найдено компромиссное решение с включением в состав ГОСТ частных коэффициентов надежности, как это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регламентировано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российских СНиП.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790" y="111457"/>
            <a:ext cx="7772400" cy="912126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Таблица сравнения предельных состояний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020-F762-4CFF-B6FF-00BA35C30F5C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64605"/>
              </p:ext>
            </p:extLst>
          </p:nvPr>
        </p:nvGraphicFramePr>
        <p:xfrm>
          <a:off x="245657" y="1078174"/>
          <a:ext cx="8625388" cy="5568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397"/>
                <a:gridCol w="1277397"/>
                <a:gridCol w="1277397"/>
                <a:gridCol w="1277397"/>
                <a:gridCol w="1277397"/>
                <a:gridCol w="1119484"/>
                <a:gridCol w="1118919"/>
              </a:tblGrid>
              <a:tr h="1855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Требование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Предельное состояние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Согласно ИСО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Согласно практике проектирования в РФ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ULS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Ultimate limit state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SLS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Serviceability limit state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FLS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atigue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Accidental limit state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несущей способности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эксплуатационной способности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</a:tr>
              <a:tr h="32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предельное состояние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предельное состояние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</a:tr>
              <a:tr h="186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Предельное состояние по потере несущей способности. Включает: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потеря несущей способности </a:t>
                      </a:r>
                      <a:r>
                        <a:rPr lang="ru-R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грунто-вого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основания;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потеря несущей способности основных несущих конструкций МНГС;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потеря устойчивости по схемам плоского, глубинного, смешанного сдвига;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опрокидывание МНГС;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 </a:t>
                      </a:r>
                      <a:r>
                        <a:rPr lang="ru-R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при учете сейсмических нагрузок уровня ПЗ. 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Предельное состояние по критериям </a:t>
                      </a:r>
                      <a:r>
                        <a:rPr lang="ru-R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пригод-ности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 нормальной эксплуатации.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Включает: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деформации  и перемещения, которые нарушают  работу конструктивных элементов и оборудования;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избыточную вибрацию, создающую дискомфорт для персонала, или влияющую  на конструктивные элементы и оборудование;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нарушение местной прочности.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Предельное состояние по критерию усталостной прочности.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Данное предельное состояние соответствует критерию разрушения при действии циклических нагрузок.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Предельное состояние по критериям аномальных воздействий и аварийных ситуаций. В качестве внешних воздействий должны быть рассмотрены следующие: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нагрузки окружающей среды, в </a:t>
                      </a:r>
                      <a:r>
                        <a:rPr lang="ru-R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сейсмичес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-кие нагрузки уровня МРЗ, нарушающие нормальную эксплуатацию;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-нагрузки от падения вертолета и/или других объектов;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столкновение с судами;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пожары, взрывы.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СП 58.13330.2012.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Гидротехнические сооружения. Основные положения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СП 58.13330.2012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Гидротехнические сооружения. Основные положения и  в соответствии с СП 16.13330.2011 Стальные конструкции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/>
                </a:tc>
              </a:tr>
              <a:tr h="352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Ежегодная вероятность превышения нагрузок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-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( 10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</a:tr>
              <a:tr h="292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Коэффициент  надежности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умолчанию до 1,35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r>
                        <a:rPr lang="en-US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(СП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58.13330.2012)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(СП 58.13330.2012)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</a:tr>
              <a:tr h="292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Коэффициент сочетания нагрузок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≤1(СП 58.13330.2012)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(СП 58.13330.2012)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</a:tr>
              <a:tr h="339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Коэффициент сопротивления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7" marR="442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(СП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16.13330.2011)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</a:t>
                      </a:r>
                      <a:r>
                        <a:rPr kumimoji="0" lang="en-US" sz="10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(СП 58.13330.2012</a:t>
                      </a: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97" marR="442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8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Городская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2E025CE19C3D14FBB628CAA5802C3CB" ma:contentTypeVersion="1" ma:contentTypeDescription="Создание документа." ma:contentTypeScope="" ma:versionID="0212723a7489f26f309c4136d32b62b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1E4598-FB04-46E3-ADFA-3DDE44D75E56}"/>
</file>

<file path=customXml/itemProps2.xml><?xml version="1.0" encoding="utf-8"?>
<ds:datastoreItem xmlns:ds="http://schemas.openxmlformats.org/officeDocument/2006/customXml" ds:itemID="{A5DB31B1-A9EC-46D4-87B5-04665D3F52ED}"/>
</file>

<file path=customXml/itemProps3.xml><?xml version="1.0" encoding="utf-8"?>
<ds:datastoreItem xmlns:ds="http://schemas.openxmlformats.org/officeDocument/2006/customXml" ds:itemID="{002A6DAC-338E-4D18-A9AA-CB777BEB02C7}"/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2269</TotalTime>
  <Words>1905</Words>
  <Application>Microsoft Office PowerPoint</Application>
  <PresentationFormat>Экран (4:3)</PresentationFormat>
  <Paragraphs>231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HDOfficeLightV0</vt:lpstr>
      <vt:lpstr>1_HDOfficeLightV0</vt:lpstr>
      <vt:lpstr>2_HDOfficeLightV0</vt:lpstr>
      <vt:lpstr>3_HDOfficeLightV0</vt:lpstr>
      <vt:lpstr>4_HDOfficeLightV0</vt:lpstr>
      <vt:lpstr>Городская</vt:lpstr>
      <vt:lpstr>Clip</vt:lpstr>
      <vt:lpstr>Опыт применения российских и зарубежных систем нормативной документации при формировании новых сводов правил для проектирования морских стационарных нефтедобывающих платформ в части оценок конструктивной прочности, устойчивости и безопасности</vt:lpstr>
      <vt:lpstr>Зачем нужны международные стандарты?</vt:lpstr>
      <vt:lpstr>Предпосылки применения международных стандартов</vt:lpstr>
      <vt:lpstr>Проекты морской нефтегазодобычи  компании ЛУКОЙЛ</vt:lpstr>
      <vt:lpstr>Схема расположения основных лицензионных участков, структур и месторождений Северного Каспия</vt:lpstr>
      <vt:lpstr>Стандартизация морской нефтегазодобычи в компании ЛУКОЙЛ</vt:lpstr>
      <vt:lpstr>Стандартизация морской нефтегазодобычи в компании ЛУКОЙЛ</vt:lpstr>
      <vt:lpstr>Сопоставление российских и зарубежных нормативных требований </vt:lpstr>
      <vt:lpstr>Таблица сравнения предельных состояний</vt:lpstr>
      <vt:lpstr>Сопоставление требований для разных классов сооружений</vt:lpstr>
      <vt:lpstr>Определение уровней подверженности воздействиям в ISO</vt:lpstr>
      <vt:lpstr>Сопоставление нормативных требований при расчетах на сейсмические воздействия</vt:lpstr>
      <vt:lpstr>Целевая годовая вероятность разрушения МНГС для упрощенных методов проектирования</vt:lpstr>
      <vt:lpstr>Требования обеспечения безопасности на основе создания систем мониторинга МНГС</vt:lpstr>
      <vt:lpstr>Реализация обеспечения безопасности МНГС при обустройстве месторождения им. В.Филановского</vt:lpstr>
      <vt:lpstr>Презентация PowerPoint</vt:lpstr>
      <vt:lpstr>Организационная структура технического комитета TC 67 ISO</vt:lpstr>
      <vt:lpstr>Организационная структура ТК23</vt:lpstr>
      <vt:lpstr>Действующие в России стандарты ISO 19900</vt:lpstr>
      <vt:lpstr>Стандарты ISO, находящиеся в стадии подготовки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 реализации на российском и зарубежном рынках компьютерной программы для расчета стримерного разряда в газах»</dc:title>
  <dc:creator>ETLm</dc:creator>
  <cp:lastModifiedBy>Zhelankin</cp:lastModifiedBy>
  <cp:revision>122</cp:revision>
  <cp:lastPrinted>2017-06-05T12:12:18Z</cp:lastPrinted>
  <dcterms:created xsi:type="dcterms:W3CDTF">2014-03-01T16:52:26Z</dcterms:created>
  <dcterms:modified xsi:type="dcterms:W3CDTF">2017-11-15T08:42:27Z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0x010100A2E025CE19C3D14FBB628CAA5802C3CB</vt:lpwstr>
  </property>
</Properties>
</file>