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9" r:id="rId2"/>
    <p:sldId id="269" r:id="rId3"/>
    <p:sldId id="401" r:id="rId4"/>
    <p:sldId id="407" r:id="rId5"/>
    <p:sldId id="404" r:id="rId6"/>
    <p:sldId id="402" r:id="rId7"/>
    <p:sldId id="403" r:id="rId8"/>
    <p:sldId id="405" r:id="rId9"/>
    <p:sldId id="40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952F27"/>
    <a:srgbClr val="005EA4"/>
    <a:srgbClr val="0ECE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CD95-7AA2-4CB0-82A3-A92143F45DC2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0552A-9219-4B00-B5F1-E2A3696BA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5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52A-9219-4B00-B5F1-E2A3696BA49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93FD1-6E5B-4F50-9A25-D3243DB1F1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4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2755-02CC-440B-BBA0-315D25535D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6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4196F-139E-48A2-8DDB-A7C03D3F9D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64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5808C-5C2A-41B8-BA3E-56DA987057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8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9F7BB-A1D2-4FA4-9338-A567B3FD38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14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2B0C-B148-46DE-A7FC-CEC5A94DDC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62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AA99F-9DDC-4D83-9A64-75E455F019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1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8DE9-28A4-4F11-9CEE-E125D8FC23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27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616D-33B6-4C5A-9C0E-73186FDD28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3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E2FB0-D921-424A-8FDB-ED94698994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15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3229-B767-4BD4-9ABB-BCDAC8C2E4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63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B3E8A7-121C-47A9-9F84-0DD37A7DB26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8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4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490538"/>
            <a:chOff x="0" y="1824"/>
            <a:chExt cx="5760" cy="309"/>
          </a:xfrm>
        </p:grpSpPr>
        <p:pic>
          <p:nvPicPr>
            <p:cNvPr id="2053" name="Picture 5" descr="Рисунок1_фон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Рисунок1_зда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73213" y="93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023938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FFFFFF"/>
                </a:solidFill>
              </a:rPr>
              <a:t>Национальный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FFFFFF"/>
                </a:solidFill>
              </a:rPr>
              <a:t>Исследовательский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FFFFFF"/>
                </a:solidFill>
              </a:rPr>
              <a:t>Университет</a:t>
            </a:r>
            <a:endParaRPr lang="ru-RU" altLang="ru-RU" sz="1000" b="1" dirty="0">
              <a:solidFill>
                <a:srgbClr val="FFFFFF"/>
              </a:solidFill>
            </a:endParaRPr>
          </a:p>
        </p:txBody>
      </p:sp>
      <p:pic>
        <p:nvPicPr>
          <p:cNvPr id="24" name="Picture 2" descr="http://www.vestikavkaza.ru/upload/nvk/Glavy-MID-SNG-soberutsya-segodnya-v-Moskve-16.jpg"/>
          <p:cNvPicPr>
            <a:picLocks noChangeAspect="1" noChangeArrowheads="1"/>
          </p:cNvPicPr>
          <p:nvPr/>
        </p:nvPicPr>
        <p:blipFill>
          <a:blip r:embed="rId5" cstate="print">
            <a:lum bright="20000" contrast="-2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90" y="476672"/>
            <a:ext cx="9158890" cy="63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83671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 проекте Положения о Международном научно-образовательном центре СНГ  по использованию возобновляемых источников энергии 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энергоэффективности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4797152"/>
            <a:ext cx="900099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НАЦИОНАЛЬНЫЙ ИССЛЕДОВАТЕЛЬСКИЙ УНИВЕРСИТЕТ «МЭИ»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-28540" y="5657671"/>
            <a:ext cx="917254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базовая организация </a:t>
            </a:r>
            <a:r>
              <a:rPr lang="ru-RU" sz="24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СНГ по подготовке, переподготовке и повышению квалификации кадров в сфере электроэнергетики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4430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8605464" cy="522655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Роль ВИЭ в мире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536" y="1484784"/>
            <a:ext cx="83529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В 2016 г. около 20% мирового потребления энергии поступало из возобновляемых источников.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952F27"/>
                </a:solidFill>
              </a:rPr>
              <a:t>Более 160 ГВт установленной мощности на основе ВИЭ были введены в 2016 г., общая мощность превысила 2 000 ГВт.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Количество стран, на государственном уровне установивших цели развития возобновляемой энергии, достигло 176.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52F27"/>
                </a:solidFill>
              </a:rPr>
              <a:t>       (источник: </a:t>
            </a:r>
            <a:r>
              <a:rPr lang="en-US" sz="2400" b="1" i="1" dirty="0" err="1" smtClean="0">
                <a:solidFill>
                  <a:srgbClr val="952F27"/>
                </a:solidFill>
              </a:rPr>
              <a:t>Renewables</a:t>
            </a:r>
            <a:r>
              <a:rPr lang="ru-RU" sz="2400" b="1" i="1" dirty="0" smtClean="0">
                <a:solidFill>
                  <a:srgbClr val="952F27"/>
                </a:solidFill>
              </a:rPr>
              <a:t/>
            </a:r>
            <a:br>
              <a:rPr lang="ru-RU" sz="2400" b="1" i="1" dirty="0" smtClean="0">
                <a:solidFill>
                  <a:srgbClr val="952F27"/>
                </a:solidFill>
              </a:rPr>
            </a:br>
            <a:r>
              <a:rPr lang="ru-RU" sz="2400" b="1" i="1" dirty="0" smtClean="0">
                <a:solidFill>
                  <a:srgbClr val="952F27"/>
                </a:solidFill>
              </a:rPr>
              <a:t>        </a:t>
            </a:r>
            <a:r>
              <a:rPr lang="en-US" sz="2400" b="1" i="1" dirty="0" smtClean="0">
                <a:solidFill>
                  <a:srgbClr val="952F27"/>
                </a:solidFill>
              </a:rPr>
              <a:t>Global Status Report 2016</a:t>
            </a:r>
            <a:r>
              <a:rPr lang="ru-RU" sz="2400" b="1" i="1" dirty="0" smtClean="0">
                <a:solidFill>
                  <a:srgbClr val="952F27"/>
                </a:solidFill>
              </a:rPr>
              <a:t>).</a:t>
            </a:r>
            <a:endParaRPr lang="ru-RU" sz="2400" b="1" dirty="0" smtClean="0">
              <a:solidFill>
                <a:srgbClr val="952F2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shutterstock_1037596971-728x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509120"/>
            <a:ext cx="3349706" cy="20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05464" cy="522655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ВИЭ в СНГ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1340768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1200"/>
              </a:spcAft>
            </a:pPr>
            <a:r>
              <a:rPr lang="ru-RU" sz="2000" b="1" spc="-20" dirty="0" smtClean="0">
                <a:solidFill>
                  <a:srgbClr val="002060"/>
                </a:solidFill>
              </a:rPr>
              <a:t>Концепция сотрудничества государств - участников СНГ в области использования возобновляемых источников энергии и План первоочередных мероприятий по ее реализации, утвержденные Решением Совета глав правительств СНГ от 20 ноября 2013 года (с учетом Решения Экономического совета СНГ от 10 декабря 2015 года об изменениях в План первоочередных мероприятий), являются основополагающими документами, регламентирующими деятельность государств- участников СНГ в данной сфере, а также отраслевых органов Содружества.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Blog-21st-April-copy-821x615@2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221088"/>
            <a:ext cx="3096344" cy="2319430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51920" y="4437112"/>
            <a:ext cx="47525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В настоящее время по оценке экспертов на территории Содружества доля "чистых" источников составляет около 5 % в общем энергобалансе.</a:t>
            </a:r>
          </a:p>
        </p:txBody>
      </p:sp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05464" cy="522655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НИУ «МЭИ»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75856" y="1628800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Высококвалифицированные преподаватели и исследователи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1676079" cy="1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39552" y="3068960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Уникальное учебное и научное оборудование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419872" y="4149080"/>
            <a:ext cx="547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Партнёрские связи с крупнейшими </a:t>
            </a:r>
            <a:r>
              <a:rPr lang="ru-RU" sz="2000" b="1" dirty="0" err="1" smtClean="0">
                <a:solidFill>
                  <a:srgbClr val="002060"/>
                </a:solidFill>
              </a:rPr>
              <a:t>энергокомпаниями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9552" y="5301208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Ведущая роль в международных объединениях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492896"/>
            <a:ext cx="2376264" cy="10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http://gosnovosti.com/wp-content/uploads/2015/04/%D0%91%D0%A0%D0%98%D0%9A%D0%A1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143" b="100000" l="0" r="99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481307" cy="8640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5" name="Picture 2" descr="Россет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8431"/>
            <a:ext cx="1512168" cy="443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rusgidro.ru/bitrix/templates/rushydro/i/logo-mai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1343381" cy="413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ИНТЕР РАО ЕЭС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2030722" cy="414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MPEI\Ассистент\Лаборатория каф.ГВИЭ\2015-05-29 Пресс-тур РусГидро\МЭИ\IMG_895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1656184" cy="11046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uni-sco.ru/images/logoSC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05871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vit24.net/images/stories/articles/2012/Economic/07-2012/torgovlia-SN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93" y="5301208"/>
            <a:ext cx="1450907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05464" cy="953542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Разработки и исследования </a:t>
            </a: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НИУ </a:t>
            </a: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«МЭИ</a:t>
            </a: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» в области ВИЭ и </a:t>
            </a:r>
            <a:r>
              <a:rPr lang="ru-RU" sz="2800" b="1" dirty="0" err="1" smtClean="0">
                <a:solidFill>
                  <a:srgbClr val="952F27"/>
                </a:solidFill>
                <a:latin typeface="Arial" pitchFamily="34" charset="0"/>
              </a:rPr>
              <a:t>энергоэффективности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988840"/>
            <a:ext cx="6804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Гидрогенератор </a:t>
            </a:r>
            <a:r>
              <a:rPr lang="ru-RU" b="1" dirty="0" smtClean="0">
                <a:solidFill>
                  <a:srgbClr val="002060"/>
                </a:solidFill>
              </a:rPr>
              <a:t>для малой ГЭС мощностью 150 кВт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627784" y="3212976"/>
            <a:ext cx="6228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952F27"/>
                </a:solidFill>
              </a:rPr>
              <a:t>Синхронный </a:t>
            </a:r>
            <a:r>
              <a:rPr lang="ru-RU" b="1" dirty="0" smtClean="0">
                <a:solidFill>
                  <a:srgbClr val="952F27"/>
                </a:solidFill>
              </a:rPr>
              <a:t>индукторный </a:t>
            </a:r>
            <a:r>
              <a:rPr lang="ru-RU" b="1" dirty="0" smtClean="0">
                <a:solidFill>
                  <a:srgbClr val="952F27"/>
                </a:solidFill>
              </a:rPr>
              <a:t>генератор для </a:t>
            </a:r>
            <a:r>
              <a:rPr lang="ru-RU" b="1" dirty="0" smtClean="0">
                <a:solidFill>
                  <a:srgbClr val="952F27"/>
                </a:solidFill>
              </a:rPr>
              <a:t>ветроэнергетической установки </a:t>
            </a:r>
            <a:r>
              <a:rPr lang="ru-RU" b="1" dirty="0" smtClean="0">
                <a:solidFill>
                  <a:srgbClr val="952F27"/>
                </a:solidFill>
              </a:rPr>
              <a:t>мощностью </a:t>
            </a:r>
            <a:r>
              <a:rPr lang="ru-RU" b="1" dirty="0" smtClean="0">
                <a:solidFill>
                  <a:srgbClr val="952F27"/>
                </a:solidFill>
              </a:rPr>
              <a:t>250 </a:t>
            </a:r>
            <a:r>
              <a:rPr lang="ru-RU" b="1" dirty="0" smtClean="0">
                <a:solidFill>
                  <a:srgbClr val="952F27"/>
                </a:solidFill>
              </a:rPr>
              <a:t>кВт</a:t>
            </a:r>
            <a:endParaRPr lang="ru-RU" b="1" dirty="0" smtClean="0">
              <a:solidFill>
                <a:srgbClr val="952F27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23528" y="4143563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Проектные  проработки ветроэлектрических </a:t>
            </a:r>
            <a:r>
              <a:rPr lang="ru-RU" b="1" dirty="0" smtClean="0">
                <a:solidFill>
                  <a:srgbClr val="002060"/>
                </a:solidFill>
              </a:rPr>
              <a:t>станций Сахалина</a:t>
            </a:r>
            <a:r>
              <a:rPr lang="ru-RU" b="1" dirty="0" smtClean="0">
                <a:solidFill>
                  <a:srgbClr val="002060"/>
                </a:solidFill>
              </a:rPr>
              <a:t>, Севера </a:t>
            </a:r>
            <a:r>
              <a:rPr lang="ru-RU" b="1" dirty="0" smtClean="0">
                <a:solidFill>
                  <a:srgbClr val="002060"/>
                </a:solidFill>
              </a:rPr>
              <a:t>европейской части России,  </a:t>
            </a:r>
            <a:r>
              <a:rPr lang="ru-RU" b="1" dirty="0" smtClean="0">
                <a:solidFill>
                  <a:srgbClr val="002060"/>
                </a:solidFill>
              </a:rPr>
              <a:t>Дальнего </a:t>
            </a:r>
            <a:r>
              <a:rPr lang="ru-RU" b="1" dirty="0" smtClean="0">
                <a:solidFill>
                  <a:srgbClr val="002060"/>
                </a:solidFill>
              </a:rPr>
              <a:t>Востока, Северного Кавказа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627784" y="5589240"/>
            <a:ext cx="60486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09763">
              <a:defRPr/>
            </a:pPr>
            <a:r>
              <a:rPr lang="ru-RU" altLang="ru-RU" b="1" dirty="0" smtClean="0">
                <a:solidFill>
                  <a:srgbClr val="952F27"/>
                </a:solidFill>
              </a:rPr>
              <a:t>Станция </a:t>
            </a:r>
            <a:r>
              <a:rPr lang="ru-RU" altLang="ru-RU" b="1" dirty="0" smtClean="0">
                <a:solidFill>
                  <a:srgbClr val="952F27"/>
                </a:solidFill>
              </a:rPr>
              <a:t>группового управления насосами </a:t>
            </a:r>
          </a:p>
          <a:p>
            <a:pPr defTabSz="209763">
              <a:defRPr/>
            </a:pPr>
            <a:r>
              <a:rPr lang="ru-RU" altLang="ru-RU" b="1" dirty="0" smtClean="0">
                <a:solidFill>
                  <a:srgbClr val="952F27"/>
                </a:solidFill>
              </a:rPr>
              <a:t>со встроенным </a:t>
            </a:r>
            <a:r>
              <a:rPr lang="ru-RU" altLang="ru-RU" b="1" dirty="0" err="1" smtClean="0">
                <a:solidFill>
                  <a:srgbClr val="952F27"/>
                </a:solidFill>
              </a:rPr>
              <a:t>бескорпусным</a:t>
            </a:r>
            <a:r>
              <a:rPr lang="ru-RU" altLang="ru-RU" b="1" dirty="0" smtClean="0">
                <a:solidFill>
                  <a:srgbClr val="952F27"/>
                </a:solidFill>
              </a:rPr>
              <a:t> </a:t>
            </a:r>
            <a:r>
              <a:rPr lang="ru-RU" altLang="ru-RU" b="1" dirty="0" smtClean="0">
                <a:solidFill>
                  <a:srgbClr val="952F27"/>
                </a:solidFill>
              </a:rPr>
              <a:t>преобразователем частоты</a:t>
            </a:r>
            <a:endParaRPr lang="ru-RU" b="1" dirty="0" smtClean="0">
              <a:solidFill>
                <a:srgbClr val="952F27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809205" cy="144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016000" cy="1440000"/>
          </a:xfrm>
          <a:prstGeom prst="rect">
            <a:avLst/>
          </a:prstGeom>
          <a:noFill/>
        </p:spPr>
      </p:pic>
      <p:pic>
        <p:nvPicPr>
          <p:cNvPr id="31" name="Picture 4" descr="Комплект СГУ и ПЧ мал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18944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49441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erneuerbare_energien_wasserkraft_oekostrom_avarooa_fotolia_6860391_m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tretch>
            <a:fillRect/>
          </a:stretch>
        </p:blipFill>
        <p:spPr>
          <a:xfrm>
            <a:off x="251520" y="2780928"/>
            <a:ext cx="3606529" cy="23397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05464" cy="953542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Цели МНОЦ СНГ по использованию ВИЭ и </a:t>
            </a:r>
            <a:r>
              <a:rPr lang="ru-RU" sz="2800" b="1" dirty="0" err="1" smtClean="0">
                <a:solidFill>
                  <a:srgbClr val="952F27"/>
                </a:solidFill>
                <a:latin typeface="Arial" pitchFamily="34" charset="0"/>
              </a:rPr>
              <a:t>энергоэффективности</a:t>
            </a: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 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7544" y="1839890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Содействие в реализации Концепции сотрудничества государств – участников СНГ в области использования возобновляемых источников энергии и Плана первоочередных мероприятий по ее реализации.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Профессиональная переподготовка и повышение эффективности подготовки, профессиональной переподготовки и повышения квалификации кадров в сфере электроэнергетики по вопросам </a:t>
            </a:r>
            <a:r>
              <a:rPr lang="ru-RU" sz="2000" b="1" dirty="0" err="1" smtClean="0">
                <a:solidFill>
                  <a:srgbClr val="952F27"/>
                </a:solidFill>
              </a:rPr>
              <a:t>энергоэффективности</a:t>
            </a:r>
            <a:r>
              <a:rPr lang="ru-RU" sz="2000" b="1" dirty="0" smtClean="0">
                <a:solidFill>
                  <a:srgbClr val="952F27"/>
                </a:solidFill>
              </a:rPr>
              <a:t> и использования возобновляемых источников энергии.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Консолидация усилий государств – участников СНГ по проведению научно-исследовательских работ, опытно-конструкторских и технологических разработок в области возобновляемой энергетики и </a:t>
            </a:r>
            <a:r>
              <a:rPr lang="ru-RU" sz="2000" b="1" dirty="0" err="1" smtClean="0">
                <a:solidFill>
                  <a:srgbClr val="002060"/>
                </a:solidFill>
              </a:rPr>
              <a:t>энергоэффективности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lider-04.jpg"/>
          <p:cNvPicPr>
            <a:picLocks noChangeAspect="1"/>
          </p:cNvPicPr>
          <p:nvPr/>
        </p:nvPicPr>
        <p:blipFill>
          <a:blip r:embed="rId3" cstate="print">
            <a:lum bright="30000" contrast="-40000"/>
          </a:blip>
          <a:stretch>
            <a:fillRect/>
          </a:stretch>
        </p:blipFill>
        <p:spPr>
          <a:xfrm>
            <a:off x="2555776" y="2996952"/>
            <a:ext cx="6588224" cy="26352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605464" cy="953542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Основные задачи МНОЦ СНГ по использованию ВИЭ и </a:t>
            </a:r>
            <a:r>
              <a:rPr lang="ru-RU" sz="2800" b="1" dirty="0" err="1" smtClean="0">
                <a:solidFill>
                  <a:srgbClr val="952F27"/>
                </a:solidFill>
                <a:latin typeface="Arial" pitchFamily="34" charset="0"/>
              </a:rPr>
              <a:t>энергоэффективности</a:t>
            </a: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 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7544" y="1570588"/>
            <a:ext cx="835292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Содействие научно-техническому сотрудничеству в области развития возобновляемых источников энергии, проведению научных исследований и коммерциализации разработок в государствах – участниках СНГ.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Обеспечение энергетических компаний государств – участников СНГ высококвалифицированными специалистами в области использования ВИЭ и </a:t>
            </a:r>
            <a:r>
              <a:rPr lang="ru-RU" sz="2000" b="1" dirty="0" err="1" smtClean="0">
                <a:solidFill>
                  <a:srgbClr val="952F27"/>
                </a:solidFill>
              </a:rPr>
              <a:t>энергоэффективности</a:t>
            </a:r>
            <a:r>
              <a:rPr lang="ru-RU" sz="2000" b="1" dirty="0" smtClean="0">
                <a:solidFill>
                  <a:srgbClr val="952F27"/>
                </a:solidFill>
              </a:rPr>
              <a:t>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Организация совместных фундаментальных, научных и прикладных исследований в области использования ВИЭ в государствах – участниках СНГ и координация взаимодействия в данной сфере.</a:t>
            </a:r>
          </a:p>
          <a:p>
            <a:pPr indent="45085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Содействие развитию и внедрению инновационных решений и технологий, направленных на повышение энергетической эффективности и использованию возобновляемых источников энергии.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605464" cy="522655"/>
          </a:xfrm>
          <a:prstGeom prst="rect">
            <a:avLst/>
          </a:prstGeom>
          <a:noFill/>
        </p:spPr>
        <p:txBody>
          <a:bodyPr wrap="square" lIns="90880" tIns="45440" rIns="90880" bIns="45440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52F27"/>
                </a:solidFill>
                <a:latin typeface="Arial" pitchFamily="34" charset="0"/>
              </a:rPr>
              <a:t>Разработка Положения о МНОЦ</a:t>
            </a:r>
            <a:endParaRPr lang="ru-RU" sz="2800" b="1" dirty="0">
              <a:solidFill>
                <a:srgbClr val="952F27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6148" name="AutoShape 4" descr="https://b24.am/ru/thumbnail.php?file=old/Energy_Security_1_807982333.jpg&amp;size=article_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N:\QUMO\BackUp\! ИДДО\СНГ\Общественный Совет\Заседания ОС\30.05.2016\Фото\res\DSC00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312368" cy="220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27584" y="1700808"/>
            <a:ext cx="40324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На заседании Общественного Совета Базовой организации государств – участников СНГ 16.12.2016 г.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79912" y="3923184"/>
            <a:ext cx="51125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952F27"/>
                </a:solidFill>
              </a:rPr>
              <a:t>Учёт предложений и замечаний по итогам рассылки Исполкома СНГ в Правительства государств – участников СНГ, подписавших Концепцию сотрудничества государств </a:t>
            </a:r>
            <a:r>
              <a:rPr lang="ru-RU" sz="2000" b="1" dirty="0" smtClean="0">
                <a:solidFill>
                  <a:srgbClr val="952F27"/>
                </a:solidFill>
              </a:rPr>
              <a:t>– </a:t>
            </a:r>
            <a:r>
              <a:rPr lang="ru-RU" sz="2000" b="1" dirty="0" smtClean="0">
                <a:solidFill>
                  <a:srgbClr val="952F27"/>
                </a:solidFill>
              </a:rPr>
              <a:t>участников СНГ в области использования возобновляемых источников энергии </a:t>
            </a:r>
          </a:p>
        </p:txBody>
      </p:sp>
      <p:pic>
        <p:nvPicPr>
          <p:cNvPr id="19" name="Рисунок 18" descr="armenia_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3645024"/>
            <a:ext cx="960000" cy="720000"/>
          </a:xfrm>
          <a:prstGeom prst="rect">
            <a:avLst/>
          </a:prstGeom>
        </p:spPr>
      </p:pic>
      <p:pic>
        <p:nvPicPr>
          <p:cNvPr id="20" name="Рисунок 19" descr="загруженное (1)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0" descr="загруженное (4)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33256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загруженное (3)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92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N:\!!!\Для СНГ\belar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960779" cy="72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N:\!!!\Для СНГ\tajikistan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959814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unnam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5656" y="4581128"/>
            <a:ext cx="989114" cy="10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8615" y="6530081"/>
            <a:ext cx="442392" cy="263402"/>
          </a:xfrm>
        </p:spPr>
        <p:txBody>
          <a:bodyPr/>
          <a:lstStyle/>
          <a:p>
            <a:pPr>
              <a:defRPr/>
            </a:pPr>
            <a:fld id="{57A020F4-4610-46AE-9AD8-9B151EF1ED1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"/>
            <a:ext cx="9144000" cy="490538"/>
            <a:chOff x="0" y="1824"/>
            <a:chExt cx="5760" cy="309"/>
          </a:xfrm>
        </p:grpSpPr>
        <p:pic>
          <p:nvPicPr>
            <p:cNvPr id="10" name="Picture 5" descr="Рисунок1_фон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Рисунок1_зда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1828"/>
              <a:ext cx="351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Рисунок1_эмблем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645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23940" y="-28555"/>
            <a:ext cx="7562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Национальный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Исследовательский</a:t>
            </a:r>
          </a:p>
          <a:p>
            <a:pPr defTabSz="914077"/>
            <a:r>
              <a:rPr lang="ru-RU" altLang="ru-RU" sz="1000" b="1" dirty="0">
                <a:solidFill>
                  <a:srgbClr val="FFFFFF"/>
                </a:solidFill>
                <a:latin typeface="Arial"/>
              </a:rPr>
              <a:t>Университет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3140968"/>
            <a:ext cx="91440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Спасибо за внимание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0"/>
            <a:ext cx="5688632" cy="48009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7">
              <a:lnSpc>
                <a:spcPct val="9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Arial"/>
              </a:rPr>
              <a:t>Заседание Совета по промышленной политике государств – участников СНГ, г. Екатеринбург, 12.07.2017 г.</a:t>
            </a:r>
            <a:endParaRPr lang="ru-RU" sz="1400" b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E79669B675F374492850FCE7902EC18" ma:contentTypeVersion="1" ma:contentTypeDescription="Создание документа." ma:contentTypeScope="" ma:versionID="0f5d56613259bb02b8cad9fef14d2a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500A33-BE4B-4EA8-A7A4-50D2E5C7F0ED}"/>
</file>

<file path=customXml/itemProps2.xml><?xml version="1.0" encoding="utf-8"?>
<ds:datastoreItem xmlns:ds="http://schemas.openxmlformats.org/officeDocument/2006/customXml" ds:itemID="{93542FAE-1991-486F-975B-80901C2717FB}"/>
</file>

<file path=customXml/itemProps3.xml><?xml version="1.0" encoding="utf-8"?>
<ds:datastoreItem xmlns:ds="http://schemas.openxmlformats.org/officeDocument/2006/customXml" ds:itemID="{D68165E4-6795-49B6-B73C-CDFD758A99CF}"/>
</file>

<file path=docProps/app.xml><?xml version="1.0" encoding="utf-8"?>
<Properties xmlns="http://schemas.openxmlformats.org/officeDocument/2006/extended-properties" xmlns:vt="http://schemas.openxmlformats.org/officeDocument/2006/docPropsVTypes">
  <TotalTime>9116</TotalTime>
  <Words>679</Words>
  <Application>Microsoft Office PowerPoint</Application>
  <PresentationFormat>Экран (4:3)</PresentationFormat>
  <Paragraphs>87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НОЦ для заседания совета по промышленной политике государств участников СНГ. Екатеринбург 12.07.2017</dc:title>
  <dc:creator>Маслов Сергей Ильич</dc:creator>
  <cp:lastModifiedBy>Белоусов</cp:lastModifiedBy>
  <cp:revision>532</cp:revision>
  <cp:lastPrinted>2017-03-16T12:49:12Z</cp:lastPrinted>
  <dcterms:created xsi:type="dcterms:W3CDTF">2016-02-04T11:25:32Z</dcterms:created>
  <dcterms:modified xsi:type="dcterms:W3CDTF">2017-07-10T15:16:43Z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0x0101000E79669B675F374492850FCE7902EC18</vt:lpwstr>
  </property>
</Properties>
</file>