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87" r:id="rId4"/>
    <p:sldMasterId id="2147483700" r:id="rId5"/>
  </p:sldMasterIdLst>
  <p:notesMasterIdLst>
    <p:notesMasterId r:id="rId31"/>
  </p:notesMasterIdLst>
  <p:handoutMasterIdLst>
    <p:handoutMasterId r:id="rId32"/>
  </p:handoutMasterIdLst>
  <p:sldIdLst>
    <p:sldId id="256" r:id="rId6"/>
    <p:sldId id="257" r:id="rId7"/>
    <p:sldId id="323" r:id="rId8"/>
    <p:sldId id="325" r:id="rId9"/>
    <p:sldId id="327" r:id="rId10"/>
    <p:sldId id="263" r:id="rId11"/>
    <p:sldId id="264" r:id="rId12"/>
    <p:sldId id="295" r:id="rId13"/>
    <p:sldId id="293" r:id="rId14"/>
    <p:sldId id="296" r:id="rId15"/>
    <p:sldId id="329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13" r:id="rId25"/>
    <p:sldId id="317" r:id="rId26"/>
    <p:sldId id="318" r:id="rId27"/>
    <p:sldId id="271" r:id="rId28"/>
    <p:sldId id="273" r:id="rId29"/>
    <p:sldId id="321" r:id="rId30"/>
  </p:sldIdLst>
  <p:sldSz cx="9144000" cy="5143500" type="screen16x9"/>
  <p:notesSz cx="6858000" cy="9144000"/>
  <p:embeddedFontLst>
    <p:embeddedFont>
      <p:font typeface="Avenir Next Cyr" panose="020B050302020202020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1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1EC574-AD0C-4F59-8685-F3FF95A22BBE}" v="5" dt="2020-04-14T21:30:14.147"/>
    <p1510:client id="{44518299-3C1A-4AE7-870F-835932C43B55}" v="6" dt="2020-04-14T21:26:01.9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63" autoAdjust="0"/>
    <p:restoredTop sz="99794" autoAdjust="0"/>
  </p:normalViewPr>
  <p:slideViewPr>
    <p:cSldViewPr showGuides="1">
      <p:cViewPr>
        <p:scale>
          <a:sx n="100" d="100"/>
          <a:sy n="100" d="100"/>
        </p:scale>
        <p:origin x="-984" y="-360"/>
      </p:cViewPr>
      <p:guideLst>
        <p:guide orient="horz" pos="171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7.fntdata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371EC574-AD0C-4F59-8685-F3FF95A22BBE}"/>
    <pc:docChg chg="modSld">
      <pc:chgData name="" userId="" providerId="" clId="Web-{371EC574-AD0C-4F59-8685-F3FF95A22BBE}" dt="2020-04-14T21:30:14.147" v="4" actId="20577"/>
      <pc:docMkLst>
        <pc:docMk/>
      </pc:docMkLst>
      <pc:sldChg chg="modSp">
        <pc:chgData name="" userId="" providerId="" clId="Web-{371EC574-AD0C-4F59-8685-F3FF95A22BBE}" dt="2020-04-14T21:29:59.381" v="2" actId="20577"/>
        <pc:sldMkLst>
          <pc:docMk/>
          <pc:sldMk cId="980153461" sldId="325"/>
        </pc:sldMkLst>
        <pc:spChg chg="mod">
          <ac:chgData name="" userId="" providerId="" clId="Web-{371EC574-AD0C-4F59-8685-F3FF95A22BBE}" dt="2020-04-14T21:29:59.381" v="2" actId="20577"/>
          <ac:spMkLst>
            <pc:docMk/>
            <pc:sldMk cId="980153461" sldId="325"/>
            <ac:spMk id="8" creationId="{00000000-0000-0000-0000-000000000000}"/>
          </ac:spMkLst>
        </pc:spChg>
      </pc:sldChg>
    </pc:docChg>
  </pc:docChgLst>
  <pc:docChgLst>
    <pc:chgData clId="Web-{44518299-3C1A-4AE7-870F-835932C43B55}"/>
    <pc:docChg chg="modSld">
      <pc:chgData name="" userId="" providerId="" clId="Web-{44518299-3C1A-4AE7-870F-835932C43B55}" dt="2020-04-14T21:26:01.928" v="5" actId="20577"/>
      <pc:docMkLst>
        <pc:docMk/>
      </pc:docMkLst>
      <pc:sldChg chg="modSp">
        <pc:chgData name="" userId="" providerId="" clId="Web-{44518299-3C1A-4AE7-870F-835932C43B55}" dt="2020-04-14T21:26:01.928" v="4" actId="20577"/>
        <pc:sldMkLst>
          <pc:docMk/>
          <pc:sldMk cId="980153461" sldId="325"/>
        </pc:sldMkLst>
        <pc:spChg chg="mod">
          <ac:chgData name="" userId="" providerId="" clId="Web-{44518299-3C1A-4AE7-870F-835932C43B55}" dt="2020-04-14T21:26:01.928" v="4" actId="20577"/>
          <ac:spMkLst>
            <pc:docMk/>
            <pc:sldMk cId="980153461" sldId="325"/>
            <ac:spMk id="8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4A596-72E5-4419-88E9-EE3CFB326DBD}" type="datetimeFigureOut">
              <a:rPr lang="ru-RU" smtClean="0"/>
              <a:pPr/>
              <a:t>14.04.2020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B172B-CDA0-46C0-A298-0ACFB08CDA8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7316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6BE67-D6CA-4878-BC73-6D05902676FE}" type="datetimeFigureOut">
              <a:rPr lang="ru-RU" smtClean="0"/>
              <a:pPr/>
              <a:t>14.04.2020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35D96-F751-4184-AD8F-F1BDDB583F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16534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">
    <p:bg>
      <p:bgPr>
        <a:blipFill dpi="0" rotWithShape="1">
          <a:blip r:embed="rId2">
            <a:lum/>
          </a:blip>
          <a:srcRect/>
          <a:tile tx="0" ty="0" sx="38000" sy="38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347614"/>
            <a:ext cx="4896544" cy="17281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26385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347614"/>
            <a:ext cx="4896544" cy="17281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900113" y="3292474"/>
            <a:ext cx="4895850" cy="1439515"/>
          </a:xfrm>
          <a:prstGeom prst="rect">
            <a:avLst/>
          </a:prstGeo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609538" indent="0">
              <a:buFontTx/>
              <a:buNone/>
              <a:defRPr sz="1600"/>
            </a:lvl2pPr>
            <a:lvl3pPr marL="1219076" indent="0">
              <a:buFontTx/>
              <a:buNone/>
              <a:defRPr sz="1600"/>
            </a:lvl3pPr>
            <a:lvl4pPr marL="1828616" indent="0">
              <a:buFontTx/>
              <a:buNone/>
              <a:defRPr sz="1600"/>
            </a:lvl4pPr>
            <a:lvl5pPr marL="2438155" indent="0">
              <a:buFontTx/>
              <a:buNone/>
              <a:defRPr sz="1600"/>
            </a:lvl5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098086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131888"/>
            <a:ext cx="8229600" cy="36001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018"/>
            <a:ext cx="3970784" cy="3600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131017"/>
            <a:ext cx="4042792" cy="3600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6480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131888"/>
            <a:ext cx="4330700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718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 (доп)">
    <p:bg>
      <p:bgPr>
        <a:blipFill dpi="0" rotWithShape="1">
          <a:blip r:embed="rId2">
            <a:lum/>
          </a:blip>
          <a:srcRect/>
          <a:tile tx="0" ty="0" sx="38000" sy="38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99"/>
            <a:ext cx="5050904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590"/>
            <a:ext cx="4114800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1219076" indent="0">
              <a:buNone/>
              <a:defRPr sz="2400"/>
            </a:lvl3pPr>
            <a:lvl4pPr marL="1828616" indent="0">
              <a:buNone/>
              <a:defRPr sz="2000"/>
            </a:lvl4pPr>
            <a:lvl5pPr marL="2438155" indent="0">
              <a:buNone/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029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131888"/>
            <a:ext cx="2530624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131888"/>
            <a:ext cx="2506588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4" y="1131888"/>
            <a:ext cx="2520281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556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130847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494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4" y="3392790"/>
            <a:ext cx="2592705" cy="9071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8" y="3392790"/>
            <a:ext cx="2592705" cy="90715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7" y="3392790"/>
            <a:ext cx="2592705" cy="90715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237012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2" y="2571750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2" y="44439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131590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131590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30037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30037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2" y="44439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2" y="2571750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3694070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882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4731991"/>
            <a:ext cx="2160240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 Группа/должность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3" y="4732010"/>
            <a:ext cx="1221916" cy="287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7" y="4732358"/>
            <a:ext cx="2879725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374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131590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3003798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131590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131590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3003798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03798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3003798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131590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222202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131888"/>
            <a:ext cx="3887788" cy="158432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131589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3003351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3003053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88530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4" y="26437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4515966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2035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2035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3075806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75806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0" y="4515966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0" y="26437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2035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3075806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69" y="4515966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69" y="26437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3629914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203598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1" y="1203598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1" y="3075806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1" y="3075806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4" y="1203598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4" y="3075806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367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4" y="1203598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4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7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4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4" y="1203598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7" y="1203598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469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7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7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09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09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1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1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1717086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044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621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278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700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4443958"/>
            <a:ext cx="2160240" cy="287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8" y="4011910"/>
            <a:ext cx="7776863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301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1707674"/>
            <a:ext cx="7772400" cy="1102519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6600" b="1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4731991"/>
            <a:ext cx="2158008" cy="2880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Группа</a:t>
            </a:r>
            <a:r>
              <a:rPr lang="en-US" dirty="0"/>
              <a:t>/</a:t>
            </a:r>
            <a:r>
              <a:rPr lang="en-US" dirty="0" err="1"/>
              <a:t>должность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755663" y="4732010"/>
            <a:ext cx="1152055" cy="2872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 err="1"/>
              <a:t>Дд.мм.гггг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7" y="4732358"/>
            <a:ext cx="2879725" cy="287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4873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tile tx="0" ty="0" sx="100000" sy="100000" flip="none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05998"/>
            <a:ext cx="4834880" cy="70958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4767264"/>
            <a:ext cx="514400" cy="273844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3851928" y="1131591"/>
            <a:ext cx="4824413" cy="3600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+mj-lt"/>
              <a:buAutoNum type="arabicPeriod"/>
              <a:defRPr sz="24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7374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971600" y="1707655"/>
            <a:ext cx="4320480" cy="18002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2391387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доп. верия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971600" y="1707655"/>
            <a:ext cx="4320480" cy="18002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0784598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131888"/>
            <a:ext cx="8229600" cy="36001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  <a:lvl2pPr>
              <a:defRPr sz="36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388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018"/>
            <a:ext cx="3970784" cy="36009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131017"/>
            <a:ext cx="4042792" cy="3600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925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solidFill>
                  <a:schemeClr val="tx1"/>
                </a:solidFill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131888"/>
            <a:ext cx="4330700" cy="36004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017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blipFill dpi="0" rotWithShape="1">
          <a:blip r:embed="rId2">
            <a:lum/>
          </a:blip>
          <a:srcRect/>
          <a:tile tx="0" ty="0" sx="51000" sy="51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99"/>
            <a:ext cx="4978896" cy="6375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590"/>
            <a:ext cx="4114800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609538" indent="0">
              <a:buNone/>
              <a:defRPr sz="2800"/>
            </a:lvl2pPr>
            <a:lvl3pPr marL="1219076" indent="0">
              <a:buNone/>
              <a:defRPr sz="2000"/>
            </a:lvl3pPr>
            <a:lvl4pPr marL="1828616" indent="0">
              <a:buNone/>
              <a:defRPr sz="1800"/>
            </a:lvl4pPr>
            <a:lvl5pPr marL="2438155" indent="0">
              <a:buNone/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5988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9" y="1131888"/>
            <a:ext cx="2530623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42" y="1131888"/>
            <a:ext cx="2506585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3" y="1131888"/>
            <a:ext cx="2520279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837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130847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30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882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4443958"/>
            <a:ext cx="2160240" cy="287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1745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1472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882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8" y="4443958"/>
            <a:ext cx="7776863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841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882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8868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bg>
      <p:bgPr>
        <a:blipFill dpi="0" rotWithShape="1">
          <a:blip r:embed="rId2">
            <a:lum/>
          </a:blip>
          <a:srcRect/>
          <a:tile tx="0" ty="0" sx="100000" sy="100000" flip="none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05999"/>
            <a:ext cx="4834880" cy="49354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4767264"/>
            <a:ext cx="514400" cy="273844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 noChangeAspect="1"/>
          </p:cNvSpPr>
          <p:nvPr>
            <p:ph type="body" sz="quarter" idx="13"/>
          </p:nvPr>
        </p:nvSpPr>
        <p:spPr>
          <a:xfrm>
            <a:off x="3851928" y="843559"/>
            <a:ext cx="4824413" cy="38884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347614"/>
            <a:ext cx="4896544" cy="172819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347614"/>
            <a:ext cx="4896544" cy="172819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13" name="Текст 1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899592" y="3291830"/>
            <a:ext cx="4896544" cy="14401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  <a:lvl2pPr marL="609538" indent="0">
              <a:buFontTx/>
              <a:buNone/>
              <a:defRPr sz="1200"/>
            </a:lvl2pPr>
            <a:lvl3pPr marL="1219076" indent="0">
              <a:buFontTx/>
              <a:buNone/>
              <a:defRPr sz="1200"/>
            </a:lvl3pPr>
            <a:lvl4pPr marL="1828616" indent="0">
              <a:buFontTx/>
              <a:buNone/>
              <a:defRPr sz="1200"/>
            </a:lvl4pPr>
            <a:lvl5pPr marL="2438155" indent="0">
              <a:buFontTx/>
              <a:buNone/>
              <a:defRPr sz="12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4770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4834956"/>
            <a:ext cx="514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715" r:id="rId3"/>
    <p:sldLayoutId id="2147483717" r:id="rId4"/>
    <p:sldLayoutId id="2147483716" r:id="rId5"/>
    <p:sldLayoutId id="2147483718" r:id="rId6"/>
    <p:sldLayoutId id="2147483690" r:id="rId7"/>
    <p:sldLayoutId id="2147483691" r:id="rId8"/>
    <p:sldLayoutId id="2147483720" r:id="rId9"/>
    <p:sldLayoutId id="2147483719" r:id="rId10"/>
    <p:sldLayoutId id="2147483721" r:id="rId11"/>
    <p:sldLayoutId id="2147483692" r:id="rId12"/>
    <p:sldLayoutId id="2147483693" r:id="rId13"/>
    <p:sldLayoutId id="2147483694" r:id="rId14"/>
    <p:sldLayoutId id="2147483697" r:id="rId15"/>
    <p:sldLayoutId id="2147483695" r:id="rId16"/>
    <p:sldLayoutId id="2147483699" r:id="rId17"/>
    <p:sldLayoutId id="2147483722" r:id="rId18"/>
    <p:sldLayoutId id="2147483728" r:id="rId19"/>
    <p:sldLayoutId id="2147483732" r:id="rId20"/>
    <p:sldLayoutId id="2147483725" r:id="rId21"/>
    <p:sldLayoutId id="2147483729" r:id="rId22"/>
    <p:sldLayoutId id="2147483727" r:id="rId23"/>
    <p:sldLayoutId id="2147483730" r:id="rId24"/>
    <p:sldLayoutId id="2147483724" r:id="rId25"/>
    <p:sldLayoutId id="2147483726" r:id="rId26"/>
    <p:sldLayoutId id="2147483731" r:id="rId27"/>
    <p:sldLayoutId id="2147483698" r:id="rId28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4834956"/>
            <a:ext cx="514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10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14" r:id="rId5"/>
    <p:sldLayoutId id="2147483705" r:id="rId6"/>
    <p:sldLayoutId id="2147483706" r:id="rId7"/>
    <p:sldLayoutId id="2147483707" r:id="rId8"/>
    <p:sldLayoutId id="2147483712" r:id="rId9"/>
    <p:sldLayoutId id="2147483709" r:id="rId10"/>
    <p:sldLayoutId id="2147483710" r:id="rId11"/>
    <p:sldLayoutId id="2147483711" r:id="rId12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wmf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hyperlink" Target="mailto:TikhonovAI@mpei.r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551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67544" y="1408212"/>
            <a:ext cx="8352928" cy="954107"/>
          </a:xfrm>
        </p:spPr>
        <p:txBody>
          <a:bodyPr/>
          <a:lstStyle/>
          <a:p>
            <a:r>
              <a:rPr lang="ru-RU" sz="2800" dirty="0" err="1">
                <a:solidFill>
                  <a:srgbClr val="920000"/>
                </a:solidFill>
              </a:rPr>
              <a:t>Электротехнологические</a:t>
            </a:r>
            <a:r>
              <a:rPr lang="ru-RU" sz="2800" dirty="0">
                <a:solidFill>
                  <a:srgbClr val="920000"/>
                </a:solidFill>
              </a:rPr>
              <a:t> установки и системы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267494"/>
            <a:ext cx="77396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920000"/>
                </a:solidFill>
              </a:rPr>
              <a:t>Разработка и проектирование электротехнологических установок </a:t>
            </a:r>
          </a:p>
          <a:p>
            <a:r>
              <a:rPr lang="ru-RU" b="1" dirty="0">
                <a:solidFill>
                  <a:srgbClr val="920000"/>
                </a:solidFill>
              </a:rPr>
              <a:t>(ЭТУ) с системами питания и управления.</a:t>
            </a:r>
          </a:p>
          <a:p>
            <a:r>
              <a:rPr lang="ru-RU" b="1" dirty="0">
                <a:solidFill>
                  <a:srgbClr val="920000"/>
                </a:solidFill>
              </a:rPr>
              <a:t>Температуры 10 000 Кельвинов и выше, токи, как три молнии – </a:t>
            </a:r>
          </a:p>
          <a:p>
            <a:r>
              <a:rPr lang="ru-RU" b="1" dirty="0">
                <a:solidFill>
                  <a:srgbClr val="920000"/>
                </a:solidFill>
              </a:rPr>
              <a:t>это  </a:t>
            </a:r>
            <a:r>
              <a:rPr lang="ru-RU" b="1" dirty="0" err="1">
                <a:solidFill>
                  <a:srgbClr val="920000"/>
                </a:solidFill>
              </a:rPr>
              <a:t>электротехнологии</a:t>
            </a:r>
            <a:r>
              <a:rPr lang="ru-RU" b="1" dirty="0">
                <a:solidFill>
                  <a:srgbClr val="920000"/>
                </a:solidFill>
              </a:rPr>
              <a:t>!</a:t>
            </a:r>
          </a:p>
          <a:p>
            <a:r>
              <a:rPr lang="ru-RU" b="1" dirty="0">
                <a:solidFill>
                  <a:srgbClr val="920000"/>
                </a:solidFill>
              </a:rPr>
              <a:t> 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346574" y="2024717"/>
            <a:ext cx="47974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Электропечи</a:t>
            </a:r>
            <a:r>
              <a:rPr lang="ru-RU" sz="1400" b="1" dirty="0">
                <a:solidFill>
                  <a:srgbClr val="002060"/>
                </a:solidFill>
              </a:rPr>
              <a:t> сопротивления различного назначения, индукционный нагрев, дуговые печи, </a:t>
            </a:r>
            <a:r>
              <a:rPr lang="ru-RU" sz="1400" b="1" dirty="0">
                <a:solidFill>
                  <a:srgbClr val="FF0000"/>
                </a:solidFill>
              </a:rPr>
              <a:t>электронно-лучевые, плазменные и лазерные комплексы</a:t>
            </a:r>
            <a:r>
              <a:rPr lang="ru-RU" sz="1400" b="1" dirty="0">
                <a:solidFill>
                  <a:srgbClr val="002060"/>
                </a:solidFill>
              </a:rPr>
              <a:t>, позволяющие получать материалы с уникальными свойствами для авиации, космоса, </a:t>
            </a:r>
            <a:r>
              <a:rPr lang="ru-RU" sz="1400" b="1" dirty="0" err="1">
                <a:solidFill>
                  <a:srgbClr val="002060"/>
                </a:solidFill>
              </a:rPr>
              <a:t>энергетики,микроэлектроники</a:t>
            </a:r>
            <a:r>
              <a:rPr lang="ru-RU" sz="1400" b="1" dirty="0">
                <a:solidFill>
                  <a:srgbClr val="002060"/>
                </a:solidFill>
              </a:rPr>
              <a:t>. </a:t>
            </a:r>
            <a:r>
              <a:rPr lang="ru-RU" sz="1400" b="1" dirty="0" err="1">
                <a:solidFill>
                  <a:srgbClr val="002060"/>
                </a:solidFill>
              </a:rPr>
              <a:t>Электрообогрев</a:t>
            </a:r>
            <a:r>
              <a:rPr lang="ru-RU" sz="1400" b="1" dirty="0">
                <a:solidFill>
                  <a:srgbClr val="002060"/>
                </a:solidFill>
              </a:rPr>
              <a:t> скважин и трубопроводов нефти и газа, жилых и общественных помещений. Перспективные </a:t>
            </a:r>
            <a:r>
              <a:rPr lang="ru-RU" sz="1400" b="1" dirty="0">
                <a:solidFill>
                  <a:srgbClr val="FF0000"/>
                </a:solidFill>
              </a:rPr>
              <a:t>аддитивные технологии.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Электроснабжение и автоматизация </a:t>
            </a:r>
            <a:r>
              <a:rPr lang="ru-RU" sz="1400" b="1" dirty="0">
                <a:solidFill>
                  <a:srgbClr val="002060"/>
                </a:solidFill>
              </a:rPr>
              <a:t>ЭТУ.</a:t>
            </a:r>
          </a:p>
        </p:txBody>
      </p:sp>
      <p:pic>
        <p:nvPicPr>
          <p:cNvPr id="12" name="Picture 4" descr="https://mpei.ru/Structure/Universe/iet/structure/ecie/PublishingImages/eci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354" y="-20538"/>
            <a:ext cx="12001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10" descr="индуктор.jpg"/>
          <p:cNvPicPr>
            <a:picLocks noChangeAspect="1"/>
          </p:cNvPicPr>
          <p:nvPr/>
        </p:nvPicPr>
        <p:blipFill>
          <a:blip r:embed="rId3" cstate="print"/>
          <a:srcRect l="31766" r="11810"/>
          <a:stretch>
            <a:fillRect/>
          </a:stretch>
        </p:blipFill>
        <p:spPr bwMode="auto">
          <a:xfrm>
            <a:off x="2954091" y="2095351"/>
            <a:ext cx="1428760" cy="158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колпаковые и выкатные 00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771" y="2559097"/>
            <a:ext cx="1739900" cy="23195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5" descr="ушка2.bm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/>
          <a:stretch>
            <a:fillRect/>
          </a:stretch>
        </p:blipFill>
        <p:spPr bwMode="auto">
          <a:xfrm>
            <a:off x="216536" y="2117392"/>
            <a:ext cx="1995694" cy="163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806" y="3589087"/>
            <a:ext cx="1662430" cy="149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E:\DCIM\116___12\IMG_42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79862"/>
            <a:ext cx="1343646" cy="154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572528" y="4643452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A18EB61-9EBD-44E2-9C41-DDD2243C44D8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4214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ostupi.online/images/images1366/34/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3" y="3175456"/>
            <a:ext cx="3035260" cy="168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mpei.ru/Structure/Universe/iet/structure/ecie/PublishingImages/eci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354" y="-20538"/>
            <a:ext cx="12001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12" y="267494"/>
            <a:ext cx="7715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920000"/>
                </a:solidFill>
              </a:rPr>
              <a:t>На предприятиях и в организациях электроэнергетической и </a:t>
            </a:r>
          </a:p>
          <a:p>
            <a:r>
              <a:rPr lang="ru-RU" b="1" dirty="0">
                <a:solidFill>
                  <a:srgbClr val="920000"/>
                </a:solidFill>
              </a:rPr>
              <a:t>электротехнической отраслей востребованы квалифицированные</a:t>
            </a:r>
          </a:p>
          <a:p>
            <a:r>
              <a:rPr lang="ru-RU" b="1" dirty="0">
                <a:solidFill>
                  <a:srgbClr val="920000"/>
                </a:solidFill>
              </a:rPr>
              <a:t>управленцы с базовой инженерной подготовкой.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408212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920000"/>
                </a:solidFill>
              </a:rPr>
              <a:t>Управление организациями в электроэнергетике и электротехнике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02477" y="2334023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Эта программа магистратуры на базе </a:t>
            </a:r>
            <a:r>
              <a:rPr lang="ru-RU" sz="1600" b="1" dirty="0" err="1">
                <a:solidFill>
                  <a:srgbClr val="002060"/>
                </a:solidFill>
              </a:rPr>
              <a:t>бакалавриата</a:t>
            </a:r>
            <a:r>
              <a:rPr lang="ru-RU" sz="1600" b="1" dirty="0">
                <a:solidFill>
                  <a:srgbClr val="002060"/>
                </a:solidFill>
              </a:rPr>
              <a:t> по направлению «Электроэнергетика и электротехника» формирует компетенции в области </a:t>
            </a:r>
            <a:r>
              <a:rPr lang="ru-RU" altLang="ru-RU" sz="1600" b="1" dirty="0">
                <a:solidFill>
                  <a:srgbClr val="002060"/>
                </a:solidFill>
              </a:rPr>
              <a:t>организации и управления производством, стратегического и инновационного менеджмента.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  </a:t>
            </a:r>
          </a:p>
        </p:txBody>
      </p:sp>
      <p:pic>
        <p:nvPicPr>
          <p:cNvPr id="11" name="Picture 9" descr="IMAGE0075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87" y="3210227"/>
            <a:ext cx="2225489" cy="166981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429652" y="4643452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A18EB61-9EBD-44E2-9C41-DDD2243C44D8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715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03240" y="239334"/>
            <a:ext cx="6840760" cy="493544"/>
          </a:xfrm>
        </p:spPr>
        <p:txBody>
          <a:bodyPr>
            <a:normAutofit fontScale="90000"/>
          </a:bodyPr>
          <a:lstStyle/>
          <a:p>
            <a:r>
              <a:rPr lang="ru-RU" dirty="0"/>
              <a:t>Кафедра электромеханики, электрических и электронных аппаратов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563887" y="1059578"/>
            <a:ext cx="5472609" cy="3888436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ru-RU" sz="1500" b="1" dirty="0">
                <a:solidFill>
                  <a:srgbClr val="920000"/>
                </a:solidFill>
              </a:rPr>
              <a:t>Направления:    13.03.02 Электроэнергетика и                     </a:t>
            </a:r>
          </a:p>
          <a:p>
            <a:pPr marL="0" indent="0" algn="r">
              <a:buNone/>
            </a:pPr>
            <a:r>
              <a:rPr lang="ru-RU" sz="1500" b="1" dirty="0">
                <a:solidFill>
                  <a:srgbClr val="920000"/>
                </a:solidFill>
              </a:rPr>
              <a:t>                               электротехника (</a:t>
            </a:r>
            <a:r>
              <a:rPr lang="ru-RU" sz="1500" b="1" dirty="0" err="1">
                <a:solidFill>
                  <a:srgbClr val="920000"/>
                </a:solidFill>
              </a:rPr>
              <a:t>бакалавриат</a:t>
            </a:r>
            <a:r>
              <a:rPr lang="ru-RU" sz="1500" b="1" dirty="0">
                <a:solidFill>
                  <a:srgbClr val="920000"/>
                </a:solidFill>
              </a:rPr>
              <a:t>)</a:t>
            </a:r>
          </a:p>
          <a:p>
            <a:pPr marL="0" indent="0" algn="r">
              <a:buNone/>
            </a:pPr>
            <a:r>
              <a:rPr lang="ru-RU" sz="1500" b="1" dirty="0">
                <a:solidFill>
                  <a:srgbClr val="920000"/>
                </a:solidFill>
              </a:rPr>
              <a:t>13.04.02 Электроэнергетика и                     </a:t>
            </a:r>
          </a:p>
          <a:p>
            <a:pPr marL="0" indent="0" algn="r">
              <a:buNone/>
            </a:pPr>
            <a:r>
              <a:rPr lang="ru-RU" sz="1500" b="1" dirty="0">
                <a:solidFill>
                  <a:srgbClr val="920000"/>
                </a:solidFill>
              </a:rPr>
              <a:t>                               электротехника (</a:t>
            </a:r>
            <a:r>
              <a:rPr lang="ru-RU" sz="1500" b="1" dirty="0">
                <a:solidFill>
                  <a:srgbClr val="00B0F0"/>
                </a:solidFill>
              </a:rPr>
              <a:t>магистратура</a:t>
            </a:r>
            <a:r>
              <a:rPr lang="ru-RU" sz="1500" b="1" dirty="0">
                <a:solidFill>
                  <a:srgbClr val="920000"/>
                </a:solidFill>
              </a:rPr>
              <a:t>)</a:t>
            </a:r>
          </a:p>
          <a:p>
            <a:pPr marL="0" indent="0" algn="r">
              <a:buNone/>
            </a:pPr>
            <a:endParaRPr lang="ru-RU" sz="800" b="1" dirty="0">
              <a:solidFill>
                <a:srgbClr val="920000"/>
              </a:solidFill>
            </a:endParaRPr>
          </a:p>
          <a:p>
            <a:pPr marL="0" indent="0">
              <a:buNone/>
            </a:pPr>
            <a:r>
              <a:rPr lang="ru-RU" sz="1500" dirty="0">
                <a:solidFill>
                  <a:srgbClr val="920000"/>
                </a:solidFill>
              </a:rPr>
              <a:t>Профили </a:t>
            </a:r>
            <a:r>
              <a:rPr lang="ru-RU" sz="1500" dirty="0" err="1">
                <a:solidFill>
                  <a:srgbClr val="920000"/>
                </a:solidFill>
              </a:rPr>
              <a:t>бакалавриата</a:t>
            </a:r>
            <a:r>
              <a:rPr lang="ru-RU" sz="1500" dirty="0">
                <a:solidFill>
                  <a:srgbClr val="920000"/>
                </a:solidFill>
              </a:rPr>
              <a:t>:</a:t>
            </a:r>
          </a:p>
          <a:p>
            <a:pPr lvl="0"/>
            <a:r>
              <a:rPr lang="ru-RU" sz="1400" b="1" dirty="0"/>
              <a:t>Электромеханика</a:t>
            </a:r>
          </a:p>
          <a:p>
            <a:pPr lvl="0"/>
            <a:r>
              <a:rPr lang="ru-RU" sz="1400" b="1" dirty="0"/>
              <a:t>Электрические и электронные аппараты</a:t>
            </a:r>
          </a:p>
          <a:p>
            <a:pPr marL="0" indent="0">
              <a:buNone/>
            </a:pPr>
            <a:r>
              <a:rPr lang="ru-RU" sz="1500" dirty="0">
                <a:solidFill>
                  <a:srgbClr val="920000"/>
                </a:solidFill>
              </a:rPr>
              <a:t>Магистерские программы:</a:t>
            </a:r>
          </a:p>
          <a:p>
            <a:pPr lvl="0"/>
            <a:r>
              <a:rPr lang="ru-RU" sz="1400" b="1" dirty="0">
                <a:solidFill>
                  <a:srgbClr val="002060"/>
                </a:solidFill>
              </a:rPr>
              <a:t>Электромеханическое преобразование</a:t>
            </a:r>
          </a:p>
          <a:p>
            <a:pPr marL="0" lvl="0" indent="0">
              <a:buNone/>
            </a:pPr>
            <a:r>
              <a:rPr lang="ru-RU" sz="1400" b="1" dirty="0">
                <a:solidFill>
                  <a:srgbClr val="002060"/>
                </a:solidFill>
              </a:rPr>
              <a:t>        энергии и методы его исследования</a:t>
            </a:r>
          </a:p>
          <a:p>
            <a:pPr lvl="0">
              <a:buAutoNum type="arabicPeriod" startAt="2"/>
            </a:pPr>
            <a:r>
              <a:rPr lang="ru-RU" sz="1400" b="1" dirty="0">
                <a:solidFill>
                  <a:srgbClr val="002060"/>
                </a:solidFill>
              </a:rPr>
              <a:t>Электрические аппараты управления</a:t>
            </a:r>
          </a:p>
          <a:p>
            <a:pPr marL="0" lvl="0" indent="0">
              <a:buNone/>
            </a:pPr>
            <a:r>
              <a:rPr lang="ru-RU" sz="1400" b="1" dirty="0">
                <a:solidFill>
                  <a:srgbClr val="002060"/>
                </a:solidFill>
              </a:rPr>
              <a:t>        и распределения энергии </a:t>
            </a:r>
          </a:p>
          <a:p>
            <a:pPr marL="0" lvl="0" indent="0">
              <a:buNone/>
            </a:pPr>
            <a:endParaRPr lang="ru-RU" sz="800" dirty="0"/>
          </a:p>
          <a:p>
            <a:pPr marL="0" lvl="0" indent="0">
              <a:buNone/>
            </a:pPr>
            <a:r>
              <a:rPr lang="ru-RU" sz="1400" dirty="0">
                <a:solidFill>
                  <a:srgbClr val="920000"/>
                </a:solidFill>
              </a:rPr>
              <a:t>Форма обучения:</a:t>
            </a:r>
          </a:p>
          <a:p>
            <a:pPr marL="0" lvl="0" indent="0">
              <a:buNone/>
            </a:pPr>
            <a:r>
              <a:rPr lang="ru-RU" sz="1400" b="1" dirty="0"/>
              <a:t>Очная</a:t>
            </a:r>
          </a:p>
        </p:txBody>
      </p:sp>
      <p:pic>
        <p:nvPicPr>
          <p:cNvPr id="8" name="Picture 7" descr="э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" y="39390"/>
            <a:ext cx="2160588" cy="1092200"/>
          </a:xfrm>
          <a:prstGeom prst="rect">
            <a:avLst/>
          </a:prstGeom>
          <a:solidFill>
            <a:srgbClr val="0070C0"/>
          </a:solidFill>
          <a:ln>
            <a:noFill/>
          </a:ln>
        </p:spPr>
      </p:pic>
      <p:pic>
        <p:nvPicPr>
          <p:cNvPr id="9" name="Picture 2" descr="http://www.edu-tech.kz/upload/shop_23/3/0/7/item_30784/shop_items_catalog_image22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3280674"/>
            <a:ext cx="2483768" cy="186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3A18EB61-9EBD-44E2-9C41-DDD2243C44D8}" type="slidenum">
              <a:rPr lang="ru-RU" sz="1800" smtClean="0">
                <a:solidFill>
                  <a:schemeClr val="tx1"/>
                </a:solidFill>
              </a:rPr>
              <a:pPr/>
              <a:t>12</a:t>
            </a:fld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9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67544" y="1562100"/>
            <a:ext cx="8352928" cy="646331"/>
          </a:xfrm>
        </p:spPr>
        <p:txBody>
          <a:bodyPr/>
          <a:lstStyle/>
          <a:p>
            <a:r>
              <a:rPr lang="ru-RU" dirty="0">
                <a:solidFill>
                  <a:srgbClr val="920000"/>
                </a:solidFill>
              </a:rPr>
              <a:t>                            Электромеханика</a:t>
            </a:r>
            <a:endParaRPr lang="ru-RU" sz="3200" dirty="0">
              <a:solidFill>
                <a:srgbClr val="92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791" y="93626"/>
            <a:ext cx="65694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920000"/>
                </a:solidFill>
              </a:rPr>
              <a:t>Электромеханическое преобразование энергии, расчет,</a:t>
            </a:r>
          </a:p>
          <a:p>
            <a:r>
              <a:rPr lang="ru-RU" b="1" dirty="0">
                <a:solidFill>
                  <a:srgbClr val="920000"/>
                </a:solidFill>
              </a:rPr>
              <a:t>моделирование, разработка и автоматизированное </a:t>
            </a:r>
          </a:p>
          <a:p>
            <a:r>
              <a:rPr lang="ru-RU" b="1" dirty="0">
                <a:solidFill>
                  <a:srgbClr val="920000"/>
                </a:solidFill>
              </a:rPr>
              <a:t>проектирование электрических</a:t>
            </a:r>
          </a:p>
          <a:p>
            <a:r>
              <a:rPr lang="ru-RU" b="1" dirty="0">
                <a:solidFill>
                  <a:srgbClr val="920000"/>
                </a:solidFill>
              </a:rPr>
              <a:t>машин и электромеханических систем</a:t>
            </a:r>
          </a:p>
          <a:p>
            <a:r>
              <a:rPr lang="ru-RU" b="1" dirty="0">
                <a:solidFill>
                  <a:srgbClr val="920000"/>
                </a:solidFill>
              </a:rPr>
              <a:t> 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779912" y="2287692"/>
            <a:ext cx="52890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Электрические машины </a:t>
            </a:r>
            <a:r>
              <a:rPr lang="ru-RU" sz="1400" b="1" dirty="0">
                <a:solidFill>
                  <a:srgbClr val="002060"/>
                </a:solidFill>
              </a:rPr>
              <a:t>– от микроминиатюрных </a:t>
            </a:r>
            <a:r>
              <a:rPr lang="ru-RU" sz="1400" b="1" dirty="0">
                <a:solidFill>
                  <a:srgbClr val="FF0000"/>
                </a:solidFill>
              </a:rPr>
              <a:t>электродвигателей</a:t>
            </a:r>
            <a:r>
              <a:rPr lang="ru-RU" sz="1400" b="1" dirty="0">
                <a:solidFill>
                  <a:srgbClr val="002060"/>
                </a:solidFill>
              </a:rPr>
              <a:t> до мощнейших турбо- и гидрогенераторов.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Электромеханическое оборудование для энергетики, включая атомную, и ракетно-космического комплекса.</a:t>
            </a:r>
          </a:p>
          <a:p>
            <a:r>
              <a:rPr lang="ru-RU" sz="1400" b="1" dirty="0" err="1">
                <a:solidFill>
                  <a:srgbClr val="FF0000"/>
                </a:solidFill>
              </a:rPr>
              <a:t>Мехатроника</a:t>
            </a:r>
            <a:r>
              <a:rPr lang="ru-RU" sz="1400" b="1" dirty="0">
                <a:solidFill>
                  <a:srgbClr val="002060"/>
                </a:solidFill>
              </a:rPr>
              <a:t> - </a:t>
            </a:r>
            <a:r>
              <a:rPr lang="ru-RU" altLang="ru-RU" sz="1400" b="1" dirty="0">
                <a:solidFill>
                  <a:srgbClr val="002060"/>
                </a:solidFill>
              </a:rPr>
              <a:t>соединение электромеханических преобразователей энергии с электроникой и программируемой микропроцессорной техникой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3" name="Picture 4" descr="IMG_0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54" y="1360355"/>
            <a:ext cx="2463383" cy="328614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5" name="Picture 8" descr="IMG_0176"/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26" y="3316426"/>
            <a:ext cx="2364117" cy="1774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IMG_0167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103" y="2148213"/>
            <a:ext cx="1790801" cy="134353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э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1470"/>
            <a:ext cx="2160588" cy="1092200"/>
          </a:xfrm>
          <a:prstGeom prst="rect">
            <a:avLst/>
          </a:prstGeom>
          <a:solidFill>
            <a:srgbClr val="0070C0"/>
          </a:solidFill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8429652" y="4643452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A18EB61-9EBD-44E2-9C41-DDD2243C44D8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829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206500"/>
            <a:ext cx="9108852" cy="1077218"/>
          </a:xfrm>
        </p:spPr>
        <p:txBody>
          <a:bodyPr/>
          <a:lstStyle/>
          <a:p>
            <a:r>
              <a:rPr lang="ru-RU" sz="3200" dirty="0">
                <a:solidFill>
                  <a:srgbClr val="920000"/>
                </a:solidFill>
              </a:rPr>
              <a:t>         Электрические и электронные аппараты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158318"/>
            <a:ext cx="67762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920000"/>
                </a:solidFill>
              </a:rPr>
              <a:t>Расчет, моделирование, разработка и проектирование </a:t>
            </a:r>
          </a:p>
          <a:p>
            <a:r>
              <a:rPr lang="ru-RU" b="1" dirty="0">
                <a:solidFill>
                  <a:srgbClr val="920000"/>
                </a:solidFill>
              </a:rPr>
              <a:t>электрических и электронных аппаратов для коммутации,</a:t>
            </a:r>
          </a:p>
          <a:p>
            <a:r>
              <a:rPr lang="ru-RU" b="1" dirty="0">
                <a:solidFill>
                  <a:srgbClr val="920000"/>
                </a:solidFill>
              </a:rPr>
              <a:t>управления и распределения потоков электроэнергии</a:t>
            </a:r>
          </a:p>
          <a:p>
            <a:r>
              <a:rPr lang="ru-RU" b="1" dirty="0">
                <a:solidFill>
                  <a:srgbClr val="920000"/>
                </a:solidFill>
              </a:rPr>
              <a:t> 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779912" y="2287692"/>
            <a:ext cx="52890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>
                <a:solidFill>
                  <a:srgbClr val="002060"/>
                </a:solidFill>
              </a:rPr>
              <a:t>Аппараты управления и распределения электроэнергии, силовые электронные </a:t>
            </a:r>
            <a:br>
              <a:rPr lang="ru-RU" altLang="ru-RU" b="1" dirty="0">
                <a:solidFill>
                  <a:srgbClr val="002060"/>
                </a:solidFill>
              </a:rPr>
            </a:br>
            <a:r>
              <a:rPr lang="ru-RU" altLang="ru-RU" b="1" dirty="0">
                <a:solidFill>
                  <a:srgbClr val="002060"/>
                </a:solidFill>
              </a:rPr>
              <a:t>и микропроцессорные аппараты, аппараты высокого напряжения, автоматические устройства и системы управления потоками энергии, системы контроля и повышения качества электроэнергии</a:t>
            </a:r>
          </a:p>
        </p:txBody>
      </p:sp>
      <p:pic>
        <p:nvPicPr>
          <p:cNvPr id="9" name="Picture 7" descr="э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1470"/>
            <a:ext cx="2160588" cy="1092200"/>
          </a:xfrm>
          <a:prstGeom prst="rect">
            <a:avLst/>
          </a:prstGeom>
          <a:solidFill>
            <a:srgbClr val="0070C0"/>
          </a:solidFill>
          <a:ln>
            <a:noFill/>
          </a:ln>
        </p:spPr>
      </p:pic>
      <p:pic>
        <p:nvPicPr>
          <p:cNvPr id="10" name="Picture 6" descr="http://maspk.ru/upload/medialibrary/088/08897af7e70a7c0c7a46face7130bac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57048"/>
            <a:ext cx="3270442" cy="220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SC_7974"/>
          <p:cNvPicPr>
            <a:picLocks noChangeAspect="1" noChangeArrowheads="1"/>
          </p:cNvPicPr>
          <p:nvPr/>
        </p:nvPicPr>
        <p:blipFill>
          <a:blip r:embed="rId4" cstate="print"/>
          <a:srcRect l="17787" b="9804"/>
          <a:stretch>
            <a:fillRect/>
          </a:stretch>
        </p:blipFill>
        <p:spPr bwMode="auto">
          <a:xfrm>
            <a:off x="1259632" y="3280430"/>
            <a:ext cx="2483485" cy="1811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2" name="Номер слайда 4"/>
          <p:cNvSpPr txBox="1">
            <a:spLocks/>
          </p:cNvSpPr>
          <p:nvPr/>
        </p:nvSpPr>
        <p:spPr>
          <a:xfrm>
            <a:off x="8358214" y="4643452"/>
            <a:ext cx="5143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42E45-1CE7-4EB2-A46C-6AF2FF520FEE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49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239334"/>
            <a:ext cx="7668344" cy="493544"/>
          </a:xfrm>
        </p:spPr>
        <p:txBody>
          <a:bodyPr>
            <a:normAutofit fontScale="90000"/>
          </a:bodyPr>
          <a:lstStyle/>
          <a:p>
            <a:r>
              <a:rPr lang="ru-RU" dirty="0"/>
              <a:t>Кафедра электротехнических комплексов автономных объектов и электрического транспорта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563887" y="1059578"/>
            <a:ext cx="5472609" cy="3888436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ru-RU" sz="1400" b="1" dirty="0">
                <a:solidFill>
                  <a:srgbClr val="920000"/>
                </a:solidFill>
              </a:rPr>
              <a:t>Направления:    13.03.02 Электроэнергетика и                     </a:t>
            </a:r>
          </a:p>
          <a:p>
            <a:pPr marL="0" indent="0" algn="r">
              <a:buNone/>
            </a:pPr>
            <a:r>
              <a:rPr lang="ru-RU" sz="1400" b="1" dirty="0">
                <a:solidFill>
                  <a:srgbClr val="920000"/>
                </a:solidFill>
              </a:rPr>
              <a:t>                               электротехника (</a:t>
            </a:r>
            <a:r>
              <a:rPr lang="ru-RU" sz="1400" b="1" dirty="0" err="1">
                <a:solidFill>
                  <a:srgbClr val="920000"/>
                </a:solidFill>
              </a:rPr>
              <a:t>бакалавриат</a:t>
            </a:r>
            <a:r>
              <a:rPr lang="ru-RU" sz="1400" b="1" dirty="0">
                <a:solidFill>
                  <a:srgbClr val="920000"/>
                </a:solidFill>
              </a:rPr>
              <a:t>)</a:t>
            </a:r>
          </a:p>
          <a:p>
            <a:pPr marL="0" indent="0" algn="r">
              <a:buNone/>
            </a:pPr>
            <a:r>
              <a:rPr lang="ru-RU" sz="1400" b="1" dirty="0">
                <a:solidFill>
                  <a:srgbClr val="920000"/>
                </a:solidFill>
              </a:rPr>
              <a:t>13.04.02 Электроэнергетика и                     </a:t>
            </a:r>
          </a:p>
          <a:p>
            <a:pPr marL="0" indent="0" algn="r">
              <a:buNone/>
            </a:pPr>
            <a:r>
              <a:rPr lang="ru-RU" sz="1400" b="1" dirty="0">
                <a:solidFill>
                  <a:srgbClr val="920000"/>
                </a:solidFill>
              </a:rPr>
              <a:t>                               электротехника (</a:t>
            </a:r>
            <a:r>
              <a:rPr lang="ru-RU" sz="1400" b="1" dirty="0">
                <a:solidFill>
                  <a:srgbClr val="00B0F0"/>
                </a:solidFill>
              </a:rPr>
              <a:t>магистратура</a:t>
            </a:r>
            <a:r>
              <a:rPr lang="ru-RU" sz="1400" b="1" dirty="0">
                <a:solidFill>
                  <a:srgbClr val="920000"/>
                </a:solidFill>
              </a:rPr>
              <a:t>)</a:t>
            </a:r>
          </a:p>
          <a:p>
            <a:pPr marL="0" indent="0" algn="r">
              <a:buNone/>
            </a:pPr>
            <a:endParaRPr lang="ru-RU" sz="800" b="1" dirty="0">
              <a:solidFill>
                <a:srgbClr val="920000"/>
              </a:solidFill>
            </a:endParaRPr>
          </a:p>
          <a:p>
            <a:pPr marL="0" indent="0">
              <a:buNone/>
            </a:pPr>
            <a:r>
              <a:rPr lang="ru-RU" sz="1300" dirty="0">
                <a:solidFill>
                  <a:srgbClr val="920000"/>
                </a:solidFill>
              </a:rPr>
              <a:t>Профили </a:t>
            </a:r>
            <a:r>
              <a:rPr lang="ru-RU" sz="1300" dirty="0" err="1">
                <a:solidFill>
                  <a:srgbClr val="920000"/>
                </a:solidFill>
              </a:rPr>
              <a:t>бакалавриата</a:t>
            </a:r>
            <a:r>
              <a:rPr lang="ru-RU" sz="1300" dirty="0">
                <a:solidFill>
                  <a:srgbClr val="920000"/>
                </a:solidFill>
              </a:rPr>
              <a:t>:</a:t>
            </a:r>
          </a:p>
          <a:p>
            <a:pPr lvl="0"/>
            <a:r>
              <a:rPr lang="ru-RU" sz="1300" b="1" dirty="0"/>
              <a:t>Электрооборудование летательных аппаратов</a:t>
            </a:r>
          </a:p>
          <a:p>
            <a:pPr lvl="0"/>
            <a:r>
              <a:rPr lang="ru-RU" sz="1300" b="1" dirty="0"/>
              <a:t>Электрооборудование автомобилей и тракторов</a:t>
            </a:r>
          </a:p>
          <a:p>
            <a:pPr lvl="0"/>
            <a:r>
              <a:rPr lang="ru-RU" sz="1300" b="1" dirty="0"/>
              <a:t>Электрический транспорт</a:t>
            </a:r>
          </a:p>
          <a:p>
            <a:pPr marL="0" indent="0">
              <a:buNone/>
            </a:pPr>
            <a:r>
              <a:rPr lang="ru-RU" sz="1300" dirty="0">
                <a:solidFill>
                  <a:srgbClr val="920000"/>
                </a:solidFill>
              </a:rPr>
              <a:t>Магистерские программы:</a:t>
            </a:r>
          </a:p>
          <a:p>
            <a:pPr lvl="0"/>
            <a:r>
              <a:rPr lang="ru-RU" sz="1300" b="1" dirty="0">
                <a:solidFill>
                  <a:srgbClr val="002060"/>
                </a:solidFill>
              </a:rPr>
              <a:t>Электротехнические, электромеханические и электронные системы автономных объектов</a:t>
            </a:r>
          </a:p>
          <a:p>
            <a:pPr lvl="0">
              <a:buAutoNum type="arabicPeriod" startAt="2"/>
            </a:pPr>
            <a:r>
              <a:rPr lang="ru-RU" sz="1300" b="1" dirty="0">
                <a:solidFill>
                  <a:srgbClr val="002060"/>
                </a:solidFill>
              </a:rPr>
              <a:t>Теория движения </a:t>
            </a:r>
            <a:r>
              <a:rPr lang="ru-RU" sz="13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электроподвижного состава и проблемы оптимизации тягового оборудования и устройств электроснабжения транспортных систем</a:t>
            </a:r>
            <a:endParaRPr lang="ru-RU" sz="1300" b="1" dirty="0">
              <a:solidFill>
                <a:srgbClr val="002060"/>
              </a:solidFill>
              <a:latin typeface="+mn-lt"/>
            </a:endParaRPr>
          </a:p>
          <a:p>
            <a:pPr marL="0" lvl="0" indent="0">
              <a:buNone/>
            </a:pPr>
            <a:endParaRPr lang="ru-RU" sz="800" dirty="0"/>
          </a:p>
          <a:p>
            <a:pPr marL="0" lvl="0" indent="0">
              <a:buNone/>
            </a:pPr>
            <a:r>
              <a:rPr lang="ru-RU" sz="1300" dirty="0">
                <a:solidFill>
                  <a:srgbClr val="920000"/>
                </a:solidFill>
              </a:rPr>
              <a:t>Форма обучения:</a:t>
            </a:r>
          </a:p>
          <a:p>
            <a:pPr marL="0" lvl="0" indent="0">
              <a:buNone/>
            </a:pPr>
            <a:r>
              <a:rPr lang="ru-RU" sz="1300" b="1" dirty="0"/>
              <a:t>Очная</a:t>
            </a:r>
          </a:p>
        </p:txBody>
      </p:sp>
      <p:pic>
        <p:nvPicPr>
          <p:cNvPr id="7" name="Picture 2" descr="https://mpei.ru/Structure/Universe/iet/structure/ecsco/PublishingImages/ecsco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87"/>
            <a:ext cx="1403648" cy="9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:\E\zemleroob\мэи\экао\2018\пфон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38"/>
            <a:ext cx="1760056" cy="183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59578"/>
            <a:ext cx="1363435" cy="100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ns.uazbuka.ru/img/el315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796" y="4029259"/>
            <a:ext cx="1554100" cy="84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5377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-324544" y="1268055"/>
            <a:ext cx="9505056" cy="954107"/>
          </a:xfrm>
        </p:spPr>
        <p:txBody>
          <a:bodyPr/>
          <a:lstStyle/>
          <a:p>
            <a:r>
              <a:rPr lang="ru-RU" sz="2800" dirty="0">
                <a:solidFill>
                  <a:srgbClr val="920000"/>
                </a:solidFill>
              </a:rPr>
              <a:t>Электрооборудование летательных аппаратов</a:t>
            </a:r>
            <a:br>
              <a:rPr lang="ru-RU" sz="2800" dirty="0">
                <a:solidFill>
                  <a:srgbClr val="920000"/>
                </a:solidFill>
              </a:rPr>
            </a:br>
            <a:r>
              <a:rPr lang="ru-RU" sz="2800" dirty="0">
                <a:solidFill>
                  <a:srgbClr val="920000"/>
                </a:solidFill>
              </a:rPr>
              <a:t>Электрооборудование автомобилей и тракторов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51470"/>
            <a:ext cx="66247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Одна из вершин инженерной мысли </a:t>
            </a:r>
            <a:r>
              <a:rPr lang="ru-RU" sz="1400" b="1" dirty="0">
                <a:solidFill>
                  <a:srgbClr val="920000"/>
                </a:solidFill>
              </a:rPr>
              <a:t>– уникальное электрооборудование 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атмосферных летательных, космических и подводных аппаратов, 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автомобилей, различных машин </a:t>
            </a:r>
            <a:r>
              <a:rPr lang="ru-RU" sz="1400" b="1" dirty="0">
                <a:solidFill>
                  <a:srgbClr val="920000"/>
                </a:solidFill>
              </a:rPr>
              <a:t>гражданского, военного и специального </a:t>
            </a:r>
          </a:p>
          <a:p>
            <a:r>
              <a:rPr lang="ru-RU" sz="1400" b="1" dirty="0">
                <a:solidFill>
                  <a:srgbClr val="920000"/>
                </a:solidFill>
              </a:rPr>
              <a:t>назначения.</a:t>
            </a:r>
          </a:p>
          <a:p>
            <a:r>
              <a:rPr lang="ru-RU" sz="1600" b="1" dirty="0">
                <a:solidFill>
                  <a:srgbClr val="FF0000"/>
                </a:solidFill>
              </a:rPr>
              <a:t>Здесь учат отлично работать головой и руками!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635896" y="2287692"/>
            <a:ext cx="554461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500" b="1" dirty="0">
                <a:solidFill>
                  <a:srgbClr val="002060"/>
                </a:solidFill>
              </a:rPr>
              <a:t>Энергетические установки, системы электроснабжения и электроприводы автономных объектов, силовая и управляющая электроника, микропроцессорные средства управления, электрические и гибридные трансмиссии колесных и гусеничных машин, мотор-колеса, высокоскоростные электрические машины, системы генерации для малой энергетики</a:t>
            </a:r>
          </a:p>
        </p:txBody>
      </p:sp>
      <p:pic>
        <p:nvPicPr>
          <p:cNvPr id="12" name="Picture 2" descr="https://mpei.ru/Structure/Universe/iet/structure/ecsco/PublishingImages/ecsco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-866"/>
            <a:ext cx="1403648" cy="9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I:\mei\грузков\Уч совет през\плакат ниу\Плакат Электротрансмиссия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216144"/>
            <a:ext cx="1728194" cy="287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H:\Презентация  мод\IMG_32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67304"/>
            <a:ext cx="1454285" cy="109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H:\IMG_17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090997"/>
            <a:ext cx="1402590" cy="105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IMG_007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" y="2466919"/>
            <a:ext cx="1698519" cy="226507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6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-324544" y="1421943"/>
            <a:ext cx="9505056" cy="646331"/>
          </a:xfrm>
        </p:spPr>
        <p:txBody>
          <a:bodyPr/>
          <a:lstStyle/>
          <a:p>
            <a:r>
              <a:rPr lang="ru-RU" dirty="0">
                <a:solidFill>
                  <a:srgbClr val="920000"/>
                </a:solidFill>
              </a:rPr>
              <a:t>Электрический транспорт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158318"/>
            <a:ext cx="76899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920000"/>
                </a:solidFill>
              </a:rPr>
              <a:t>Выпускникам предстоит разрабатывать, проектировать и </a:t>
            </a:r>
          </a:p>
          <a:p>
            <a:r>
              <a:rPr lang="ru-RU" b="1" dirty="0">
                <a:solidFill>
                  <a:srgbClr val="920000"/>
                </a:solidFill>
              </a:rPr>
              <a:t>эксплуатировать </a:t>
            </a:r>
            <a:r>
              <a:rPr lang="ru-RU" b="1" dirty="0">
                <a:solidFill>
                  <a:srgbClr val="FF0000"/>
                </a:solidFill>
              </a:rPr>
              <a:t>транспортные системы будущего</a:t>
            </a:r>
            <a:r>
              <a:rPr lang="ru-RU" b="1" dirty="0">
                <a:solidFill>
                  <a:srgbClr val="920000"/>
                </a:solidFill>
              </a:rPr>
              <a:t> – </a:t>
            </a:r>
          </a:p>
          <a:p>
            <a:r>
              <a:rPr lang="ru-RU" b="1" dirty="0">
                <a:solidFill>
                  <a:srgbClr val="920000"/>
                </a:solidFill>
              </a:rPr>
              <a:t>высокоскоростной железнодорожный транспорт, монорельсовые</a:t>
            </a:r>
          </a:p>
          <a:p>
            <a:r>
              <a:rPr lang="ru-RU" b="1" dirty="0">
                <a:solidFill>
                  <a:srgbClr val="920000"/>
                </a:solidFill>
              </a:rPr>
              <a:t>линии и </a:t>
            </a:r>
            <a:r>
              <a:rPr lang="ru-RU" b="1" dirty="0" err="1">
                <a:solidFill>
                  <a:srgbClr val="920000"/>
                </a:solidFill>
              </a:rPr>
              <a:t>магнитопланы</a:t>
            </a:r>
            <a:r>
              <a:rPr lang="ru-RU" b="1" dirty="0">
                <a:solidFill>
                  <a:srgbClr val="920000"/>
                </a:solidFill>
              </a:rPr>
              <a:t>, перспективные электромобили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211960" y="2401600"/>
            <a:ext cx="4896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>
                <a:solidFill>
                  <a:srgbClr val="002060"/>
                </a:solidFill>
              </a:rPr>
              <a:t>Автоматизированные системы тягового электропривода, подвижной состав магистрального (железнодорожного) и городского электрического транспорта с системами рекуперации и накопления энергии</a:t>
            </a:r>
          </a:p>
        </p:txBody>
      </p:sp>
      <p:pic>
        <p:nvPicPr>
          <p:cNvPr id="12" name="Picture 2" descr="https://mpei.ru/Structure/Universe/iet/structure/ecsco/PublishingImages/ecsco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-866"/>
            <a:ext cx="1403648" cy="9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М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666A6E"/>
              </a:clrFrom>
              <a:clrTo>
                <a:srgbClr val="666A6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4" y="2541585"/>
            <a:ext cx="4041490" cy="21183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el_trans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234" y="1147450"/>
            <a:ext cx="1653269" cy="123995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 txBox="1">
            <a:spLocks/>
          </p:cNvSpPr>
          <p:nvPr/>
        </p:nvSpPr>
        <p:spPr>
          <a:xfrm>
            <a:off x="8629600" y="4869656"/>
            <a:ext cx="514400" cy="27384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3A18EB61-9EBD-44E2-9C41-DDD2243C44D8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Cyr" panose="020B0503020202020204" pitchFamily="34" charset="-52"/>
                <a:ea typeface="+mn-ea"/>
                <a:cs typeface="+mn-cs"/>
              </a:rPr>
              <a:pPr marL="0" marR="0" lvl="0" indent="0" algn="l" defTabSz="1219078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17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Cyr" panose="020B05030202020202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31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71763" y="262183"/>
            <a:ext cx="7272808" cy="493544"/>
          </a:xfrm>
        </p:spPr>
        <p:txBody>
          <a:bodyPr>
            <a:noAutofit/>
          </a:bodyPr>
          <a:lstStyle/>
          <a:p>
            <a:r>
              <a:rPr lang="ru-RU" sz="2200" dirty="0"/>
              <a:t>Кафедра физики и технологии электротехнических</a:t>
            </a:r>
            <a:br>
              <a:rPr lang="ru-RU" sz="2200" dirty="0"/>
            </a:br>
            <a:r>
              <a:rPr lang="ru-RU" sz="2200" dirty="0"/>
              <a:t>материалов и компонентов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563887" y="1059578"/>
            <a:ext cx="5472609" cy="38884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1400" b="1" dirty="0">
                <a:solidFill>
                  <a:srgbClr val="920000"/>
                </a:solidFill>
              </a:rPr>
              <a:t>Направления:    </a:t>
            </a:r>
          </a:p>
          <a:p>
            <a:pPr marL="0" indent="0">
              <a:buNone/>
            </a:pPr>
            <a:r>
              <a:rPr lang="ru-RU" sz="1400" b="1" dirty="0">
                <a:solidFill>
                  <a:srgbClr val="920000"/>
                </a:solidFill>
              </a:rPr>
              <a:t>11.03.04 Электроника и </a:t>
            </a:r>
            <a:r>
              <a:rPr lang="ru-RU" sz="1400" b="1" dirty="0" err="1">
                <a:solidFill>
                  <a:srgbClr val="920000"/>
                </a:solidFill>
              </a:rPr>
              <a:t>наноэлектроника</a:t>
            </a:r>
            <a:r>
              <a:rPr lang="ru-RU" sz="1400" b="1" dirty="0">
                <a:solidFill>
                  <a:srgbClr val="920000"/>
                </a:solidFill>
              </a:rPr>
              <a:t> (</a:t>
            </a:r>
            <a:r>
              <a:rPr lang="ru-RU" sz="1400" b="1" dirty="0" err="1">
                <a:solidFill>
                  <a:srgbClr val="920000"/>
                </a:solidFill>
              </a:rPr>
              <a:t>бакалавриат</a:t>
            </a:r>
            <a:r>
              <a:rPr lang="ru-RU" sz="1400" b="1" dirty="0">
                <a:solidFill>
                  <a:srgbClr val="920000"/>
                </a:solidFill>
              </a:rPr>
              <a:t>)</a:t>
            </a:r>
          </a:p>
          <a:p>
            <a:pPr marL="0" indent="0">
              <a:buNone/>
            </a:pPr>
            <a:r>
              <a:rPr lang="ru-RU" sz="1400" b="1" dirty="0">
                <a:solidFill>
                  <a:srgbClr val="920000"/>
                </a:solidFill>
              </a:rPr>
              <a:t>13.03.02 Электроэнергетика и электротехника (</a:t>
            </a:r>
            <a:r>
              <a:rPr lang="ru-RU" sz="1400" b="1" dirty="0" err="1">
                <a:solidFill>
                  <a:srgbClr val="920000"/>
                </a:solidFill>
              </a:rPr>
              <a:t>бакалавриат</a:t>
            </a:r>
            <a:r>
              <a:rPr lang="ru-RU" sz="1400" b="1" dirty="0">
                <a:solidFill>
                  <a:srgbClr val="920000"/>
                </a:solidFill>
              </a:rPr>
              <a:t>)</a:t>
            </a:r>
          </a:p>
          <a:p>
            <a:pPr marL="0" indent="0">
              <a:buNone/>
            </a:pPr>
            <a:r>
              <a:rPr lang="ru-RU" sz="1400" b="1" dirty="0">
                <a:solidFill>
                  <a:srgbClr val="920000"/>
                </a:solidFill>
              </a:rPr>
              <a:t>11.04.04 Электроника и </a:t>
            </a:r>
            <a:r>
              <a:rPr lang="ru-RU" sz="1400" b="1" dirty="0" err="1">
                <a:solidFill>
                  <a:srgbClr val="920000"/>
                </a:solidFill>
              </a:rPr>
              <a:t>наноэлектроника</a:t>
            </a:r>
            <a:r>
              <a:rPr lang="ru-RU" sz="1400" b="1" dirty="0">
                <a:solidFill>
                  <a:srgbClr val="920000"/>
                </a:solidFill>
              </a:rPr>
              <a:t> (</a:t>
            </a:r>
            <a:r>
              <a:rPr lang="ru-RU" sz="1400" b="1" dirty="0">
                <a:solidFill>
                  <a:srgbClr val="00B0F0"/>
                </a:solidFill>
              </a:rPr>
              <a:t>магистратура</a:t>
            </a:r>
            <a:r>
              <a:rPr lang="ru-RU" sz="1400" b="1" dirty="0">
                <a:solidFill>
                  <a:srgbClr val="920000"/>
                </a:solidFill>
              </a:rPr>
              <a:t>)</a:t>
            </a:r>
          </a:p>
          <a:p>
            <a:pPr marL="0" indent="0">
              <a:buNone/>
            </a:pPr>
            <a:r>
              <a:rPr lang="ru-RU" sz="1400" b="1" dirty="0">
                <a:solidFill>
                  <a:srgbClr val="920000"/>
                </a:solidFill>
              </a:rPr>
              <a:t>13.04.02 Электроэнергетика и электротехника (</a:t>
            </a:r>
            <a:r>
              <a:rPr lang="ru-RU" sz="1400" b="1" dirty="0">
                <a:solidFill>
                  <a:srgbClr val="00B0F0"/>
                </a:solidFill>
              </a:rPr>
              <a:t>магистратура</a:t>
            </a:r>
            <a:r>
              <a:rPr lang="ru-RU" sz="1400" b="1" dirty="0">
                <a:solidFill>
                  <a:srgbClr val="920000"/>
                </a:solidFill>
              </a:rPr>
              <a:t>)</a:t>
            </a:r>
          </a:p>
          <a:p>
            <a:pPr marL="0" indent="0" algn="r">
              <a:buNone/>
            </a:pPr>
            <a:endParaRPr lang="ru-RU" sz="800" b="1" dirty="0">
              <a:solidFill>
                <a:srgbClr val="920000"/>
              </a:solidFill>
            </a:endParaRPr>
          </a:p>
          <a:p>
            <a:pPr marL="0" indent="0">
              <a:buNone/>
            </a:pPr>
            <a:r>
              <a:rPr lang="ru-RU" sz="1400" dirty="0">
                <a:solidFill>
                  <a:srgbClr val="920000"/>
                </a:solidFill>
              </a:rPr>
              <a:t>Профили </a:t>
            </a:r>
            <a:r>
              <a:rPr lang="ru-RU" sz="1400" dirty="0" err="1">
                <a:solidFill>
                  <a:srgbClr val="920000"/>
                </a:solidFill>
              </a:rPr>
              <a:t>бакалавриата</a:t>
            </a:r>
            <a:r>
              <a:rPr lang="ru-RU" sz="1400" dirty="0">
                <a:solidFill>
                  <a:srgbClr val="920000"/>
                </a:solidFill>
              </a:rPr>
              <a:t>:</a:t>
            </a:r>
            <a:endParaRPr lang="ru-RU" sz="1400" b="1" dirty="0"/>
          </a:p>
          <a:p>
            <a:pPr lvl="0"/>
            <a:r>
              <a:rPr lang="ru-RU" sz="1400" b="1" dirty="0" err="1"/>
              <a:t>Нанотехнология</a:t>
            </a:r>
            <a:r>
              <a:rPr lang="ru-RU" sz="1400" b="1" dirty="0"/>
              <a:t> в электронике</a:t>
            </a:r>
          </a:p>
          <a:p>
            <a:pPr lvl="0"/>
            <a:r>
              <a:rPr lang="ru-RU" sz="1400" b="1" dirty="0"/>
              <a:t>Электроизоляционная, кабельная и конденсаторная техника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920000"/>
                </a:solidFill>
              </a:rPr>
              <a:t>Магистерские программы:</a:t>
            </a:r>
          </a:p>
          <a:p>
            <a:pPr lvl="0"/>
            <a:r>
              <a:rPr lang="ru-RU" sz="1400" b="1" dirty="0">
                <a:solidFill>
                  <a:srgbClr val="002060"/>
                </a:solidFill>
              </a:rPr>
              <a:t>Полупроводниковые материалы и структуры</a:t>
            </a:r>
          </a:p>
          <a:p>
            <a:pPr lvl="0">
              <a:buAutoNum type="arabicPeriod" startAt="2"/>
            </a:pPr>
            <a:r>
              <a:rPr lang="ru-RU" sz="1400" b="1" dirty="0" err="1">
                <a:solidFill>
                  <a:srgbClr val="002060"/>
                </a:solidFill>
              </a:rPr>
              <a:t>Электроматериаловедение</a:t>
            </a:r>
            <a:r>
              <a:rPr lang="ru-RU" sz="1400" b="1" dirty="0">
                <a:solidFill>
                  <a:srgbClr val="002060"/>
                </a:solidFill>
              </a:rPr>
              <a:t>, физика и техника</a:t>
            </a:r>
          </a:p>
          <a:p>
            <a:pPr marL="0" lvl="0" indent="0">
              <a:buNone/>
            </a:pPr>
            <a:r>
              <a:rPr lang="ru-RU" sz="1400" b="1" dirty="0">
                <a:solidFill>
                  <a:srgbClr val="002060"/>
                </a:solidFill>
                <a:latin typeface="+mn-lt"/>
              </a:rPr>
              <a:t>         электрической изоляции, кабелей и</a:t>
            </a:r>
          </a:p>
          <a:p>
            <a:pPr marL="0" lvl="0" indent="0">
              <a:buNone/>
            </a:pPr>
            <a:r>
              <a:rPr lang="ru-RU" sz="1400" b="1" dirty="0">
                <a:solidFill>
                  <a:srgbClr val="002060"/>
                </a:solidFill>
                <a:latin typeface="+mn-lt"/>
              </a:rPr>
              <a:t>         </a:t>
            </a:r>
            <a:r>
              <a:rPr lang="ru-RU" sz="1400" b="1" dirty="0" err="1">
                <a:solidFill>
                  <a:srgbClr val="002060"/>
                </a:solidFill>
                <a:latin typeface="+mn-lt"/>
              </a:rPr>
              <a:t>конденсаторостроения</a:t>
            </a:r>
            <a:endParaRPr lang="ru-RU" sz="1400" b="1" dirty="0">
              <a:solidFill>
                <a:srgbClr val="002060"/>
              </a:solidFill>
              <a:latin typeface="+mn-lt"/>
            </a:endParaRPr>
          </a:p>
          <a:p>
            <a:pPr marL="0" lvl="0" indent="0">
              <a:buNone/>
            </a:pPr>
            <a:endParaRPr lang="ru-RU" sz="800" dirty="0"/>
          </a:p>
          <a:p>
            <a:pPr marL="0" lvl="0" indent="0">
              <a:buNone/>
            </a:pPr>
            <a:r>
              <a:rPr lang="ru-RU" sz="1400" dirty="0">
                <a:solidFill>
                  <a:srgbClr val="920000"/>
                </a:solidFill>
              </a:rPr>
              <a:t>Форма обучения:</a:t>
            </a:r>
          </a:p>
          <a:p>
            <a:pPr marL="0" lvl="0" indent="0">
              <a:buNone/>
            </a:pPr>
            <a:r>
              <a:rPr lang="ru-RU" sz="1400" b="1" dirty="0"/>
              <a:t>Очная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20272" y="3974742"/>
            <a:ext cx="21242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920000"/>
                </a:solidFill>
              </a:rPr>
              <a:t>                              Москва, </a:t>
            </a:r>
          </a:p>
          <a:p>
            <a:pPr algn="r"/>
            <a:r>
              <a:rPr lang="ru-RU" sz="1200" dirty="0">
                <a:solidFill>
                  <a:srgbClr val="920000"/>
                </a:solidFill>
              </a:rPr>
              <a:t>ул. </a:t>
            </a:r>
            <a:r>
              <a:rPr lang="ru-RU" sz="1200" dirty="0" err="1">
                <a:solidFill>
                  <a:srgbClr val="920000"/>
                </a:solidFill>
              </a:rPr>
              <a:t>Красноказарменная</a:t>
            </a:r>
            <a:r>
              <a:rPr lang="ru-RU" sz="1200" dirty="0">
                <a:solidFill>
                  <a:srgbClr val="920000"/>
                </a:solidFill>
              </a:rPr>
              <a:t>,</a:t>
            </a:r>
          </a:p>
          <a:p>
            <a:pPr algn="r"/>
            <a:r>
              <a:rPr lang="ru-RU" sz="1200" dirty="0">
                <a:solidFill>
                  <a:srgbClr val="920000"/>
                </a:solidFill>
              </a:rPr>
              <a:t>д.13, корпус Е, ауд. Е-420</a:t>
            </a:r>
          </a:p>
          <a:p>
            <a:pPr algn="r"/>
            <a:r>
              <a:rPr lang="ru-RU" sz="1200" dirty="0">
                <a:solidFill>
                  <a:srgbClr val="920000"/>
                </a:solidFill>
              </a:rPr>
              <a:t>м. Авиамоторная, </a:t>
            </a:r>
          </a:p>
          <a:p>
            <a:pPr algn="r"/>
            <a:r>
              <a:rPr lang="ru-RU" sz="1200" dirty="0">
                <a:solidFill>
                  <a:srgbClr val="920000"/>
                </a:solidFill>
              </a:rPr>
              <a:t>8 (495) 362-78-58</a:t>
            </a:r>
          </a:p>
          <a:p>
            <a:pPr algn="r"/>
            <a:r>
              <a:rPr lang="en-US" sz="1200" dirty="0">
                <a:solidFill>
                  <a:srgbClr val="920000"/>
                </a:solidFill>
                <a:hlinkClick r:id="rId2"/>
              </a:rPr>
              <a:t>TikhonovAI@mpei.ru</a:t>
            </a:r>
            <a:r>
              <a:rPr lang="en-US" sz="1200" dirty="0">
                <a:solidFill>
                  <a:srgbClr val="920000"/>
                </a:solidFill>
              </a:rPr>
              <a:t>   </a:t>
            </a:r>
            <a:endParaRPr lang="ru-RU" sz="1200" dirty="0">
              <a:solidFill>
                <a:srgbClr val="920000"/>
              </a:solidFill>
            </a:endParaRPr>
          </a:p>
          <a:p>
            <a:endParaRPr lang="ru-RU" dirty="0"/>
          </a:p>
        </p:txBody>
      </p:sp>
      <p:pic>
        <p:nvPicPr>
          <p:cNvPr id="9" name="Picture 2" descr="https://mpei.ru/Structure/Universe/iet/structure/femaek/PublishingImages/ftem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60"/>
            <a:ext cx="1869223" cy="105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kopyrite.com/wp-content/uploads/2013/02/iStock_000009128850Medium-Fiber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58714"/>
            <a:ext cx="1979713" cy="148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st.e-sauda.kz/img/news/gWi4po5TPZkfuUi82NkZyAloPtMfUFKr.jpg?v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4083918"/>
            <a:ext cx="1589372" cy="105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2731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-324544" y="1350516"/>
            <a:ext cx="9505056" cy="1077218"/>
          </a:xfrm>
        </p:spPr>
        <p:txBody>
          <a:bodyPr/>
          <a:lstStyle/>
          <a:p>
            <a:r>
              <a:rPr lang="ru-RU" sz="3200" dirty="0">
                <a:solidFill>
                  <a:srgbClr val="920000"/>
                </a:solidFill>
              </a:rPr>
              <a:t>Электроизоляционная, кабельная и конденсаторная техника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158318"/>
            <a:ext cx="70567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Соединение фундаментальных физических знаний и современных технологий </a:t>
            </a:r>
            <a:r>
              <a:rPr lang="ru-RU" sz="1600" b="1" dirty="0">
                <a:solidFill>
                  <a:srgbClr val="920000"/>
                </a:solidFill>
              </a:rPr>
              <a:t>– электротехнические материалы и покрытия с уникальными свойствами, кабели, </a:t>
            </a:r>
            <a:r>
              <a:rPr lang="ru-RU" sz="1600" b="1" dirty="0">
                <a:solidFill>
                  <a:srgbClr val="FF0000"/>
                </a:solidFill>
              </a:rPr>
              <a:t>волоконная оптика</a:t>
            </a:r>
            <a:r>
              <a:rPr lang="ru-RU" sz="1600" b="1" dirty="0">
                <a:solidFill>
                  <a:srgbClr val="920000"/>
                </a:solidFill>
              </a:rPr>
              <a:t> для цифровой связи, </a:t>
            </a:r>
            <a:r>
              <a:rPr lang="ru-RU" sz="1600" b="1" dirty="0" err="1">
                <a:solidFill>
                  <a:srgbClr val="FF0000"/>
                </a:solidFill>
              </a:rPr>
              <a:t>суперконденсаторы</a:t>
            </a:r>
            <a:r>
              <a:rPr lang="ru-RU" sz="1600" b="1" dirty="0">
                <a:solidFill>
                  <a:srgbClr val="920000"/>
                </a:solidFill>
              </a:rPr>
              <a:t> для электромобилей, </a:t>
            </a:r>
            <a:r>
              <a:rPr lang="ru-RU" sz="1600" b="1" dirty="0">
                <a:solidFill>
                  <a:srgbClr val="FF0000"/>
                </a:solidFill>
              </a:rPr>
              <a:t>сверхпроводимость</a:t>
            </a:r>
            <a:r>
              <a:rPr lang="ru-RU" sz="1600" b="1" dirty="0">
                <a:solidFill>
                  <a:srgbClr val="920000"/>
                </a:solidFill>
              </a:rPr>
              <a:t> и многое другое  </a:t>
            </a:r>
            <a:endParaRPr lang="ru-RU" sz="16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211960" y="2355726"/>
            <a:ext cx="48965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>
                <a:solidFill>
                  <a:srgbClr val="002060"/>
                </a:solidFill>
              </a:rPr>
              <a:t>Провода и кабели, волоконная оптика, композиционные радиопоглощающие материалы и покрытия, </a:t>
            </a:r>
            <a:r>
              <a:rPr lang="ru-RU" altLang="ru-RU" b="1" dirty="0" err="1">
                <a:solidFill>
                  <a:srgbClr val="002060"/>
                </a:solidFill>
              </a:rPr>
              <a:t>наноматериалы</a:t>
            </a:r>
            <a:r>
              <a:rPr lang="ru-RU" altLang="ru-RU" b="1" dirty="0">
                <a:solidFill>
                  <a:srgbClr val="002060"/>
                </a:solidFill>
              </a:rPr>
              <a:t> для водородной энергетики, высокотемпературные оксидные материалы, электротехнические материалы, электроизоляционная техника, керамика для электронной и медицинской техники – теоретические и экспериментальные исследования</a:t>
            </a:r>
          </a:p>
        </p:txBody>
      </p:sp>
      <p:pic>
        <p:nvPicPr>
          <p:cNvPr id="9" name="Picture 2" descr="https://mpei.ru/Structure/Universe/iet/structure/femaek/PublishingImages/ftem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064"/>
            <a:ext cx="1869223" cy="105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tzgovorit.ru/sites/default/files/nau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56384"/>
            <a:ext cx="3058249" cy="230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kopyrite.com/wp-content/uploads/2013/02/iStock_000009128850Medium-Fiber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450" y="3651870"/>
            <a:ext cx="1979713" cy="148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20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857370"/>
            <a:ext cx="7756127" cy="1200329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Институт электротехники и электрификации</a:t>
            </a:r>
          </a:p>
        </p:txBody>
      </p:sp>
      <p:pic>
        <p:nvPicPr>
          <p:cNvPr id="1026" name="Picture 2" descr="C:\Users\User\Desktop\ПК работа\i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71816"/>
            <a:ext cx="2889765" cy="1928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5804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-324544" y="1596737"/>
            <a:ext cx="9505056" cy="584775"/>
          </a:xfrm>
        </p:spPr>
        <p:txBody>
          <a:bodyPr/>
          <a:lstStyle/>
          <a:p>
            <a:r>
              <a:rPr lang="ru-RU" sz="3200" dirty="0" err="1">
                <a:solidFill>
                  <a:srgbClr val="920000"/>
                </a:solidFill>
              </a:rPr>
              <a:t>Нанотехнология</a:t>
            </a:r>
            <a:r>
              <a:rPr lang="ru-RU" sz="3200" dirty="0">
                <a:solidFill>
                  <a:srgbClr val="920000"/>
                </a:solidFill>
              </a:rPr>
              <a:t> в электронике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158318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920000"/>
                </a:solidFill>
              </a:rPr>
              <a:t>Передний край науки и техники – материаловедение и технологии в области микро- и </a:t>
            </a:r>
            <a:r>
              <a:rPr lang="ru-RU" b="1" dirty="0" err="1">
                <a:solidFill>
                  <a:srgbClr val="920000"/>
                </a:solidFill>
              </a:rPr>
              <a:t>наноэлектроники</a:t>
            </a:r>
            <a:r>
              <a:rPr lang="ru-RU" b="1" dirty="0">
                <a:solidFill>
                  <a:srgbClr val="920000"/>
                </a:solidFill>
              </a:rPr>
              <a:t>! </a:t>
            </a:r>
            <a:endParaRPr lang="ru-RU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211960" y="2355726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>
                <a:solidFill>
                  <a:srgbClr val="002060"/>
                </a:solidFill>
              </a:rPr>
              <a:t>Полупроводниковые материалы и структуры, элементная база электронной техники, материалы и компоненты квантовой электроники</a:t>
            </a:r>
          </a:p>
        </p:txBody>
      </p:sp>
      <p:pic>
        <p:nvPicPr>
          <p:cNvPr id="9" name="Picture 2" descr="https://mpei.ru/Structure/Universe/iet/structure/femaek/PublishingImages/ftem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064"/>
            <a:ext cx="1869223" cy="105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img.russia.edu.ru/novosti/taganrog/Img_38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7" y="2181512"/>
            <a:ext cx="3966659" cy="279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www.techcult.ru/content/2015/2639/nanoantenna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78" y="3939901"/>
            <a:ext cx="1980388" cy="120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199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109111"/>
            <a:ext cx="7650427" cy="493544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Кафедра инженерной экологии и охраны труда</a:t>
            </a:r>
          </a:p>
        </p:txBody>
      </p:sp>
      <p:pic>
        <p:nvPicPr>
          <p:cNvPr id="8" name="Picture 4" descr="https://mpei.ru/Structure/Universe/iet/structure/eeals/PublishingImages/_w/eco_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91713" cy="143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3"/>
          <p:cNvSpPr>
            <a:spLocks noGrp="1"/>
          </p:cNvSpPr>
          <p:nvPr>
            <p:ph type="body" sz="quarter" idx="13"/>
          </p:nvPr>
        </p:nvSpPr>
        <p:spPr>
          <a:xfrm>
            <a:off x="3596230" y="843559"/>
            <a:ext cx="5080112" cy="3888436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ru-RU" sz="1700" b="1" dirty="0">
                <a:solidFill>
                  <a:srgbClr val="920000"/>
                </a:solidFill>
              </a:rPr>
              <a:t>Направления:    13.03.02 Электроэнергетика и                     </a:t>
            </a:r>
          </a:p>
          <a:p>
            <a:pPr marL="0" indent="0" algn="r">
              <a:buNone/>
            </a:pPr>
            <a:r>
              <a:rPr lang="ru-RU" sz="1700" b="1" dirty="0">
                <a:solidFill>
                  <a:srgbClr val="920000"/>
                </a:solidFill>
              </a:rPr>
              <a:t>                               электротехника (</a:t>
            </a:r>
            <a:r>
              <a:rPr lang="ru-RU" sz="1700" b="1" dirty="0" err="1">
                <a:solidFill>
                  <a:srgbClr val="920000"/>
                </a:solidFill>
              </a:rPr>
              <a:t>бакалавриат</a:t>
            </a:r>
            <a:r>
              <a:rPr lang="ru-RU" sz="1700" b="1" dirty="0">
                <a:solidFill>
                  <a:srgbClr val="920000"/>
                </a:solidFill>
              </a:rPr>
              <a:t>)</a:t>
            </a:r>
          </a:p>
          <a:p>
            <a:pPr marL="0" indent="0" algn="r">
              <a:buNone/>
            </a:pPr>
            <a:r>
              <a:rPr lang="ru-RU" sz="1700" b="1" dirty="0">
                <a:solidFill>
                  <a:srgbClr val="920000"/>
                </a:solidFill>
              </a:rPr>
              <a:t>13.04.02 Электроэнергетика и                     </a:t>
            </a:r>
          </a:p>
          <a:p>
            <a:pPr marL="0" indent="0" algn="r">
              <a:buNone/>
            </a:pPr>
            <a:r>
              <a:rPr lang="ru-RU" sz="1700" b="1" dirty="0">
                <a:solidFill>
                  <a:srgbClr val="920000"/>
                </a:solidFill>
              </a:rPr>
              <a:t>                               электротехника (</a:t>
            </a:r>
            <a:r>
              <a:rPr lang="ru-RU" sz="1700" b="1" dirty="0">
                <a:solidFill>
                  <a:srgbClr val="00B0F0"/>
                </a:solidFill>
              </a:rPr>
              <a:t>магистратура</a:t>
            </a:r>
            <a:r>
              <a:rPr lang="ru-RU" sz="1700" b="1" dirty="0">
                <a:solidFill>
                  <a:srgbClr val="920000"/>
                </a:solidFill>
              </a:rPr>
              <a:t>)</a:t>
            </a:r>
          </a:p>
          <a:p>
            <a:pPr marL="0" indent="0" algn="r">
              <a:buNone/>
            </a:pPr>
            <a:endParaRPr lang="ru-RU" b="1" dirty="0">
              <a:solidFill>
                <a:srgbClr val="92000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920000"/>
                </a:solidFill>
              </a:rPr>
              <a:t>Профиль </a:t>
            </a:r>
            <a:r>
              <a:rPr lang="ru-RU" dirty="0" err="1">
                <a:solidFill>
                  <a:srgbClr val="920000"/>
                </a:solidFill>
              </a:rPr>
              <a:t>бакалавриата</a:t>
            </a:r>
            <a:r>
              <a:rPr lang="ru-RU" dirty="0">
                <a:solidFill>
                  <a:srgbClr val="920000"/>
                </a:solidFill>
              </a:rPr>
              <a:t>:</a:t>
            </a:r>
          </a:p>
          <a:p>
            <a:pPr marL="0" lvl="0" indent="0">
              <a:buNone/>
            </a:pPr>
            <a:r>
              <a:rPr lang="ru-RU" b="1" dirty="0"/>
              <a:t>Техногенная безопасность в электроэнергетике и электротехнике*</a:t>
            </a:r>
          </a:p>
          <a:p>
            <a:pPr marL="0" indent="0">
              <a:buNone/>
            </a:pPr>
            <a:r>
              <a:rPr lang="ru-RU" dirty="0">
                <a:solidFill>
                  <a:srgbClr val="920000"/>
                </a:solidFill>
              </a:rPr>
              <a:t>Магистерская программа:</a:t>
            </a:r>
          </a:p>
          <a:p>
            <a:pPr marL="0" lv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Техногенная безопасность в электроэнергетике и электротехнике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endParaRPr lang="ru-RU" dirty="0"/>
          </a:p>
          <a:p>
            <a:pPr marL="0" lvl="0" indent="0">
              <a:buNone/>
            </a:pPr>
            <a:r>
              <a:rPr lang="ru-RU" dirty="0">
                <a:solidFill>
                  <a:srgbClr val="920000"/>
                </a:solidFill>
              </a:rPr>
              <a:t>Формы обучения:</a:t>
            </a:r>
          </a:p>
          <a:p>
            <a:pPr marL="0" lvl="0" indent="0">
              <a:buNone/>
            </a:pPr>
            <a:r>
              <a:rPr lang="ru-RU" b="1" dirty="0"/>
              <a:t>Очная</a:t>
            </a:r>
          </a:p>
          <a:p>
            <a:pPr marL="0" lvl="0" indent="0">
              <a:buNone/>
            </a:pPr>
            <a:r>
              <a:rPr lang="ru-RU" b="1" dirty="0"/>
              <a:t>* </a:t>
            </a:r>
            <a:r>
              <a:rPr lang="ru-RU" dirty="0"/>
              <a:t>также </a:t>
            </a:r>
            <a:r>
              <a:rPr lang="ru-RU" b="1" dirty="0"/>
              <a:t>Очно-заочная</a:t>
            </a:r>
          </a:p>
        </p:txBody>
      </p:sp>
      <p:pic>
        <p:nvPicPr>
          <p:cNvPr id="12" name="Picture 4" descr="ИЭиОТ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8842"/>
            <a:ext cx="2483768" cy="186399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ИЭиОТ\Documents\ФОТО-СТЕНДЫ\IMG_13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219822"/>
            <a:ext cx="1317037" cy="175725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87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-324544" y="1350516"/>
            <a:ext cx="9505056" cy="1077218"/>
          </a:xfrm>
        </p:spPr>
        <p:txBody>
          <a:bodyPr/>
          <a:lstStyle/>
          <a:p>
            <a:r>
              <a:rPr lang="ru-RU" sz="3200" dirty="0">
                <a:solidFill>
                  <a:srgbClr val="920000"/>
                </a:solidFill>
              </a:rPr>
              <a:t>Техногенная безопасность в электроэнергетике и электротехнике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158318"/>
            <a:ext cx="7056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>
                <a:solidFill>
                  <a:srgbClr val="920000"/>
                </a:solidFill>
              </a:rPr>
              <a:t>Современная техника просто обязана быть </a:t>
            </a:r>
            <a:r>
              <a:rPr lang="ru-RU" altLang="ru-RU" b="1" dirty="0">
                <a:solidFill>
                  <a:srgbClr val="FF0000"/>
                </a:solidFill>
              </a:rPr>
              <a:t>безопасной для окружающей среды и для людей. Обеспечить безопасность </a:t>
            </a:r>
            <a:r>
              <a:rPr lang="ru-RU" altLang="ru-RU" b="1" dirty="0"/>
              <a:t>– </a:t>
            </a:r>
            <a:r>
              <a:rPr lang="ru-RU" altLang="ru-RU" b="1" dirty="0">
                <a:solidFill>
                  <a:srgbClr val="920000"/>
                </a:solidFill>
              </a:rPr>
              <a:t>миссия выпускников кафедры.</a:t>
            </a:r>
            <a:r>
              <a:rPr lang="ru-RU" altLang="ru-RU" b="1" dirty="0"/>
              <a:t> </a:t>
            </a:r>
            <a:r>
              <a:rPr lang="ru-RU" altLang="ru-RU" b="1" dirty="0">
                <a:solidFill>
                  <a:srgbClr val="FF0000"/>
                </a:solidFill>
              </a:rPr>
              <a:t>Это очень важная и почетная задача!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211960" y="2355727"/>
            <a:ext cx="47177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>
                <a:solidFill>
                  <a:srgbClr val="002060"/>
                </a:solidFill>
              </a:rPr>
              <a:t>Электронный мониторинг окружающей среды, </a:t>
            </a:r>
            <a:r>
              <a:rPr lang="ru-RU" altLang="ru-RU" b="1" dirty="0" err="1">
                <a:solidFill>
                  <a:srgbClr val="002060"/>
                </a:solidFill>
              </a:rPr>
              <a:t>виброакустическая</a:t>
            </a:r>
            <a:r>
              <a:rPr lang="ru-RU" altLang="ru-RU" b="1" dirty="0">
                <a:solidFill>
                  <a:srgbClr val="002060"/>
                </a:solidFill>
              </a:rPr>
              <a:t> диагностика, экологическая экспертиза предприятий энергетики, электробезопасность, </a:t>
            </a:r>
            <a:r>
              <a:rPr lang="ru-RU" altLang="ru-RU" b="1" dirty="0" err="1">
                <a:solidFill>
                  <a:srgbClr val="002060"/>
                </a:solidFill>
              </a:rPr>
              <a:t>медикоэкологические</a:t>
            </a:r>
            <a:r>
              <a:rPr lang="ru-RU" altLang="ru-RU" b="1" dirty="0">
                <a:solidFill>
                  <a:srgbClr val="002060"/>
                </a:solidFill>
              </a:rPr>
              <a:t> основы жизнедеятельности человека, проектирование систем контроля и защиты окружающей среды, оценка условий труда на рабочих местах</a:t>
            </a:r>
          </a:p>
        </p:txBody>
      </p:sp>
      <p:pic>
        <p:nvPicPr>
          <p:cNvPr id="12" name="Picture 4" descr="https://mpei.ru/Structure/Universe/iet/structure/eeals/PublishingImages/_w/eco_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287" y="-20538"/>
            <a:ext cx="1291713" cy="143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DSC_82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835" y="2427734"/>
            <a:ext cx="4084779" cy="271576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9" name="Номер слайда 8"/>
          <p:cNvSpPr txBox="1">
            <a:spLocks/>
          </p:cNvSpPr>
          <p:nvPr/>
        </p:nvSpPr>
        <p:spPr>
          <a:xfrm>
            <a:off x="8629600" y="4869656"/>
            <a:ext cx="514400" cy="27384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3A18EB61-9EBD-44E2-9C41-DDD2243C44D8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Cyr" panose="020B0503020202020204" pitchFamily="34" charset="-52"/>
                <a:ea typeface="+mn-ea"/>
                <a:cs typeface="+mn-cs"/>
              </a:rPr>
              <a:pPr marL="0" marR="0" lvl="0" indent="0" algn="l" defTabSz="1219078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22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Cyr" panose="020B05030202020202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51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Научно-исследовательская деятельность ИЭТ</a:t>
            </a:r>
          </a:p>
        </p:txBody>
      </p:sp>
      <p:sp>
        <p:nvSpPr>
          <p:cNvPr id="8" name="Номер слайда 8"/>
          <p:cNvSpPr txBox="1">
            <a:spLocks/>
          </p:cNvSpPr>
          <p:nvPr/>
        </p:nvSpPr>
        <p:spPr>
          <a:xfrm>
            <a:off x="8629600" y="4869656"/>
            <a:ext cx="514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8EB61-9EBD-44E2-9C41-DDD2243C44D8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285998"/>
            <a:ext cx="2579919" cy="1739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2285998"/>
            <a:ext cx="2641222" cy="176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2285998"/>
            <a:ext cx="2571768" cy="176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44960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Партнеры и базы практик ИЭТ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743400" y="945951"/>
            <a:ext cx="5400600" cy="4197549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690030" y="4774168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fld id="{3A18EB61-9EBD-44E2-9C41-DDD2243C44D8}" type="slidenum">
              <a:rPr lang="ru-RU" smtClean="0"/>
              <a:pPr lvl="0" algn="r">
                <a:defRPr/>
              </a:pPr>
              <a:t>24</a:t>
            </a:fld>
            <a:endParaRPr lang="ru-RU" dirty="0"/>
          </a:p>
        </p:txBody>
      </p:sp>
      <p:pic>
        <p:nvPicPr>
          <p:cNvPr id="6" name="Picture 4" descr="D:\Дирекция ИПЭЭф\brochure\эмблемы\logo_siemens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2214560"/>
            <a:ext cx="2516791" cy="86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D:\Дирекция ИПЭЭф\brochure\эмблемы\Мосэнерго.jpg"/>
          <p:cNvPicPr>
            <a:picLocks noChangeAspect="1" noChangeArrowheads="1"/>
          </p:cNvPicPr>
          <p:nvPr/>
        </p:nvPicPr>
        <p:blipFill>
          <a:blip r:embed="rId3"/>
          <a:srcRect l="5386" r="4758"/>
          <a:stretch>
            <a:fillRect/>
          </a:stretch>
        </p:blipFill>
        <p:spPr bwMode="auto">
          <a:xfrm>
            <a:off x="6858016" y="857238"/>
            <a:ext cx="199405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D:\Дирекция ИПЭЭф\brochure\эмблемы\Gazprom.jpg"/>
          <p:cNvPicPr>
            <a:picLocks noChangeAspect="1" noChangeArrowheads="1"/>
          </p:cNvPicPr>
          <p:nvPr/>
        </p:nvPicPr>
        <p:blipFill>
          <a:blip r:embed="rId4"/>
          <a:srcRect t="13847" b="14502"/>
          <a:stretch>
            <a:fillRect/>
          </a:stretch>
        </p:blipFill>
        <p:spPr bwMode="auto">
          <a:xfrm>
            <a:off x="4429124" y="857238"/>
            <a:ext cx="2054819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9"/>
          <p:cNvPicPr>
            <a:picLocks noChangeAspect="1" noChangeArrowheads="1"/>
          </p:cNvPicPr>
          <p:nvPr/>
        </p:nvPicPr>
        <p:blipFill>
          <a:blip r:embed="rId5"/>
          <a:srcRect t="11501" b="14217"/>
          <a:stretch>
            <a:fillRect/>
          </a:stretch>
        </p:blipFill>
        <p:spPr bwMode="auto">
          <a:xfrm>
            <a:off x="5929322" y="3643320"/>
            <a:ext cx="1263091" cy="982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2"/>
          <p:cNvPicPr>
            <a:picLocks noChangeAspect="1" noChangeArrowheads="1"/>
          </p:cNvPicPr>
          <p:nvPr/>
        </p:nvPicPr>
        <p:blipFill>
          <a:blip r:embed="rId6"/>
          <a:srcRect l="11974" t="981" r="16776"/>
          <a:stretch>
            <a:fillRect/>
          </a:stretch>
        </p:blipFill>
        <p:spPr bwMode="auto">
          <a:xfrm>
            <a:off x="7215206" y="2143122"/>
            <a:ext cx="141474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6542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699792" y="205999"/>
            <a:ext cx="5987008" cy="493544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/>
              <a:t>Международные академические обмены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63888" y="843558"/>
            <a:ext cx="5400600" cy="419754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5" descr="un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2285998"/>
            <a:ext cx="4160267" cy="250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Logo cvu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4359"/>
            <a:ext cx="1680121" cy="126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lmenau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488" y="4227934"/>
            <a:ext cx="19564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HU 20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13378"/>
            <a:ext cx="90487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annover Welfenschloss (um 1895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571486"/>
            <a:ext cx="2500330" cy="178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690030" y="4774168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A18EB61-9EBD-44E2-9C41-DDD2243C44D8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798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683568" y="-8924"/>
            <a:ext cx="7756127" cy="523220"/>
          </a:xfrm>
        </p:spPr>
        <p:txBody>
          <a:bodyPr/>
          <a:lstStyle/>
          <a:p>
            <a:r>
              <a:rPr lang="ru-RU" sz="2800" dirty="0">
                <a:solidFill>
                  <a:srgbClr val="920000"/>
                </a:solidFill>
              </a:rPr>
              <a:t>Профили </a:t>
            </a:r>
            <a:r>
              <a:rPr lang="ru-RU" sz="2800" dirty="0" err="1">
                <a:solidFill>
                  <a:srgbClr val="920000"/>
                </a:solidFill>
              </a:rPr>
              <a:t>бакалавриата</a:t>
            </a:r>
            <a:endParaRPr lang="ru-RU" sz="2800" dirty="0">
              <a:solidFill>
                <a:srgbClr val="92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514290"/>
            <a:ext cx="892899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920000"/>
                </a:solidFill>
              </a:rPr>
              <a:t>Направление 11.03.04 Электроника и </a:t>
            </a:r>
            <a:r>
              <a:rPr lang="ru-RU" sz="2000" b="1" dirty="0" err="1">
                <a:solidFill>
                  <a:srgbClr val="920000"/>
                </a:solidFill>
              </a:rPr>
              <a:t>наноэлектроника</a:t>
            </a:r>
            <a:endParaRPr lang="ru-RU" sz="2000" b="1" dirty="0">
              <a:solidFill>
                <a:srgbClr val="92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err="1"/>
              <a:t>Нанотехнология</a:t>
            </a:r>
            <a:r>
              <a:rPr lang="ru-RU" sz="2000" b="1" dirty="0"/>
              <a:t> в электронике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200" b="1" dirty="0"/>
          </a:p>
          <a:p>
            <a:r>
              <a:rPr lang="ru-RU" sz="2000" b="1" dirty="0">
                <a:solidFill>
                  <a:srgbClr val="920000"/>
                </a:solidFill>
              </a:rPr>
              <a:t>Направление 13.03.02 Электроэнергетика и электротехника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Электропривод и автоматика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err="1"/>
              <a:t>Электротехнологические</a:t>
            </a:r>
            <a:r>
              <a:rPr lang="ru-RU" sz="2000" b="1" dirty="0"/>
              <a:t> установки и системы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Электрический транспорт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Электрооборудование и электрохозяйство предприятий, организаций и учреждений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Электромеханика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Электрические и электронные аппараты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Электрооборудование летательных аппаратов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Электрооборудование автомобилей и тракторов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Электроизоляционная, кабельная и конденсаторная техника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Техногенная безопасность в электроэнергетике и электротехнике</a:t>
            </a:r>
          </a:p>
        </p:txBody>
      </p:sp>
      <p:sp>
        <p:nvSpPr>
          <p:cNvPr id="4" name="Номер слайда 8"/>
          <p:cNvSpPr txBox="1">
            <a:spLocks/>
          </p:cNvSpPr>
          <p:nvPr/>
        </p:nvSpPr>
        <p:spPr>
          <a:xfrm>
            <a:off x="8886800" y="4869656"/>
            <a:ext cx="514400" cy="27384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3A18EB61-9EBD-44E2-9C41-DDD2243C44D8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Cyr" panose="020B0503020202020204" pitchFamily="34" charset="-52"/>
                <a:ea typeface="+mn-ea"/>
                <a:cs typeface="+mn-cs"/>
              </a:rPr>
              <a:pPr marL="0" marR="0" lvl="0" indent="0" algn="l" defTabSz="1219078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3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Cyr" panose="020B05030202020202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707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683568" y="-8924"/>
            <a:ext cx="7756127" cy="523220"/>
          </a:xfrm>
        </p:spPr>
        <p:txBody>
          <a:bodyPr/>
          <a:lstStyle/>
          <a:p>
            <a:r>
              <a:rPr lang="ru-RU" sz="2800" dirty="0">
                <a:solidFill>
                  <a:srgbClr val="920000"/>
                </a:solidFill>
              </a:rPr>
              <a:t>Магистерские программы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008" y="514290"/>
            <a:ext cx="903649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600" b="1" dirty="0">
                <a:solidFill>
                  <a:srgbClr val="920000"/>
                </a:solidFill>
              </a:rPr>
              <a:t>Направление 11.04.04 Электроника и наноэлектроника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Полупроводниковые материалы и структуры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000" b="1" dirty="0"/>
          </a:p>
          <a:p>
            <a:r>
              <a:rPr lang="ru-RU" sz="1600" b="1" dirty="0">
                <a:solidFill>
                  <a:srgbClr val="920000"/>
                </a:solidFill>
              </a:rPr>
              <a:t>Направление </a:t>
            </a:r>
            <a:r>
              <a:rPr lang="ru-RU" sz="1600" b="1" dirty="0">
                <a:solidFill>
                  <a:srgbClr val="920000"/>
                </a:solidFill>
                <a:ea typeface="+mn-lt"/>
                <a:cs typeface="+mn-lt"/>
              </a:rPr>
              <a:t>13.04.02</a:t>
            </a:r>
            <a:r>
              <a:rPr lang="ru-RU" sz="1600" b="1" dirty="0">
                <a:solidFill>
                  <a:srgbClr val="920000"/>
                </a:solidFill>
              </a:rPr>
              <a:t> Электроэнергетика и электротехника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Электропривод и автоматика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err="1">
                <a:solidFill>
                  <a:srgbClr val="002060"/>
                </a:solidFill>
              </a:rPr>
              <a:t>Электротехнологические</a:t>
            </a:r>
            <a:r>
              <a:rPr lang="ru-RU" sz="1600" b="1" dirty="0">
                <a:solidFill>
                  <a:srgbClr val="002060"/>
                </a:solidFill>
              </a:rPr>
              <a:t> процессы и установки с системами питания и управления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Теория движения электроподвижного состава и проблемы оптимизации тягового оборудования и устройств электроснабжения транспортных систем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Техническое и информационное обеспечение построения и функционирования источников питания, сетей и объектов электрического хозяйства потребителей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Электромеханическое преобразование энергии и методы его исследования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Электрические и электронные аппараты управления и распределения энергии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Электротехнические, электромеханические и электронные системы автономных объектов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err="1">
                <a:solidFill>
                  <a:srgbClr val="002060"/>
                </a:solidFill>
              </a:rPr>
              <a:t>Электроматериаловедение</a:t>
            </a:r>
            <a:r>
              <a:rPr lang="ru-RU" sz="1600" b="1" dirty="0">
                <a:solidFill>
                  <a:srgbClr val="002060"/>
                </a:solidFill>
              </a:rPr>
              <a:t>, физика и техника электрической изоляции, кабелей и </a:t>
            </a:r>
            <a:r>
              <a:rPr lang="ru-RU" sz="1600" b="1" dirty="0" err="1">
                <a:solidFill>
                  <a:srgbClr val="002060"/>
                </a:solidFill>
              </a:rPr>
              <a:t>электроконденсаторостроения</a:t>
            </a:r>
            <a:endParaRPr lang="ru-RU" sz="1600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Управление организациями в электроэнергетике и электротехнике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Техногенная безопасность в электроэнергетике и электротехнике</a:t>
            </a:r>
          </a:p>
        </p:txBody>
      </p:sp>
      <p:sp>
        <p:nvSpPr>
          <p:cNvPr id="4" name="Номер слайда 8"/>
          <p:cNvSpPr txBox="1">
            <a:spLocks/>
          </p:cNvSpPr>
          <p:nvPr/>
        </p:nvSpPr>
        <p:spPr>
          <a:xfrm>
            <a:off x="8886800" y="4869656"/>
            <a:ext cx="514400" cy="27384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3A18EB61-9EBD-44E2-9C41-DDD2243C44D8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Cyr" panose="020B0503020202020204" pitchFamily="34" charset="-52"/>
                <a:ea typeface="+mn-ea"/>
                <a:cs typeface="+mn-cs"/>
              </a:rPr>
              <a:pPr marL="0" marR="0" lvl="0" indent="0" algn="l" defTabSz="1219078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4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Cyr" panose="020B05030202020202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153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571788" y="411510"/>
            <a:ext cx="5392700" cy="453650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2200" b="1" dirty="0">
                <a:solidFill>
                  <a:srgbClr val="0070C0"/>
                </a:solidFill>
              </a:rPr>
              <a:t>Аспирантура ИЭТ</a:t>
            </a:r>
          </a:p>
          <a:p>
            <a:pPr marL="0" indent="0">
              <a:buNone/>
            </a:pPr>
            <a:endParaRPr lang="ru-RU" sz="900" b="1" dirty="0">
              <a:solidFill>
                <a:srgbClr val="920000"/>
              </a:solidFill>
            </a:endParaRPr>
          </a:p>
          <a:p>
            <a:pPr marL="0" indent="0">
              <a:buNone/>
            </a:pPr>
            <a:r>
              <a:rPr lang="ru-RU" sz="2100" dirty="0"/>
              <a:t>Лучшие выпускники магистратуры рекомендуются к дальнейшему обучению в аспирантуре. </a:t>
            </a:r>
          </a:p>
          <a:p>
            <a:pPr marL="0" lvl="0" indent="0">
              <a:buNone/>
            </a:pPr>
            <a:r>
              <a:rPr lang="ru-RU" sz="2100" b="1" dirty="0"/>
              <a:t>Выпускники аспирантуры получают диплом с квалификацией</a:t>
            </a:r>
            <a:r>
              <a:rPr lang="ru-RU" sz="2100" b="1" dirty="0">
                <a:solidFill>
                  <a:srgbClr val="920000"/>
                </a:solidFill>
              </a:rPr>
              <a:t> «Исследователь. Преподаватель-исследователь».</a:t>
            </a:r>
          </a:p>
          <a:p>
            <a:pPr marL="0" lvl="0" indent="0">
              <a:buNone/>
            </a:pPr>
            <a:r>
              <a:rPr lang="ru-RU" sz="2100" b="1" dirty="0"/>
              <a:t>Выпускники аспирантуры готовы к защите кандидатских диссертаций по научным специальностям: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100" b="1" dirty="0">
                <a:solidFill>
                  <a:srgbClr val="002060"/>
                </a:solidFill>
              </a:rPr>
              <a:t>01.04.10 Физика полупроводников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100" b="1" dirty="0">
                <a:solidFill>
                  <a:srgbClr val="002060"/>
                </a:solidFill>
              </a:rPr>
              <a:t>05.09.01 Электрические машины и аппараты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100" b="1" dirty="0">
                <a:solidFill>
                  <a:srgbClr val="002060"/>
                </a:solidFill>
              </a:rPr>
              <a:t>05.09.02 Электротехнические материалы и изделия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100" b="1" dirty="0">
                <a:solidFill>
                  <a:srgbClr val="002060"/>
                </a:solidFill>
              </a:rPr>
              <a:t>05.09.03 Электротехнические комплексы и системы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100" b="1" dirty="0">
                <a:solidFill>
                  <a:srgbClr val="002060"/>
                </a:solidFill>
              </a:rPr>
              <a:t>05.09.10 Электротехнология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100" b="1" dirty="0">
                <a:solidFill>
                  <a:srgbClr val="002060"/>
                </a:solidFill>
              </a:rPr>
              <a:t>05.26.01 Охрана труда (энергетика, </a:t>
            </a:r>
          </a:p>
          <a:p>
            <a:pPr marL="0" lvl="0" indent="0">
              <a:buNone/>
            </a:pPr>
            <a:r>
              <a:rPr lang="ru-RU" sz="2100" b="1" dirty="0">
                <a:solidFill>
                  <a:srgbClr val="002060"/>
                </a:solidFill>
              </a:rPr>
              <a:t>       электротехника)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endParaRPr lang="ru-RU" b="1" dirty="0"/>
          </a:p>
          <a:p>
            <a:pPr marL="0" indent="0">
              <a:buNone/>
            </a:pPr>
            <a:endParaRPr lang="en-US" dirty="0">
              <a:solidFill>
                <a:srgbClr val="92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200587"/>
            <a:ext cx="3318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920000"/>
                </a:solidFill>
              </a:rPr>
              <a:t>Подготовка кадров высшей</a:t>
            </a:r>
          </a:p>
          <a:p>
            <a:r>
              <a:rPr lang="ru-RU" b="1" dirty="0">
                <a:solidFill>
                  <a:srgbClr val="920000"/>
                </a:solidFill>
              </a:rPr>
              <a:t>квалификации</a:t>
            </a:r>
          </a:p>
        </p:txBody>
      </p:sp>
      <p:pic>
        <p:nvPicPr>
          <p:cNvPr id="6" name="Picture 17" descr="DSCN588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6"/>
          <a:stretch>
            <a:fillRect/>
          </a:stretch>
        </p:blipFill>
        <p:spPr bwMode="auto">
          <a:xfrm>
            <a:off x="1" y="3274184"/>
            <a:ext cx="2699792" cy="186931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SC_4604a"/>
          <p:cNvPicPr>
            <a:picLocks noChangeAspect="1" noChangeArrowheads="1"/>
          </p:cNvPicPr>
          <p:nvPr/>
        </p:nvPicPr>
        <p:blipFill>
          <a:blip r:embed="rId3" cstate="print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688" y="771550"/>
            <a:ext cx="1386511" cy="9223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29600" y="4869656"/>
            <a:ext cx="514400" cy="273844"/>
          </a:xfrm>
        </p:spPr>
        <p:txBody>
          <a:bodyPr>
            <a:noAutofit/>
          </a:bodyPr>
          <a:lstStyle/>
          <a:p>
            <a:fld id="{3A18EB61-9EBD-44E2-9C41-DDD2243C44D8}" type="slidenum">
              <a:rPr lang="ru-RU" sz="1800" smtClean="0">
                <a:solidFill>
                  <a:schemeClr val="tx1"/>
                </a:solidFill>
              </a:rPr>
              <a:pPr/>
              <a:t>5</a:t>
            </a:fld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93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205999"/>
            <a:ext cx="6840760" cy="493544"/>
          </a:xfrm>
        </p:spPr>
        <p:txBody>
          <a:bodyPr>
            <a:normAutofit fontScale="90000"/>
          </a:bodyPr>
          <a:lstStyle/>
          <a:p>
            <a:r>
              <a:rPr lang="ru-RU" dirty="0"/>
              <a:t>Кафедра автоматизированного электропривода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779912" y="843559"/>
            <a:ext cx="4896429" cy="3888436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ru-RU" sz="1700" b="1" dirty="0">
                <a:solidFill>
                  <a:srgbClr val="920000"/>
                </a:solidFill>
              </a:rPr>
              <a:t>Направления:    13.03.02 Электроэнергетика и                     </a:t>
            </a:r>
          </a:p>
          <a:p>
            <a:pPr marL="0" indent="0" algn="r">
              <a:buNone/>
            </a:pPr>
            <a:r>
              <a:rPr lang="ru-RU" sz="1700" b="1" dirty="0">
                <a:solidFill>
                  <a:srgbClr val="920000"/>
                </a:solidFill>
              </a:rPr>
              <a:t>                               электротехника (</a:t>
            </a:r>
            <a:r>
              <a:rPr lang="ru-RU" sz="1700" b="1" dirty="0" err="1">
                <a:solidFill>
                  <a:srgbClr val="920000"/>
                </a:solidFill>
              </a:rPr>
              <a:t>бакалавриат</a:t>
            </a:r>
            <a:r>
              <a:rPr lang="ru-RU" sz="1700" b="1" dirty="0">
                <a:solidFill>
                  <a:srgbClr val="920000"/>
                </a:solidFill>
              </a:rPr>
              <a:t>)</a:t>
            </a:r>
          </a:p>
          <a:p>
            <a:pPr marL="0" indent="0" algn="r">
              <a:buNone/>
            </a:pPr>
            <a:r>
              <a:rPr lang="ru-RU" sz="1700" b="1" dirty="0">
                <a:solidFill>
                  <a:srgbClr val="920000"/>
                </a:solidFill>
              </a:rPr>
              <a:t>13.04.02 Электроэнергетика и                     </a:t>
            </a:r>
          </a:p>
          <a:p>
            <a:pPr marL="0" indent="0" algn="r">
              <a:buNone/>
            </a:pPr>
            <a:r>
              <a:rPr lang="ru-RU" sz="1700" b="1" dirty="0">
                <a:solidFill>
                  <a:srgbClr val="920000"/>
                </a:solidFill>
              </a:rPr>
              <a:t>                               электротехника (</a:t>
            </a:r>
            <a:r>
              <a:rPr lang="ru-RU" sz="1700" b="1" dirty="0">
                <a:solidFill>
                  <a:srgbClr val="00B0F0"/>
                </a:solidFill>
              </a:rPr>
              <a:t>магистратура</a:t>
            </a:r>
            <a:r>
              <a:rPr lang="ru-RU" sz="1700" b="1" dirty="0">
                <a:solidFill>
                  <a:srgbClr val="920000"/>
                </a:solidFill>
              </a:rPr>
              <a:t>)</a:t>
            </a:r>
          </a:p>
          <a:p>
            <a:pPr marL="0" indent="0" algn="r">
              <a:buNone/>
            </a:pPr>
            <a:endParaRPr lang="ru-RU" b="1" dirty="0">
              <a:solidFill>
                <a:srgbClr val="92000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920000"/>
                </a:solidFill>
              </a:rPr>
              <a:t>Профиль </a:t>
            </a:r>
            <a:r>
              <a:rPr lang="ru-RU" dirty="0" err="1">
                <a:solidFill>
                  <a:srgbClr val="920000"/>
                </a:solidFill>
              </a:rPr>
              <a:t>бакалавриата</a:t>
            </a:r>
            <a:r>
              <a:rPr lang="ru-RU" dirty="0">
                <a:solidFill>
                  <a:srgbClr val="920000"/>
                </a:solidFill>
              </a:rPr>
              <a:t>:</a:t>
            </a:r>
          </a:p>
          <a:p>
            <a:pPr marL="0" lvl="0" indent="0">
              <a:buNone/>
            </a:pPr>
            <a:r>
              <a:rPr lang="ru-RU" b="1" dirty="0"/>
              <a:t>Электропривод и автоматика</a:t>
            </a:r>
          </a:p>
          <a:p>
            <a:pPr marL="0" indent="0">
              <a:buNone/>
            </a:pPr>
            <a:r>
              <a:rPr lang="ru-RU" dirty="0">
                <a:solidFill>
                  <a:srgbClr val="920000"/>
                </a:solidFill>
              </a:rPr>
              <a:t>Магистерская программа:</a:t>
            </a:r>
          </a:p>
          <a:p>
            <a:pPr marL="0" lv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Электропривод и автоматика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endParaRPr lang="ru-RU" dirty="0"/>
          </a:p>
          <a:p>
            <a:pPr lvl="0"/>
            <a:endParaRPr lang="ru-RU" dirty="0"/>
          </a:p>
          <a:p>
            <a:pPr marL="0" lvl="0" indent="0">
              <a:buNone/>
            </a:pPr>
            <a:r>
              <a:rPr lang="ru-RU" dirty="0">
                <a:solidFill>
                  <a:srgbClr val="920000"/>
                </a:solidFill>
              </a:rPr>
              <a:t>Форма обучения:</a:t>
            </a:r>
          </a:p>
          <a:p>
            <a:pPr marL="0" lvl="0" indent="0">
              <a:buNone/>
            </a:pPr>
            <a:r>
              <a:rPr lang="ru-RU" b="1" dirty="0"/>
              <a:t>Очная</a:t>
            </a:r>
          </a:p>
        </p:txBody>
      </p:sp>
      <p:pic>
        <p:nvPicPr>
          <p:cNvPr id="10" name="Picture 2" descr="https://mpei.ru/Structure/Universe/iet/structure/aed/PublishingImages/aed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6" y="32023"/>
            <a:ext cx="11144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byhansi.accountant/images/beslenme-ve-diyetetik-pdf888453a689d9c61a895b1ab4b2e6428f6eb938img-69580pic-6102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3468767"/>
            <a:ext cx="2210012" cy="16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IMG_0223"/>
          <p:cNvPicPr>
            <a:picLocks noChangeAspect="1" noChangeArrowheads="1"/>
          </p:cNvPicPr>
          <p:nvPr/>
        </p:nvPicPr>
        <p:blipFill>
          <a:blip r:embed="rId4" cstate="print">
            <a:lum bright="6000" contrast="18000"/>
          </a:blip>
          <a:srcRect/>
          <a:stretch>
            <a:fillRect/>
          </a:stretch>
        </p:blipFill>
        <p:spPr bwMode="auto">
          <a:xfrm>
            <a:off x="7308303" y="1974434"/>
            <a:ext cx="1312083" cy="17494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629600" y="4869656"/>
            <a:ext cx="514400" cy="273844"/>
          </a:xfrm>
        </p:spPr>
        <p:txBody>
          <a:bodyPr>
            <a:noAutofit/>
          </a:bodyPr>
          <a:lstStyle/>
          <a:p>
            <a:fld id="{3A18EB61-9EBD-44E2-9C41-DDD2243C44D8}" type="slidenum">
              <a:rPr lang="ru-RU" sz="1800" smtClean="0">
                <a:solidFill>
                  <a:schemeClr val="tx1"/>
                </a:solidFill>
              </a:rPr>
              <a:pPr/>
              <a:t>6</a:t>
            </a:fld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8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93936" y="1923678"/>
            <a:ext cx="7756127" cy="646331"/>
          </a:xfrm>
        </p:spPr>
        <p:txBody>
          <a:bodyPr/>
          <a:lstStyle/>
          <a:p>
            <a:r>
              <a:rPr lang="ru-RU" dirty="0">
                <a:solidFill>
                  <a:srgbClr val="920000"/>
                </a:solidFill>
              </a:rPr>
              <a:t>Электропривод и автоматика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267494"/>
            <a:ext cx="79415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920000"/>
                </a:solidFill>
              </a:rPr>
              <a:t>На кафедре учат разрабатывать и проектировать современные </a:t>
            </a:r>
          </a:p>
          <a:p>
            <a:r>
              <a:rPr lang="ru-RU" b="1" dirty="0">
                <a:solidFill>
                  <a:srgbClr val="920000"/>
                </a:solidFill>
              </a:rPr>
              <a:t>системы электропривода, позволяющие экономить электроэнергию</a:t>
            </a:r>
          </a:p>
          <a:p>
            <a:r>
              <a:rPr lang="ru-RU" b="1" dirty="0">
                <a:solidFill>
                  <a:srgbClr val="920000"/>
                </a:solidFill>
              </a:rPr>
              <a:t>и оснащенные «умными» микропроцессорными системами </a:t>
            </a:r>
          </a:p>
          <a:p>
            <a:r>
              <a:rPr lang="ru-RU" b="1" dirty="0">
                <a:solidFill>
                  <a:srgbClr val="920000"/>
                </a:solidFill>
              </a:rPr>
              <a:t>управления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2283718"/>
            <a:ext cx="429036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  <a:p>
            <a:pPr algn="r"/>
            <a:r>
              <a:rPr lang="ru-RU" sz="1600" b="1" dirty="0">
                <a:solidFill>
                  <a:srgbClr val="002060"/>
                </a:solidFill>
              </a:rPr>
              <a:t>Фактически любые технические устройства и системы, в том числе </a:t>
            </a:r>
            <a:r>
              <a:rPr lang="ru-RU" sz="1600" b="1" dirty="0">
                <a:solidFill>
                  <a:srgbClr val="FF0000"/>
                </a:solidFill>
              </a:rPr>
              <a:t>роботы, станки с числовым программным управлением, насосы, лифты, шагающие экскаваторы, прокатные станы </a:t>
            </a:r>
            <a:r>
              <a:rPr lang="ru-RU" sz="1600" b="1" dirty="0">
                <a:solidFill>
                  <a:srgbClr val="002060"/>
                </a:solidFill>
              </a:rPr>
              <a:t>и многое другое, не обходятся без электропривода</a:t>
            </a:r>
          </a:p>
          <a:p>
            <a:pPr algn="r"/>
            <a:endParaRPr lang="ru-RU" dirty="0"/>
          </a:p>
        </p:txBody>
      </p:sp>
      <p:pic>
        <p:nvPicPr>
          <p:cNvPr id="9" name="Picture 2" descr="https://mpei.ru/Structure/Universe/iet/structure/aed/PublishingImages/aed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0"/>
            <a:ext cx="11144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G_0181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921048"/>
            <a:ext cx="2116159" cy="15876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МЭИ-SE 0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15766"/>
            <a:ext cx="3109517" cy="233381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690030" y="4774168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A18EB61-9EBD-44E2-9C41-DDD2243C44D8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182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205999"/>
            <a:ext cx="6840760" cy="493544"/>
          </a:xfrm>
        </p:spPr>
        <p:txBody>
          <a:bodyPr>
            <a:normAutofit fontScale="90000"/>
          </a:bodyPr>
          <a:lstStyle/>
          <a:p>
            <a:r>
              <a:rPr lang="ru-RU" dirty="0"/>
              <a:t>Кафедра электроснабжения промышленных предприятий и </a:t>
            </a:r>
            <a:r>
              <a:rPr lang="ru-RU" dirty="0" err="1"/>
              <a:t>электротехнологий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563888" y="987569"/>
            <a:ext cx="5580112" cy="4169199"/>
          </a:xfrm>
        </p:spPr>
        <p:txBody>
          <a:bodyPr>
            <a:normAutofit fontScale="25000" lnSpcReduction="20000"/>
          </a:bodyPr>
          <a:lstStyle/>
          <a:p>
            <a:pPr marL="0" indent="0" algn="r">
              <a:buNone/>
            </a:pPr>
            <a:r>
              <a:rPr lang="ru-RU" sz="6000" b="1" dirty="0">
                <a:solidFill>
                  <a:srgbClr val="920000"/>
                </a:solidFill>
              </a:rPr>
              <a:t>Направления:    13.03.02 Электроэнергетика и                     </a:t>
            </a:r>
          </a:p>
          <a:p>
            <a:pPr marL="0" indent="0" algn="r">
              <a:buNone/>
            </a:pPr>
            <a:r>
              <a:rPr lang="ru-RU" sz="6000" b="1" dirty="0">
                <a:solidFill>
                  <a:srgbClr val="920000"/>
                </a:solidFill>
              </a:rPr>
              <a:t>                               электротехника (</a:t>
            </a:r>
            <a:r>
              <a:rPr lang="ru-RU" sz="6000" b="1" dirty="0" err="1">
                <a:solidFill>
                  <a:srgbClr val="920000"/>
                </a:solidFill>
              </a:rPr>
              <a:t>бакалавриат</a:t>
            </a:r>
            <a:r>
              <a:rPr lang="ru-RU" sz="6000" b="1" dirty="0">
                <a:solidFill>
                  <a:srgbClr val="920000"/>
                </a:solidFill>
              </a:rPr>
              <a:t>)</a:t>
            </a:r>
          </a:p>
          <a:p>
            <a:pPr marL="0" indent="0" algn="r">
              <a:buNone/>
            </a:pPr>
            <a:r>
              <a:rPr lang="ru-RU" sz="6000" b="1" dirty="0">
                <a:solidFill>
                  <a:srgbClr val="920000"/>
                </a:solidFill>
              </a:rPr>
              <a:t>13.04.02 Электроэнергетика и                     </a:t>
            </a:r>
          </a:p>
          <a:p>
            <a:pPr marL="0" indent="0" algn="r">
              <a:buNone/>
            </a:pPr>
            <a:r>
              <a:rPr lang="ru-RU" sz="6000" b="1" dirty="0">
                <a:solidFill>
                  <a:srgbClr val="920000"/>
                </a:solidFill>
              </a:rPr>
              <a:t>                               электротехника (</a:t>
            </a:r>
            <a:r>
              <a:rPr lang="ru-RU" sz="6000" b="1" dirty="0">
                <a:solidFill>
                  <a:srgbClr val="00B0F0"/>
                </a:solidFill>
              </a:rPr>
              <a:t>магистратура</a:t>
            </a:r>
            <a:r>
              <a:rPr lang="ru-RU" sz="6000" b="1" dirty="0">
                <a:solidFill>
                  <a:srgbClr val="920000"/>
                </a:solidFill>
              </a:rPr>
              <a:t>)</a:t>
            </a:r>
          </a:p>
          <a:p>
            <a:pPr marL="0" indent="0" algn="r">
              <a:buNone/>
            </a:pPr>
            <a:endParaRPr lang="ru-RU" sz="5200" b="1" dirty="0">
              <a:solidFill>
                <a:srgbClr val="920000"/>
              </a:solidFill>
            </a:endParaRPr>
          </a:p>
          <a:p>
            <a:pPr marL="0" indent="0">
              <a:buNone/>
            </a:pPr>
            <a:r>
              <a:rPr lang="ru-RU" sz="5200" dirty="0">
                <a:solidFill>
                  <a:srgbClr val="920000"/>
                </a:solidFill>
              </a:rPr>
              <a:t>Профили </a:t>
            </a:r>
            <a:r>
              <a:rPr lang="ru-RU" sz="5200" dirty="0" err="1">
                <a:solidFill>
                  <a:srgbClr val="920000"/>
                </a:solidFill>
              </a:rPr>
              <a:t>бакалавриата</a:t>
            </a:r>
            <a:r>
              <a:rPr lang="ru-RU" sz="5200" dirty="0">
                <a:solidFill>
                  <a:srgbClr val="920000"/>
                </a:solidFill>
              </a:rPr>
              <a:t>:</a:t>
            </a:r>
          </a:p>
          <a:p>
            <a:pPr marL="0" lvl="0" indent="0">
              <a:buNone/>
            </a:pPr>
            <a:r>
              <a:rPr lang="ru-RU" sz="5200" b="1" dirty="0"/>
              <a:t>1. Электрооборудование и электрохозяйство предприятий,   </a:t>
            </a:r>
          </a:p>
          <a:p>
            <a:pPr marL="0" lvl="0" indent="0">
              <a:buNone/>
            </a:pPr>
            <a:r>
              <a:rPr lang="ru-RU" sz="5200" b="1" dirty="0"/>
              <a:t>      организаций и учреждений*</a:t>
            </a:r>
          </a:p>
          <a:p>
            <a:pPr marL="0" lvl="0" indent="0">
              <a:buNone/>
            </a:pPr>
            <a:r>
              <a:rPr lang="ru-RU" sz="5200" b="1" dirty="0"/>
              <a:t>2. </a:t>
            </a:r>
            <a:r>
              <a:rPr lang="ru-RU" sz="5200" b="1" dirty="0" err="1"/>
              <a:t>Электротехнологические</a:t>
            </a:r>
            <a:r>
              <a:rPr lang="ru-RU" sz="5200" b="1" dirty="0"/>
              <a:t> установки и системы</a:t>
            </a:r>
          </a:p>
          <a:p>
            <a:pPr marL="0" indent="0">
              <a:buNone/>
            </a:pPr>
            <a:r>
              <a:rPr lang="ru-RU" sz="5200" dirty="0">
                <a:solidFill>
                  <a:srgbClr val="920000"/>
                </a:solidFill>
              </a:rPr>
              <a:t>Магистерские программы:</a:t>
            </a:r>
          </a:p>
          <a:p>
            <a:pPr marL="0" lvl="0" indent="0">
              <a:buNone/>
            </a:pPr>
            <a:r>
              <a:rPr lang="ru-RU" sz="5200" b="1" dirty="0">
                <a:solidFill>
                  <a:srgbClr val="002060"/>
                </a:solidFill>
              </a:rPr>
              <a:t>1. Техническое и информационное обеспечение построения и   </a:t>
            </a:r>
          </a:p>
          <a:p>
            <a:pPr marL="0" lvl="0" indent="0">
              <a:buNone/>
            </a:pPr>
            <a:r>
              <a:rPr lang="ru-RU" sz="5200" b="1" dirty="0">
                <a:solidFill>
                  <a:srgbClr val="002060"/>
                </a:solidFill>
              </a:rPr>
              <a:t>     функционирования источников питания, сетей и объектов </a:t>
            </a:r>
          </a:p>
          <a:p>
            <a:pPr marL="0" lvl="0" indent="0">
              <a:buNone/>
            </a:pPr>
            <a:r>
              <a:rPr lang="ru-RU" sz="5200" b="1" dirty="0">
                <a:solidFill>
                  <a:srgbClr val="002060"/>
                </a:solidFill>
              </a:rPr>
              <a:t>     электрического хозяйства потребителей*</a:t>
            </a:r>
          </a:p>
          <a:p>
            <a:pPr marL="0" lvl="0" indent="0">
              <a:buNone/>
            </a:pPr>
            <a:r>
              <a:rPr lang="ru-RU" sz="5200" b="1" dirty="0">
                <a:solidFill>
                  <a:srgbClr val="002060"/>
                </a:solidFill>
              </a:rPr>
              <a:t>2. </a:t>
            </a:r>
            <a:r>
              <a:rPr lang="ru-RU" sz="5200" b="1" dirty="0" err="1">
                <a:solidFill>
                  <a:srgbClr val="002060"/>
                </a:solidFill>
              </a:rPr>
              <a:t>Электротехнологические</a:t>
            </a:r>
            <a:r>
              <a:rPr lang="ru-RU" sz="5200" b="1" dirty="0">
                <a:solidFill>
                  <a:srgbClr val="002060"/>
                </a:solidFill>
              </a:rPr>
              <a:t> процессы и установки с системами </a:t>
            </a:r>
          </a:p>
          <a:p>
            <a:pPr marL="0" lvl="0" indent="0">
              <a:buNone/>
            </a:pPr>
            <a:r>
              <a:rPr lang="ru-RU" sz="5200" b="1" dirty="0">
                <a:solidFill>
                  <a:srgbClr val="002060"/>
                </a:solidFill>
              </a:rPr>
              <a:t>      питания и управления</a:t>
            </a:r>
          </a:p>
          <a:p>
            <a:pPr marL="0" lvl="0" indent="0">
              <a:buNone/>
            </a:pPr>
            <a:r>
              <a:rPr lang="ru-RU" sz="5200" b="1" dirty="0">
                <a:solidFill>
                  <a:srgbClr val="002060"/>
                </a:solidFill>
              </a:rPr>
              <a:t>3. Управление организациями в</a:t>
            </a:r>
          </a:p>
          <a:p>
            <a:pPr marL="0" lvl="0" indent="0">
              <a:buNone/>
            </a:pPr>
            <a:r>
              <a:rPr lang="ru-RU" sz="5200" b="1" dirty="0">
                <a:solidFill>
                  <a:srgbClr val="002060"/>
                </a:solidFill>
              </a:rPr>
              <a:t>     электроэнергетике и электротехнике</a:t>
            </a:r>
          </a:p>
          <a:p>
            <a:pPr marL="0" indent="0">
              <a:buNone/>
            </a:pPr>
            <a:endParaRPr lang="ru-RU" sz="5200" b="1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ru-RU" sz="5200" dirty="0">
                <a:solidFill>
                  <a:srgbClr val="920000"/>
                </a:solidFill>
              </a:rPr>
              <a:t>Формы обучения:</a:t>
            </a:r>
          </a:p>
          <a:p>
            <a:pPr marL="0" lvl="0" indent="0">
              <a:buNone/>
            </a:pPr>
            <a:r>
              <a:rPr lang="ru-RU" sz="5200" b="1" dirty="0"/>
              <a:t>Очная</a:t>
            </a:r>
            <a:r>
              <a:rPr lang="ru-RU" sz="5200" dirty="0"/>
              <a:t>, * также </a:t>
            </a:r>
            <a:r>
              <a:rPr lang="ru-RU" sz="5200" b="1" dirty="0"/>
              <a:t>Очно-заочная</a:t>
            </a:r>
          </a:p>
        </p:txBody>
      </p:sp>
      <p:pic>
        <p:nvPicPr>
          <p:cNvPr id="8" name="Picture 4" descr="https://mpei.ru/Structure/Universe/iet/structure/ecie/PublishingImages/eci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880"/>
            <a:ext cx="12001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intma-test-ru.1gb.ru/energetica/news/pictures/Natek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15" y="3291830"/>
            <a:ext cx="2751241" cy="183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29600" y="4869656"/>
            <a:ext cx="514400" cy="273844"/>
          </a:xfrm>
        </p:spPr>
        <p:txBody>
          <a:bodyPr>
            <a:noAutofit/>
          </a:bodyPr>
          <a:lstStyle/>
          <a:p>
            <a:fld id="{3A18EB61-9EBD-44E2-9C41-DDD2243C44D8}" type="slidenum">
              <a:rPr lang="ru-RU" smtClean="0">
                <a:solidFill>
                  <a:schemeClr val="tx1"/>
                </a:solidFill>
              </a:rPr>
              <a:pPr/>
              <a:t>8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54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9552" y="1563638"/>
            <a:ext cx="7756127" cy="954107"/>
          </a:xfrm>
        </p:spPr>
        <p:txBody>
          <a:bodyPr/>
          <a:lstStyle/>
          <a:p>
            <a:r>
              <a:rPr lang="ru-RU" sz="2800" dirty="0">
                <a:solidFill>
                  <a:srgbClr val="920000"/>
                </a:solidFill>
              </a:rPr>
              <a:t>Электрооборудование и электрохозяйство предприятий, организаций и учреждений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267494"/>
            <a:ext cx="795281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920000"/>
                </a:solidFill>
              </a:rPr>
              <a:t>Любое предприятие мертво без электроэнергии, не могут обойтись </a:t>
            </a:r>
          </a:p>
          <a:p>
            <a:r>
              <a:rPr lang="ru-RU" b="1" dirty="0">
                <a:solidFill>
                  <a:srgbClr val="920000"/>
                </a:solidFill>
              </a:rPr>
              <a:t>без нее жилые кварталы и здания. Задача выпускников – </a:t>
            </a:r>
          </a:p>
          <a:p>
            <a:r>
              <a:rPr lang="ru-RU" b="1" dirty="0">
                <a:solidFill>
                  <a:srgbClr val="920000"/>
                </a:solidFill>
              </a:rPr>
              <a:t>обеспечить бесперебойное электроснабжение с минимальными </a:t>
            </a:r>
          </a:p>
          <a:p>
            <a:r>
              <a:rPr lang="ru-RU" b="1" dirty="0">
                <a:solidFill>
                  <a:srgbClr val="920000"/>
                </a:solidFill>
              </a:rPr>
              <a:t>потерями электроэнергии!</a:t>
            </a:r>
          </a:p>
          <a:p>
            <a:r>
              <a:rPr lang="ru-RU" b="1" dirty="0">
                <a:solidFill>
                  <a:srgbClr val="920000"/>
                </a:solidFill>
              </a:rPr>
              <a:t> 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283968" y="2283718"/>
            <a:ext cx="472241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altLang="ru-RU" sz="1400" b="1" dirty="0">
                <a:solidFill>
                  <a:srgbClr val="002060"/>
                </a:solidFill>
              </a:rPr>
              <a:t>Системы промышленного электроснабжения, релейная защита и противоаварийная автоматика, автоматические системы учета, контроля и распределения электроэнергии, все заводское низковольтное и высоковольтное электрооборудование, сети предприятий, организаций и учреждений, электромагнитная совместимость приемников и преобразовательных устройств в системах электроснабжения  – разработка, проектирование, монтаж, наладка и эксплуатация электрохозяйства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2" name="Picture 4" descr="https://mpei.ru/Structure/Universe/iet/structure/ecie/PublishingImages/eci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354" y="-20538"/>
            <a:ext cx="12001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IMG_02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5" y="2517745"/>
            <a:ext cx="2264867" cy="1699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фото защита5"/>
          <p:cNvPicPr>
            <a:picLocks noChangeAspect="1" noChangeArrowheads="1"/>
          </p:cNvPicPr>
          <p:nvPr/>
        </p:nvPicPr>
        <p:blipFill>
          <a:blip r:embed="rId4" cstate="print">
            <a:lum bright="12000" contrast="6000"/>
          </a:blip>
          <a:srcRect/>
          <a:stretch>
            <a:fillRect/>
          </a:stretch>
        </p:blipFill>
        <p:spPr bwMode="auto">
          <a:xfrm>
            <a:off x="971600" y="3693435"/>
            <a:ext cx="1847878" cy="138620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5" name="Picture 6" descr="IMG_02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972" y="2530072"/>
            <a:ext cx="1975784" cy="14818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690030" y="4774168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A18EB61-9EBD-44E2-9C41-DDD2243C44D8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30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резентация ГПИ">
  <a:themeElements>
    <a:clrScheme name="Другая 1">
      <a:dk1>
        <a:srgbClr val="181818"/>
      </a:dk1>
      <a:lt1>
        <a:sysClr val="window" lastClr="FFFFFF"/>
      </a:lt1>
      <a:dk2>
        <a:srgbClr val="181818"/>
      </a:dk2>
      <a:lt2>
        <a:srgbClr val="F8F8F8"/>
      </a:lt2>
      <a:accent1>
        <a:srgbClr val="A23E43"/>
      </a:accent1>
      <a:accent2>
        <a:srgbClr val="2B3F6A"/>
      </a:accent2>
      <a:accent3>
        <a:srgbClr val="AE585B"/>
      </a:accent3>
      <a:accent4>
        <a:srgbClr val="465A7F"/>
      </a:accent4>
      <a:accent5>
        <a:srgbClr val="BB777A"/>
      </a:accent5>
      <a:accent6>
        <a:srgbClr val="66779A"/>
      </a:accent6>
      <a:hlink>
        <a:srgbClr val="2B3F6A"/>
      </a:hlink>
      <a:folHlink>
        <a:srgbClr val="A23E43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С МЭИ шабон.potx" id="{7604E263-28E6-4AF8-8A6B-EC74DFD11816}" vid="{DF03A726-2A6A-441E-8D13-5334CCCA477A}"/>
    </a:ext>
  </a:extLst>
</a:theme>
</file>

<file path=ppt/theme/theme2.xml><?xml version="1.0" encoding="utf-8"?>
<a:theme xmlns:a="http://schemas.openxmlformats.org/drawingml/2006/main" name="1_alena_shablon">
  <a:themeElements>
    <a:clrScheme name="ФС МЭИ Сине-красный темный">
      <a:dk1>
        <a:srgbClr val="FFFFFF"/>
      </a:dk1>
      <a:lt1>
        <a:srgbClr val="000001"/>
      </a:lt1>
      <a:dk2>
        <a:srgbClr val="FFFFFF"/>
      </a:dk2>
      <a:lt2>
        <a:srgbClr val="000001"/>
      </a:lt2>
      <a:accent1>
        <a:srgbClr val="0202D2"/>
      </a:accent1>
      <a:accent2>
        <a:srgbClr val="2828D8"/>
      </a:accent2>
      <a:accent3>
        <a:srgbClr val="4E4EE0"/>
      </a:accent3>
      <a:accent4>
        <a:srgbClr val="FF0000"/>
      </a:accent4>
      <a:accent5>
        <a:srgbClr val="E42626"/>
      </a:accent5>
      <a:accent6>
        <a:srgbClr val="EF4D4E"/>
      </a:accent6>
      <a:hlink>
        <a:srgbClr val="C0C0F4"/>
      </a:hlink>
      <a:folHlink>
        <a:srgbClr val="F7BFC0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С МЭИ шабон.potx" id="{7604E263-28E6-4AF8-8A6B-EC74DFD11816}" vid="{53D96DB0-B1E9-4008-B45A-DAF853BEB47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FF4B4FEE459F142AE64B5E7BBC9C7E6" ma:contentTypeVersion="1" ma:contentTypeDescription="Создание документа." ma:contentTypeScope="" ma:versionID="60aac696736087b62f0f0bffda83c429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a10c82831e5d625bbb0173136b0368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6F14C3-D1F8-4A14-90BB-4C9288B53CA0}"/>
</file>

<file path=customXml/itemProps2.xml><?xml version="1.0" encoding="utf-8"?>
<ds:datastoreItem xmlns:ds="http://schemas.openxmlformats.org/officeDocument/2006/customXml" ds:itemID="{45F80925-AA07-4ABE-B0C4-591D6B5CDC04}"/>
</file>

<file path=customXml/itemProps3.xml><?xml version="1.0" encoding="utf-8"?>
<ds:datastoreItem xmlns:ds="http://schemas.openxmlformats.org/officeDocument/2006/customXml" ds:itemID="{26DB10FB-7D1B-4893-918E-461A0EC96701}"/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ГПИ</Template>
  <TotalTime>1102</TotalTime>
  <Words>1340</Words>
  <Application>Microsoft Office PowerPoint</Application>
  <PresentationFormat>Экран (16:9)</PresentationFormat>
  <Paragraphs>243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Презентация ГПИ</vt:lpstr>
      <vt:lpstr>1_alena_shablon</vt:lpstr>
      <vt:lpstr>Презентация PowerPoint</vt:lpstr>
      <vt:lpstr>Институт электротехники и электрификации</vt:lpstr>
      <vt:lpstr>Профили бакалавриата</vt:lpstr>
      <vt:lpstr>Магистерские программы</vt:lpstr>
      <vt:lpstr>Презентация PowerPoint</vt:lpstr>
      <vt:lpstr>Кафедра автоматизированного электропривода</vt:lpstr>
      <vt:lpstr>Электропривод и автоматика</vt:lpstr>
      <vt:lpstr>Кафедра электроснабжения промышленных предприятий и электротехнологий</vt:lpstr>
      <vt:lpstr>Электрооборудование и электрохозяйство предприятий, организаций и учреждений</vt:lpstr>
      <vt:lpstr>Электротехнологические установки и системы</vt:lpstr>
      <vt:lpstr>Презентация PowerPoint</vt:lpstr>
      <vt:lpstr>Кафедра электромеханики, электрических и электронных аппаратов </vt:lpstr>
      <vt:lpstr>                            Электромеханика</vt:lpstr>
      <vt:lpstr>         Электрические и электронные аппараты</vt:lpstr>
      <vt:lpstr>Кафедра электротехнических комплексов автономных объектов и электрического транспорта</vt:lpstr>
      <vt:lpstr>Электрооборудование летательных аппаратов Электрооборудование автомобилей и тракторов</vt:lpstr>
      <vt:lpstr>Электрический транспорт</vt:lpstr>
      <vt:lpstr>Кафедра физики и технологии электротехнических материалов и компонентов</vt:lpstr>
      <vt:lpstr>Электроизоляционная, кабельная и конденсаторная техника</vt:lpstr>
      <vt:lpstr>Нанотехнология в электронике</vt:lpstr>
      <vt:lpstr>Кафедра инженерной экологии и охраны труда</vt:lpstr>
      <vt:lpstr>Техногенная безопасность в электроэнергетике и электротехнике</vt:lpstr>
      <vt:lpstr>Научно-исследовательская деятельность ИЭТ</vt:lpstr>
      <vt:lpstr>Партнеры и базы практик ИЭТ</vt:lpstr>
      <vt:lpstr>Международные академические обмены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Панкратова Александра Владимировна</dc:creator>
  <cp:lastModifiedBy>User</cp:lastModifiedBy>
  <cp:revision>126</cp:revision>
  <dcterms:created xsi:type="dcterms:W3CDTF">2018-10-16T11:50:13Z</dcterms:created>
  <dcterms:modified xsi:type="dcterms:W3CDTF">2020-04-14T21:31:15Z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0x0101008FF4B4FEE459F142AE64B5E7BBC9C7E6</vt:lpwstr>
  </property>
</Properties>
</file>