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5.xml" ContentType="application/vnd.openxmlformats-officedocument.drawingml.diagramColors+xml"/>
  <Override PartName="/ppt/theme/theme1.xml" ContentType="application/vnd.openxmlformats-officedocument.theme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drawing4.xml" ContentType="application/vnd.ms-office.drawingml.diagramDrawing+xml"/>
  <Override PartName="/ppt/diagrams/drawing1.xml" ContentType="application/vnd.ms-office.drawingml.diagramDrawing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66" r:id="rId2"/>
    <p:sldId id="267" r:id="rId3"/>
    <p:sldId id="268" r:id="rId4"/>
    <p:sldId id="277" r:id="rId5"/>
    <p:sldId id="276" r:id="rId6"/>
    <p:sldId id="278" r:id="rId7"/>
    <p:sldId id="280" r:id="rId8"/>
    <p:sldId id="286" r:id="rId9"/>
    <p:sldId id="281" r:id="rId10"/>
    <p:sldId id="282" r:id="rId11"/>
    <p:sldId id="288" r:id="rId12"/>
    <p:sldId id="283" r:id="rId13"/>
    <p:sldId id="287" r:id="rId14"/>
    <p:sldId id="290" r:id="rId15"/>
    <p:sldId id="285" r:id="rId16"/>
    <p:sldId id="291" r:id="rId17"/>
    <p:sldId id="29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BC0000"/>
    <a:srgbClr val="FF6600"/>
    <a:srgbClr val="75DBFF"/>
    <a:srgbClr val="00B0F0"/>
    <a:srgbClr val="4BD0FF"/>
    <a:srgbClr val="8E8E8E"/>
    <a:srgbClr val="3E89CE"/>
    <a:srgbClr val="FF2121"/>
    <a:srgbClr val="B6D2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30FD1-4B18-4E11-BA8B-4D3FA529CD09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9DD7AB-C39F-4D16-ADC8-FF9874BB51F1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Бакалавриат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9FCFE-ACE6-4508-8AF7-1ABEDE17C5CF}" type="parTrans" cxnId="{ED32A595-4AA4-441E-8056-FA4E6E6548AD}">
      <dgm:prSet/>
      <dgm:spPr/>
      <dgm:t>
        <a:bodyPr/>
        <a:lstStyle/>
        <a:p>
          <a:endParaRPr lang="ru-RU"/>
        </a:p>
      </dgm:t>
    </dgm:pt>
    <dgm:pt modelId="{F81F1142-2B31-48B1-88E1-B6B9B7A069DD}" type="sibTrans" cxnId="{ED32A595-4AA4-441E-8056-FA4E6E6548AD}">
      <dgm:prSet/>
      <dgm:spPr/>
      <dgm:t>
        <a:bodyPr/>
        <a:lstStyle/>
        <a:p>
          <a:endParaRPr lang="ru-RU"/>
        </a:p>
      </dgm:t>
    </dgm:pt>
    <dgm:pt modelId="{F7F0A456-1167-4554-A0C7-250DA2D55364}">
      <dgm:prSet phldrT="[Текст]"/>
      <dgm:spPr/>
      <dgm:t>
        <a:bodyPr/>
        <a:lstStyle/>
        <a:p>
          <a:r>
            <a:rPr lang="ru-RU" dirty="0" smtClean="0"/>
            <a:t>13.03.02 – Электроэнергетика и электротехника</a:t>
          </a:r>
          <a:endParaRPr lang="ru-RU" dirty="0"/>
        </a:p>
      </dgm:t>
    </dgm:pt>
    <dgm:pt modelId="{121507E5-BF59-431F-B57D-18A25CF9DAB3}" type="parTrans" cxnId="{9ACC589A-EDAA-4E59-9732-3D958B69AF8D}">
      <dgm:prSet/>
      <dgm:spPr/>
      <dgm:t>
        <a:bodyPr/>
        <a:lstStyle/>
        <a:p>
          <a:endParaRPr lang="ru-RU"/>
        </a:p>
      </dgm:t>
    </dgm:pt>
    <dgm:pt modelId="{87A7B022-6884-4EF8-8E01-502D6F5783A3}" type="sibTrans" cxnId="{9ACC589A-EDAA-4E59-9732-3D958B69AF8D}">
      <dgm:prSet/>
      <dgm:spPr/>
      <dgm:t>
        <a:bodyPr/>
        <a:lstStyle/>
        <a:p>
          <a:endParaRPr lang="ru-RU"/>
        </a:p>
      </dgm:t>
    </dgm:pt>
    <dgm:pt modelId="{64BF263D-3F50-4F07-A668-E2C9D1A0206A}">
      <dgm:prSet phldrT="[Текст]"/>
      <dgm:spPr/>
      <dgm:t>
        <a:bodyPr/>
        <a:lstStyle/>
        <a:p>
          <a:r>
            <a:rPr lang="ru-RU" dirty="0" smtClean="0"/>
            <a:t>13.03.03 – Энергетическое машиностроение</a:t>
          </a:r>
          <a:endParaRPr lang="ru-RU" dirty="0"/>
        </a:p>
      </dgm:t>
    </dgm:pt>
    <dgm:pt modelId="{DB55CA26-83A9-4123-BB3A-1AC5219AF4DF}" type="parTrans" cxnId="{164092D8-F908-40E6-B1B5-73D6E4A5003A}">
      <dgm:prSet/>
      <dgm:spPr/>
      <dgm:t>
        <a:bodyPr/>
        <a:lstStyle/>
        <a:p>
          <a:endParaRPr lang="ru-RU"/>
        </a:p>
      </dgm:t>
    </dgm:pt>
    <dgm:pt modelId="{BD366927-1CDB-4A8C-AAE6-F8A3256BD6B1}" type="sibTrans" cxnId="{164092D8-F908-40E6-B1B5-73D6E4A5003A}">
      <dgm:prSet/>
      <dgm:spPr/>
      <dgm:t>
        <a:bodyPr/>
        <a:lstStyle/>
        <a:p>
          <a:endParaRPr lang="ru-RU"/>
        </a:p>
      </dgm:t>
    </dgm:pt>
    <dgm:pt modelId="{01EFB17E-5DF9-44CD-97AA-07D5A7C06A21}">
      <dgm:prSet phldrT="[Текст]" custT="1"/>
      <dgm:spPr>
        <a:solidFill>
          <a:srgbClr val="BC0000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Магистратура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19670-D480-4A0B-8B23-73C19E30C053}" type="parTrans" cxnId="{24EE6AC9-E007-4A53-AAE4-AB399298056C}">
      <dgm:prSet/>
      <dgm:spPr/>
      <dgm:t>
        <a:bodyPr/>
        <a:lstStyle/>
        <a:p>
          <a:endParaRPr lang="ru-RU"/>
        </a:p>
      </dgm:t>
    </dgm:pt>
    <dgm:pt modelId="{2C505796-E2AC-4841-AE07-6F7364B07321}" type="sibTrans" cxnId="{24EE6AC9-E007-4A53-AAE4-AB399298056C}">
      <dgm:prSet/>
      <dgm:spPr/>
      <dgm:t>
        <a:bodyPr/>
        <a:lstStyle/>
        <a:p>
          <a:endParaRPr lang="ru-RU"/>
        </a:p>
      </dgm:t>
    </dgm:pt>
    <dgm:pt modelId="{A63209AE-228F-4AB5-A66D-72845B88A16B}">
      <dgm:prSet phldrT="[Текст]"/>
      <dgm:spPr/>
      <dgm:t>
        <a:bodyPr/>
        <a:lstStyle/>
        <a:p>
          <a:r>
            <a:rPr lang="ru-RU" dirty="0" smtClean="0"/>
            <a:t>13.04.02 – Электроэнергетика и электротехника</a:t>
          </a:r>
          <a:endParaRPr lang="ru-RU" dirty="0"/>
        </a:p>
      </dgm:t>
    </dgm:pt>
    <dgm:pt modelId="{1B3F72F7-C233-4F8D-B07B-0DDFCE663012}" type="parTrans" cxnId="{BA078818-5FA8-49B3-A8D2-269255BAB6AE}">
      <dgm:prSet/>
      <dgm:spPr/>
      <dgm:t>
        <a:bodyPr/>
        <a:lstStyle/>
        <a:p>
          <a:endParaRPr lang="ru-RU"/>
        </a:p>
      </dgm:t>
    </dgm:pt>
    <dgm:pt modelId="{22E3783F-3511-4C88-9C87-975D0878138B}" type="sibTrans" cxnId="{BA078818-5FA8-49B3-A8D2-269255BAB6AE}">
      <dgm:prSet/>
      <dgm:spPr/>
      <dgm:t>
        <a:bodyPr/>
        <a:lstStyle/>
        <a:p>
          <a:endParaRPr lang="ru-RU"/>
        </a:p>
      </dgm:t>
    </dgm:pt>
    <dgm:pt modelId="{8300D118-37BD-4358-9713-CFF4FC8D18CF}">
      <dgm:prSet phldrT="[Текст]" custT="1"/>
      <dgm:spPr>
        <a:solidFill>
          <a:srgbClr val="000099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Аспирантура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EA2F2-F9D7-42E5-BC34-B1965CD34318}" type="parTrans" cxnId="{A71CD8F9-57B8-4343-AC42-7D751F600AEF}">
      <dgm:prSet/>
      <dgm:spPr/>
      <dgm:t>
        <a:bodyPr/>
        <a:lstStyle/>
        <a:p>
          <a:endParaRPr lang="ru-RU"/>
        </a:p>
      </dgm:t>
    </dgm:pt>
    <dgm:pt modelId="{F801AFB5-1145-4FC8-BF87-6088283C7462}" type="sibTrans" cxnId="{A71CD8F9-57B8-4343-AC42-7D751F600AEF}">
      <dgm:prSet/>
      <dgm:spPr/>
      <dgm:t>
        <a:bodyPr/>
        <a:lstStyle/>
        <a:p>
          <a:endParaRPr lang="ru-RU"/>
        </a:p>
      </dgm:t>
    </dgm:pt>
    <dgm:pt modelId="{EBA5196E-AAC8-4847-A4D3-D570F342D7BD}">
      <dgm:prSet phldrT="[Текст]"/>
      <dgm:spPr/>
      <dgm:t>
        <a:bodyPr/>
        <a:lstStyle/>
        <a:p>
          <a:r>
            <a:rPr lang="ru-RU" dirty="0" smtClean="0"/>
            <a:t>13.06.01 - Электро- и теплотехника  </a:t>
          </a:r>
          <a:endParaRPr lang="ru-RU" dirty="0"/>
        </a:p>
      </dgm:t>
    </dgm:pt>
    <dgm:pt modelId="{CF12CB7E-4949-4A7E-B690-602C532FC616}" type="parTrans" cxnId="{288E790C-F11B-467D-B72D-27C48E46E2E4}">
      <dgm:prSet/>
      <dgm:spPr/>
      <dgm:t>
        <a:bodyPr/>
        <a:lstStyle/>
        <a:p>
          <a:endParaRPr lang="ru-RU"/>
        </a:p>
      </dgm:t>
    </dgm:pt>
    <dgm:pt modelId="{A1039AC8-8515-4E0D-AFF8-DB46F91885CE}" type="sibTrans" cxnId="{288E790C-F11B-467D-B72D-27C48E46E2E4}">
      <dgm:prSet/>
      <dgm:spPr/>
      <dgm:t>
        <a:bodyPr/>
        <a:lstStyle/>
        <a:p>
          <a:endParaRPr lang="ru-RU"/>
        </a:p>
      </dgm:t>
    </dgm:pt>
    <dgm:pt modelId="{3ACD9974-8A1B-491C-8DFE-ABC664428074}">
      <dgm:prSet phldrT="[Текст]"/>
      <dgm:spPr/>
      <dgm:t>
        <a:bodyPr/>
        <a:lstStyle/>
        <a:p>
          <a:r>
            <a:rPr lang="ru-RU" dirty="0" smtClean="0"/>
            <a:t>08.03.01 - Строительство</a:t>
          </a:r>
          <a:endParaRPr lang="ru-RU" dirty="0"/>
        </a:p>
      </dgm:t>
    </dgm:pt>
    <dgm:pt modelId="{DE870A24-619D-4929-B27E-B3690DCA5D3A}" type="parTrans" cxnId="{46A243D9-12FB-4D28-BCD2-7D435666DC43}">
      <dgm:prSet/>
      <dgm:spPr/>
      <dgm:t>
        <a:bodyPr/>
        <a:lstStyle/>
        <a:p>
          <a:endParaRPr lang="ru-RU"/>
        </a:p>
      </dgm:t>
    </dgm:pt>
    <dgm:pt modelId="{0001DC56-4DB6-4C68-B861-19139E3A1877}" type="sibTrans" cxnId="{46A243D9-12FB-4D28-BCD2-7D435666DC43}">
      <dgm:prSet/>
      <dgm:spPr/>
      <dgm:t>
        <a:bodyPr/>
        <a:lstStyle/>
        <a:p>
          <a:endParaRPr lang="ru-RU"/>
        </a:p>
      </dgm:t>
    </dgm:pt>
    <dgm:pt modelId="{776B873B-81F6-4344-B001-8C5823CD9E2F}">
      <dgm:prSet/>
      <dgm:spPr/>
      <dgm:t>
        <a:bodyPr/>
        <a:lstStyle/>
        <a:p>
          <a:r>
            <a:rPr lang="ru-RU" dirty="0" smtClean="0"/>
            <a:t>13.04.03 – Энергетическое машиностроение</a:t>
          </a:r>
          <a:endParaRPr lang="ru-RU" dirty="0"/>
        </a:p>
      </dgm:t>
    </dgm:pt>
    <dgm:pt modelId="{83464D71-2741-46D2-BF20-5061FFD6AF0D}" type="parTrans" cxnId="{26ED245F-F509-4821-9115-915486D034D4}">
      <dgm:prSet/>
      <dgm:spPr/>
      <dgm:t>
        <a:bodyPr/>
        <a:lstStyle/>
        <a:p>
          <a:endParaRPr lang="ru-RU"/>
        </a:p>
      </dgm:t>
    </dgm:pt>
    <dgm:pt modelId="{E88556DD-1192-4861-8685-319DB8359D80}" type="sibTrans" cxnId="{26ED245F-F509-4821-9115-915486D034D4}">
      <dgm:prSet/>
      <dgm:spPr/>
      <dgm:t>
        <a:bodyPr/>
        <a:lstStyle/>
        <a:p>
          <a:endParaRPr lang="ru-RU"/>
        </a:p>
      </dgm:t>
    </dgm:pt>
    <dgm:pt modelId="{97C664EE-C876-43CD-AFAD-DFF68AB08155}">
      <dgm:prSet/>
      <dgm:spPr/>
      <dgm:t>
        <a:bodyPr/>
        <a:lstStyle/>
        <a:p>
          <a:r>
            <a:rPr lang="ru-RU" dirty="0" smtClean="0"/>
            <a:t>15.06.01 –  Машиностроение  </a:t>
          </a:r>
        </a:p>
      </dgm:t>
    </dgm:pt>
    <dgm:pt modelId="{B483C688-433F-41D1-AB62-635FF90B4175}" type="parTrans" cxnId="{CF476AD4-4A65-4330-BCC9-6E2B44122F00}">
      <dgm:prSet/>
      <dgm:spPr/>
      <dgm:t>
        <a:bodyPr/>
        <a:lstStyle/>
        <a:p>
          <a:endParaRPr lang="ru-RU"/>
        </a:p>
      </dgm:t>
    </dgm:pt>
    <dgm:pt modelId="{4EEFEDCD-61FF-4838-91C9-87A686E867C7}" type="sibTrans" cxnId="{CF476AD4-4A65-4330-BCC9-6E2B44122F00}">
      <dgm:prSet/>
      <dgm:spPr/>
      <dgm:t>
        <a:bodyPr/>
        <a:lstStyle/>
        <a:p>
          <a:endParaRPr lang="ru-RU"/>
        </a:p>
      </dgm:t>
    </dgm:pt>
    <dgm:pt modelId="{71448622-53E9-4B48-BF8F-91038858B901}" type="pres">
      <dgm:prSet presAssocID="{28A30FD1-4B18-4E11-BA8B-4D3FA529CD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90DC7E-3E04-4E95-8166-CC036A1DE97E}" type="pres">
      <dgm:prSet presAssocID="{409DD7AB-C39F-4D16-ADC8-FF9874BB51F1}" presName="composite" presStyleCnt="0"/>
      <dgm:spPr/>
    </dgm:pt>
    <dgm:pt modelId="{DFD7A3D3-3563-4DF0-A05E-BFF8EE44E202}" type="pres">
      <dgm:prSet presAssocID="{409DD7AB-C39F-4D16-ADC8-FF9874BB51F1}" presName="parentText" presStyleLbl="alignNode1" presStyleIdx="0" presStyleCnt="3" custScaleX="1203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DF344-6484-443C-8E02-25DB395B3873}" type="pres">
      <dgm:prSet presAssocID="{409DD7AB-C39F-4D16-ADC8-FF9874BB51F1}" presName="descendantText" presStyleLbl="alignAcc1" presStyleIdx="0" presStyleCnt="3" custScaleX="9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9F03E-3582-4001-8E8B-A49BA893D034}" type="pres">
      <dgm:prSet presAssocID="{F81F1142-2B31-48B1-88E1-B6B9B7A069DD}" presName="sp" presStyleCnt="0"/>
      <dgm:spPr/>
    </dgm:pt>
    <dgm:pt modelId="{5AB4B73C-BACC-4B29-B720-0774F425EA6F}" type="pres">
      <dgm:prSet presAssocID="{01EFB17E-5DF9-44CD-97AA-07D5A7C06A21}" presName="composite" presStyleCnt="0"/>
      <dgm:spPr/>
    </dgm:pt>
    <dgm:pt modelId="{BB8A19A3-98C0-4A51-B9FE-C03DDBC3B44D}" type="pres">
      <dgm:prSet presAssocID="{01EFB17E-5DF9-44CD-97AA-07D5A7C06A21}" presName="parentText" presStyleLbl="alignNode1" presStyleIdx="1" presStyleCnt="3" custScaleX="1203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C9C93-0044-4CCA-923C-217FC457E5A4}" type="pres">
      <dgm:prSet presAssocID="{01EFB17E-5DF9-44CD-97AA-07D5A7C06A21}" presName="descendantText" presStyleLbl="alignAcc1" presStyleIdx="1" presStyleCnt="3" custScaleX="9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66D70-E1E8-4D94-ACF1-E470765CEF28}" type="pres">
      <dgm:prSet presAssocID="{2C505796-E2AC-4841-AE07-6F7364B07321}" presName="sp" presStyleCnt="0"/>
      <dgm:spPr/>
    </dgm:pt>
    <dgm:pt modelId="{9E4DB952-96EC-4D5D-B63D-CC2D3DC01AF3}" type="pres">
      <dgm:prSet presAssocID="{8300D118-37BD-4358-9713-CFF4FC8D18CF}" presName="composite" presStyleCnt="0"/>
      <dgm:spPr/>
    </dgm:pt>
    <dgm:pt modelId="{A5C2957E-7159-4CD1-89AC-7B45B08CB53A}" type="pres">
      <dgm:prSet presAssocID="{8300D118-37BD-4358-9713-CFF4FC8D18CF}" presName="parentText" presStyleLbl="alignNode1" presStyleIdx="2" presStyleCnt="3" custScaleX="1203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9BBD7-D758-48F5-A73C-79D40CA6B1C3}" type="pres">
      <dgm:prSet presAssocID="{8300D118-37BD-4358-9713-CFF4FC8D18CF}" presName="descendantText" presStyleLbl="alignAcc1" presStyleIdx="2" presStyleCnt="3" custScaleX="9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243D9-12FB-4D28-BCD2-7D435666DC43}" srcId="{409DD7AB-C39F-4D16-ADC8-FF9874BB51F1}" destId="{3ACD9974-8A1B-491C-8DFE-ABC664428074}" srcOrd="2" destOrd="0" parTransId="{DE870A24-619D-4929-B27E-B3690DCA5D3A}" sibTransId="{0001DC56-4DB6-4C68-B861-19139E3A1877}"/>
    <dgm:cxn modelId="{5A0C38A7-DEE0-47AB-AFE2-35A88E0DC141}" type="presOf" srcId="{64BF263D-3F50-4F07-A668-E2C9D1A0206A}" destId="{148DF344-6484-443C-8E02-25DB395B3873}" srcOrd="0" destOrd="1" presId="urn:microsoft.com/office/officeart/2005/8/layout/chevron2"/>
    <dgm:cxn modelId="{A71CD8F9-57B8-4343-AC42-7D751F600AEF}" srcId="{28A30FD1-4B18-4E11-BA8B-4D3FA529CD09}" destId="{8300D118-37BD-4358-9713-CFF4FC8D18CF}" srcOrd="2" destOrd="0" parTransId="{21DEA2F2-F9D7-42E5-BC34-B1965CD34318}" sibTransId="{F801AFB5-1145-4FC8-BF87-6088283C7462}"/>
    <dgm:cxn modelId="{82C5DA22-576E-4316-B16F-CC5DBF1985B6}" type="presOf" srcId="{28A30FD1-4B18-4E11-BA8B-4D3FA529CD09}" destId="{71448622-53E9-4B48-BF8F-91038858B901}" srcOrd="0" destOrd="0" presId="urn:microsoft.com/office/officeart/2005/8/layout/chevron2"/>
    <dgm:cxn modelId="{24EE6AC9-E007-4A53-AAE4-AB399298056C}" srcId="{28A30FD1-4B18-4E11-BA8B-4D3FA529CD09}" destId="{01EFB17E-5DF9-44CD-97AA-07D5A7C06A21}" srcOrd="1" destOrd="0" parTransId="{57119670-D480-4A0B-8B23-73C19E30C053}" sibTransId="{2C505796-E2AC-4841-AE07-6F7364B07321}"/>
    <dgm:cxn modelId="{ED32A595-4AA4-441E-8056-FA4E6E6548AD}" srcId="{28A30FD1-4B18-4E11-BA8B-4D3FA529CD09}" destId="{409DD7AB-C39F-4D16-ADC8-FF9874BB51F1}" srcOrd="0" destOrd="0" parTransId="{62A9FCFE-ACE6-4508-8AF7-1ABEDE17C5CF}" sibTransId="{F81F1142-2B31-48B1-88E1-B6B9B7A069DD}"/>
    <dgm:cxn modelId="{83292E7B-865D-446F-A2F7-F5276CD9DF5E}" type="presOf" srcId="{776B873B-81F6-4344-B001-8C5823CD9E2F}" destId="{32DC9C93-0044-4CCA-923C-217FC457E5A4}" srcOrd="0" destOrd="1" presId="urn:microsoft.com/office/officeart/2005/8/layout/chevron2"/>
    <dgm:cxn modelId="{16157649-6450-452E-B6CF-D88312C05A2E}" type="presOf" srcId="{3ACD9974-8A1B-491C-8DFE-ABC664428074}" destId="{148DF344-6484-443C-8E02-25DB395B3873}" srcOrd="0" destOrd="2" presId="urn:microsoft.com/office/officeart/2005/8/layout/chevron2"/>
    <dgm:cxn modelId="{8B606C96-A5D1-4829-8956-8AA34A5D4012}" type="presOf" srcId="{01EFB17E-5DF9-44CD-97AA-07D5A7C06A21}" destId="{BB8A19A3-98C0-4A51-B9FE-C03DDBC3B44D}" srcOrd="0" destOrd="0" presId="urn:microsoft.com/office/officeart/2005/8/layout/chevron2"/>
    <dgm:cxn modelId="{BA078818-5FA8-49B3-A8D2-269255BAB6AE}" srcId="{01EFB17E-5DF9-44CD-97AA-07D5A7C06A21}" destId="{A63209AE-228F-4AB5-A66D-72845B88A16B}" srcOrd="0" destOrd="0" parTransId="{1B3F72F7-C233-4F8D-B07B-0DDFCE663012}" sibTransId="{22E3783F-3511-4C88-9C87-975D0878138B}"/>
    <dgm:cxn modelId="{164092D8-F908-40E6-B1B5-73D6E4A5003A}" srcId="{409DD7AB-C39F-4D16-ADC8-FF9874BB51F1}" destId="{64BF263D-3F50-4F07-A668-E2C9D1A0206A}" srcOrd="1" destOrd="0" parTransId="{DB55CA26-83A9-4123-BB3A-1AC5219AF4DF}" sibTransId="{BD366927-1CDB-4A8C-AAE6-F8A3256BD6B1}"/>
    <dgm:cxn modelId="{4CD68F57-E222-4107-8623-BDAEA09AD5AF}" type="presOf" srcId="{F7F0A456-1167-4554-A0C7-250DA2D55364}" destId="{148DF344-6484-443C-8E02-25DB395B3873}" srcOrd="0" destOrd="0" presId="urn:microsoft.com/office/officeart/2005/8/layout/chevron2"/>
    <dgm:cxn modelId="{8900B3BA-DFAE-41ED-8596-29A2EFCD817B}" type="presOf" srcId="{97C664EE-C876-43CD-AFAD-DFF68AB08155}" destId="{E5D9BBD7-D758-48F5-A73C-79D40CA6B1C3}" srcOrd="0" destOrd="1" presId="urn:microsoft.com/office/officeart/2005/8/layout/chevron2"/>
    <dgm:cxn modelId="{288E790C-F11B-467D-B72D-27C48E46E2E4}" srcId="{8300D118-37BD-4358-9713-CFF4FC8D18CF}" destId="{EBA5196E-AAC8-4847-A4D3-D570F342D7BD}" srcOrd="0" destOrd="0" parTransId="{CF12CB7E-4949-4A7E-B690-602C532FC616}" sibTransId="{A1039AC8-8515-4E0D-AFF8-DB46F91885CE}"/>
    <dgm:cxn modelId="{67339E1C-BEAC-4D2A-8153-F9ABFEA68B2E}" type="presOf" srcId="{EBA5196E-AAC8-4847-A4D3-D570F342D7BD}" destId="{E5D9BBD7-D758-48F5-A73C-79D40CA6B1C3}" srcOrd="0" destOrd="0" presId="urn:microsoft.com/office/officeart/2005/8/layout/chevron2"/>
    <dgm:cxn modelId="{E767647E-C328-4213-AA85-5405217E112B}" type="presOf" srcId="{409DD7AB-C39F-4D16-ADC8-FF9874BB51F1}" destId="{DFD7A3D3-3563-4DF0-A05E-BFF8EE44E202}" srcOrd="0" destOrd="0" presId="urn:microsoft.com/office/officeart/2005/8/layout/chevron2"/>
    <dgm:cxn modelId="{9ACC589A-EDAA-4E59-9732-3D958B69AF8D}" srcId="{409DD7AB-C39F-4D16-ADC8-FF9874BB51F1}" destId="{F7F0A456-1167-4554-A0C7-250DA2D55364}" srcOrd="0" destOrd="0" parTransId="{121507E5-BF59-431F-B57D-18A25CF9DAB3}" sibTransId="{87A7B022-6884-4EF8-8E01-502D6F5783A3}"/>
    <dgm:cxn modelId="{D9E021F1-6F3E-4E83-881C-585B618BA6FC}" type="presOf" srcId="{A63209AE-228F-4AB5-A66D-72845B88A16B}" destId="{32DC9C93-0044-4CCA-923C-217FC457E5A4}" srcOrd="0" destOrd="0" presId="urn:microsoft.com/office/officeart/2005/8/layout/chevron2"/>
    <dgm:cxn modelId="{26ED245F-F509-4821-9115-915486D034D4}" srcId="{01EFB17E-5DF9-44CD-97AA-07D5A7C06A21}" destId="{776B873B-81F6-4344-B001-8C5823CD9E2F}" srcOrd="1" destOrd="0" parTransId="{83464D71-2741-46D2-BF20-5061FFD6AF0D}" sibTransId="{E88556DD-1192-4861-8685-319DB8359D80}"/>
    <dgm:cxn modelId="{CF476AD4-4A65-4330-BCC9-6E2B44122F00}" srcId="{8300D118-37BD-4358-9713-CFF4FC8D18CF}" destId="{97C664EE-C876-43CD-AFAD-DFF68AB08155}" srcOrd="1" destOrd="0" parTransId="{B483C688-433F-41D1-AB62-635FF90B4175}" sibTransId="{4EEFEDCD-61FF-4838-91C9-87A686E867C7}"/>
    <dgm:cxn modelId="{D8EBBBC9-F683-4A04-A7EF-E7D374737504}" type="presOf" srcId="{8300D118-37BD-4358-9713-CFF4FC8D18CF}" destId="{A5C2957E-7159-4CD1-89AC-7B45B08CB53A}" srcOrd="0" destOrd="0" presId="urn:microsoft.com/office/officeart/2005/8/layout/chevron2"/>
    <dgm:cxn modelId="{80833AF7-7B1C-4141-8613-949645806E08}" type="presParOf" srcId="{71448622-53E9-4B48-BF8F-91038858B901}" destId="{7490DC7E-3E04-4E95-8166-CC036A1DE97E}" srcOrd="0" destOrd="0" presId="urn:microsoft.com/office/officeart/2005/8/layout/chevron2"/>
    <dgm:cxn modelId="{01B1EE17-8C7B-4521-AFDD-20BC9FBB9646}" type="presParOf" srcId="{7490DC7E-3E04-4E95-8166-CC036A1DE97E}" destId="{DFD7A3D3-3563-4DF0-A05E-BFF8EE44E202}" srcOrd="0" destOrd="0" presId="urn:microsoft.com/office/officeart/2005/8/layout/chevron2"/>
    <dgm:cxn modelId="{6A9C1385-92A1-4D97-81A4-57F8FB83A6A4}" type="presParOf" srcId="{7490DC7E-3E04-4E95-8166-CC036A1DE97E}" destId="{148DF344-6484-443C-8E02-25DB395B3873}" srcOrd="1" destOrd="0" presId="urn:microsoft.com/office/officeart/2005/8/layout/chevron2"/>
    <dgm:cxn modelId="{1C6EF1F1-BB19-408D-8EE0-3D1DC87D777F}" type="presParOf" srcId="{71448622-53E9-4B48-BF8F-91038858B901}" destId="{A779F03E-3582-4001-8E8B-A49BA893D034}" srcOrd="1" destOrd="0" presId="urn:microsoft.com/office/officeart/2005/8/layout/chevron2"/>
    <dgm:cxn modelId="{D503A11D-DDBA-41CE-9D6E-A316141CCE32}" type="presParOf" srcId="{71448622-53E9-4B48-BF8F-91038858B901}" destId="{5AB4B73C-BACC-4B29-B720-0774F425EA6F}" srcOrd="2" destOrd="0" presId="urn:microsoft.com/office/officeart/2005/8/layout/chevron2"/>
    <dgm:cxn modelId="{19081328-1BA0-4A2F-AA87-71999A2B3CEC}" type="presParOf" srcId="{5AB4B73C-BACC-4B29-B720-0774F425EA6F}" destId="{BB8A19A3-98C0-4A51-B9FE-C03DDBC3B44D}" srcOrd="0" destOrd="0" presId="urn:microsoft.com/office/officeart/2005/8/layout/chevron2"/>
    <dgm:cxn modelId="{AB51446C-EDED-42EA-B3CA-8145EB3A2681}" type="presParOf" srcId="{5AB4B73C-BACC-4B29-B720-0774F425EA6F}" destId="{32DC9C93-0044-4CCA-923C-217FC457E5A4}" srcOrd="1" destOrd="0" presId="urn:microsoft.com/office/officeart/2005/8/layout/chevron2"/>
    <dgm:cxn modelId="{92E8E5F9-BAC3-4BB6-BE58-C295967FCCF3}" type="presParOf" srcId="{71448622-53E9-4B48-BF8F-91038858B901}" destId="{A6E66D70-E1E8-4D94-ACF1-E470765CEF28}" srcOrd="3" destOrd="0" presId="urn:microsoft.com/office/officeart/2005/8/layout/chevron2"/>
    <dgm:cxn modelId="{DDE47DC2-D32A-4D4A-8088-620D6CC0440C}" type="presParOf" srcId="{71448622-53E9-4B48-BF8F-91038858B901}" destId="{9E4DB952-96EC-4D5D-B63D-CC2D3DC01AF3}" srcOrd="4" destOrd="0" presId="urn:microsoft.com/office/officeart/2005/8/layout/chevron2"/>
    <dgm:cxn modelId="{1FB8EAC9-A6EE-4803-A408-77D235CE62B5}" type="presParOf" srcId="{9E4DB952-96EC-4D5D-B63D-CC2D3DC01AF3}" destId="{A5C2957E-7159-4CD1-89AC-7B45B08CB53A}" srcOrd="0" destOrd="0" presId="urn:microsoft.com/office/officeart/2005/8/layout/chevron2"/>
    <dgm:cxn modelId="{51388A7D-B1A1-4019-9924-AF44C1D4A7EB}" type="presParOf" srcId="{9E4DB952-96EC-4D5D-B63D-CC2D3DC01AF3}" destId="{E5D9BBD7-D758-48F5-A73C-79D40CA6B1C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CCD11-17A9-4766-9374-76086A97C10C}" type="doc">
      <dgm:prSet loTypeId="urn:microsoft.com/office/officeart/2005/8/layout/hList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3BC0F8A-8697-4A2B-BAD4-C05C2FBB6DBF}">
      <dgm:prSet phldrT="[Текст]"/>
      <dgm:spPr>
        <a:solidFill>
          <a:srgbClr val="000099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Гидроэнергетики и возобновляемых источников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энергии (ГВИЭ)</a:t>
          </a:r>
          <a:endParaRPr lang="ru-RU" b="1" dirty="0"/>
        </a:p>
      </dgm:t>
    </dgm:pt>
    <dgm:pt modelId="{29B1E97B-3914-4904-A1D1-19D17E839012}" type="parTrans" cxnId="{DBBFEBF1-34AA-425B-A942-8B7DC98C0222}">
      <dgm:prSet/>
      <dgm:spPr/>
      <dgm:t>
        <a:bodyPr/>
        <a:lstStyle/>
        <a:p>
          <a:endParaRPr lang="ru-RU"/>
        </a:p>
      </dgm:t>
    </dgm:pt>
    <dgm:pt modelId="{39C7EFC2-D5A8-46A7-9B2E-F79E8BDF9661}" type="sibTrans" cxnId="{DBBFEBF1-34AA-425B-A942-8B7DC98C0222}">
      <dgm:prSet/>
      <dgm:spPr/>
      <dgm:t>
        <a:bodyPr/>
        <a:lstStyle/>
        <a:p>
          <a:endParaRPr lang="ru-RU"/>
        </a:p>
      </dgm:t>
    </dgm:pt>
    <dgm:pt modelId="{F161724C-134B-47C4-8CE0-D88DDC3F0593}">
      <dgm:prSet phldrT="[Текст]" custT="1"/>
      <dgm:spPr>
        <a:solidFill>
          <a:srgbClr val="75DBFF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Направление: Электроэнергетика и электротехника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3B3E8-DFE5-4DE8-90E8-1F4D42DD85F8}" type="parTrans" cxnId="{908AB0B5-8FED-417D-BC95-7C882A8DDF42}">
      <dgm:prSet/>
      <dgm:spPr/>
      <dgm:t>
        <a:bodyPr/>
        <a:lstStyle/>
        <a:p>
          <a:endParaRPr lang="ru-RU"/>
        </a:p>
      </dgm:t>
    </dgm:pt>
    <dgm:pt modelId="{3A999C13-F64A-4A2D-B008-E37FA03C42D4}" type="sibTrans" cxnId="{908AB0B5-8FED-417D-BC95-7C882A8DDF42}">
      <dgm:prSet/>
      <dgm:spPr/>
      <dgm:t>
        <a:bodyPr/>
        <a:lstStyle/>
        <a:p>
          <a:endParaRPr lang="ru-RU"/>
        </a:p>
      </dgm:t>
    </dgm:pt>
    <dgm:pt modelId="{66B0395C-6013-4EE7-83CE-1D8C638421EB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Гидромеханики и гидравлических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машин (ГГМ)</a:t>
          </a:r>
          <a:endParaRPr lang="ru-RU" b="1" dirty="0"/>
        </a:p>
      </dgm:t>
    </dgm:pt>
    <dgm:pt modelId="{0A4E635F-95BD-4CC9-9341-2B9F5A670C65}" type="parTrans" cxnId="{7E14BC0F-D09B-4662-A553-35F360D6749C}">
      <dgm:prSet/>
      <dgm:spPr/>
      <dgm:t>
        <a:bodyPr/>
        <a:lstStyle/>
        <a:p>
          <a:endParaRPr lang="ru-RU"/>
        </a:p>
      </dgm:t>
    </dgm:pt>
    <dgm:pt modelId="{2E3CC821-63F8-4EF5-8150-CE813321549F}" type="sibTrans" cxnId="{7E14BC0F-D09B-4662-A553-35F360D6749C}">
      <dgm:prSet/>
      <dgm:spPr/>
      <dgm:t>
        <a:bodyPr/>
        <a:lstStyle/>
        <a:p>
          <a:endParaRPr lang="ru-RU"/>
        </a:p>
      </dgm:t>
    </dgm:pt>
    <dgm:pt modelId="{543BB027-38F1-47C1-A63D-9B17EEFDCFA1}">
      <dgm:prSet phldrT="[Текст]"/>
      <dgm:spPr/>
      <dgm:t>
        <a:bodyPr/>
        <a:lstStyle/>
        <a:p>
          <a:r>
            <a:rPr lang="ru-RU" sz="23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</a:t>
          </a:r>
          <a:r>
            <a:rPr lang="en-US" sz="23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sz="23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Энергетическое машиностроение</a:t>
          </a:r>
          <a:endParaRPr lang="ru-RU" sz="2300" b="0" dirty="0"/>
        </a:p>
      </dgm:t>
    </dgm:pt>
    <dgm:pt modelId="{2E69B51C-B933-46C6-A3E8-FA1C134D4CA0}" type="parTrans" cxnId="{AA573AA2-32E8-4449-BE01-17F121EFD408}">
      <dgm:prSet/>
      <dgm:spPr/>
      <dgm:t>
        <a:bodyPr/>
        <a:lstStyle/>
        <a:p>
          <a:endParaRPr lang="ru-RU"/>
        </a:p>
      </dgm:t>
    </dgm:pt>
    <dgm:pt modelId="{3D343E02-9942-4CB7-89D7-8FEC7F36484B}" type="sibTrans" cxnId="{AA573AA2-32E8-4449-BE01-17F121EFD408}">
      <dgm:prSet/>
      <dgm:spPr/>
      <dgm:t>
        <a:bodyPr/>
        <a:lstStyle/>
        <a:p>
          <a:endParaRPr lang="ru-RU"/>
        </a:p>
      </dgm:t>
    </dgm:pt>
    <dgm:pt modelId="{33291CD0-986C-43F0-9C1C-EBC2C5A20365}">
      <dgm:prSet phldrT="[Текст]"/>
      <dgm:spPr>
        <a:solidFill>
          <a:srgbClr val="FF66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Энергетических и гидротехнических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сооружений (ЭГТС)</a:t>
          </a:r>
          <a:endParaRPr lang="ru-RU" b="1" dirty="0"/>
        </a:p>
      </dgm:t>
    </dgm:pt>
    <dgm:pt modelId="{87344B0E-9787-4F65-A928-7A6CADC45270}" type="parTrans" cxnId="{603A08F8-D058-4C86-8193-F19A9D546C6D}">
      <dgm:prSet/>
      <dgm:spPr/>
      <dgm:t>
        <a:bodyPr/>
        <a:lstStyle/>
        <a:p>
          <a:endParaRPr lang="ru-RU"/>
        </a:p>
      </dgm:t>
    </dgm:pt>
    <dgm:pt modelId="{914232C5-84E8-489A-8012-F9AFAE3183D7}" type="sibTrans" cxnId="{603A08F8-D058-4C86-8193-F19A9D546C6D}">
      <dgm:prSet/>
      <dgm:spPr/>
      <dgm:t>
        <a:bodyPr/>
        <a:lstStyle/>
        <a:p>
          <a:endParaRPr lang="ru-RU"/>
        </a:p>
      </dgm:t>
    </dgm:pt>
    <dgm:pt modelId="{DECE212F-6A9F-448C-BE85-D729EA32ED4B}">
      <dgm:prSet phldrT="[Текст]"/>
      <dgm:spPr/>
      <dgm:t>
        <a:bodyPr/>
        <a:lstStyle/>
        <a:p>
          <a:r>
            <a:rPr lang="ru-RU" sz="23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Строительство</a:t>
          </a:r>
          <a:endParaRPr lang="ru-RU" sz="2300" b="0" dirty="0"/>
        </a:p>
      </dgm:t>
    </dgm:pt>
    <dgm:pt modelId="{8C973493-0EF5-4C29-A50B-C24CBBFE1E52}" type="parTrans" cxnId="{7CD103E0-7D1B-4B76-9CF3-E7034FA62F26}">
      <dgm:prSet/>
      <dgm:spPr/>
      <dgm:t>
        <a:bodyPr/>
        <a:lstStyle/>
        <a:p>
          <a:endParaRPr lang="ru-RU"/>
        </a:p>
      </dgm:t>
    </dgm:pt>
    <dgm:pt modelId="{74159E96-D05E-494B-AB5A-34BCCAD40D5C}" type="sibTrans" cxnId="{7CD103E0-7D1B-4B76-9CF3-E7034FA62F26}">
      <dgm:prSet/>
      <dgm:spPr/>
      <dgm:t>
        <a:bodyPr/>
        <a:lstStyle/>
        <a:p>
          <a:endParaRPr lang="ru-RU"/>
        </a:p>
      </dgm:t>
    </dgm:pt>
    <dgm:pt modelId="{0B2F1EDD-A467-491F-BA57-1713291CCA05}">
      <dgm:prSet phldrT="[Текст]" custT="1"/>
      <dgm:spPr>
        <a:solidFill>
          <a:srgbClr val="75DBFF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Профиль: Гидроэлектростанции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9F1A71-5EB1-4009-BE76-9EB5B65D94CD}" type="parTrans" cxnId="{B48DBF32-D0D2-4BBC-A718-D02C92D8BA8C}">
      <dgm:prSet/>
      <dgm:spPr/>
      <dgm:t>
        <a:bodyPr/>
        <a:lstStyle/>
        <a:p>
          <a:endParaRPr lang="ru-RU"/>
        </a:p>
      </dgm:t>
    </dgm:pt>
    <dgm:pt modelId="{E0232511-7953-4F4B-A020-A31CC857C29E}" type="sibTrans" cxnId="{B48DBF32-D0D2-4BBC-A718-D02C92D8BA8C}">
      <dgm:prSet/>
      <dgm:spPr/>
      <dgm:t>
        <a:bodyPr/>
        <a:lstStyle/>
        <a:p>
          <a:endParaRPr lang="ru-RU"/>
        </a:p>
      </dgm:t>
    </dgm:pt>
    <dgm:pt modelId="{400140DB-6AD0-4567-B772-7E961B5C6C20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Нетрадиционные</a:t>
          </a:r>
          <a:r>
            <a:rPr lang="ru-RU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возобновляемые источники энергии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BFB33-7DEC-4AE5-A52A-3E1C51ED7A25}" type="parTrans" cxnId="{31F42262-211D-429D-9079-CA1B385ABBAF}">
      <dgm:prSet/>
      <dgm:spPr/>
      <dgm:t>
        <a:bodyPr/>
        <a:lstStyle/>
        <a:p>
          <a:endParaRPr lang="ru-RU"/>
        </a:p>
      </dgm:t>
    </dgm:pt>
    <dgm:pt modelId="{DCBC087A-7A47-4BC3-AB03-501F5E9BDAFB}" type="sibTrans" cxnId="{31F42262-211D-429D-9079-CA1B385ABBAF}">
      <dgm:prSet/>
      <dgm:spPr/>
      <dgm:t>
        <a:bodyPr/>
        <a:lstStyle/>
        <a:p>
          <a:endParaRPr lang="ru-RU"/>
        </a:p>
      </dgm:t>
    </dgm:pt>
    <dgm:pt modelId="{074B914F-3AAB-4DE8-B403-5DE85360B5BE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Профиль: Автоматизированные гидравлические и пневматические системы и агрегаты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A0D4A-B1DF-40E5-BD47-090992DB6D12}" type="parTrans" cxnId="{7B7B4068-E309-4F68-8666-B3E74438D8C5}">
      <dgm:prSet/>
      <dgm:spPr/>
      <dgm:t>
        <a:bodyPr/>
        <a:lstStyle/>
        <a:p>
          <a:endParaRPr lang="ru-RU"/>
        </a:p>
      </dgm:t>
    </dgm:pt>
    <dgm:pt modelId="{E6DE193D-FE74-478B-A79F-45FC9B9BCD34}" type="sibTrans" cxnId="{7B7B4068-E309-4F68-8666-B3E74438D8C5}">
      <dgm:prSet/>
      <dgm:spPr/>
      <dgm:t>
        <a:bodyPr/>
        <a:lstStyle/>
        <a:p>
          <a:endParaRPr lang="ru-RU"/>
        </a:p>
      </dgm:t>
    </dgm:pt>
    <dgm:pt modelId="{E3B4FE90-1FCC-41BC-BEF1-9687ECE89B5E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Профиль: Промышленное, гражданское и энергетическое строительство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CFB64-3B84-4767-A6D4-2389C557738A}" type="parTrans" cxnId="{DC64BFA5-B645-4958-9230-0341C7A3F6A8}">
      <dgm:prSet/>
      <dgm:spPr/>
      <dgm:t>
        <a:bodyPr/>
        <a:lstStyle/>
        <a:p>
          <a:endParaRPr lang="ru-RU"/>
        </a:p>
      </dgm:t>
    </dgm:pt>
    <dgm:pt modelId="{64ACD47B-576B-46A2-9278-44C5B9FFA14D}" type="sibTrans" cxnId="{DC64BFA5-B645-4958-9230-0341C7A3F6A8}">
      <dgm:prSet/>
      <dgm:spPr/>
      <dgm:t>
        <a:bodyPr/>
        <a:lstStyle/>
        <a:p>
          <a:endParaRPr lang="ru-RU"/>
        </a:p>
      </dgm:t>
    </dgm:pt>
    <dgm:pt modelId="{4D1F5015-1039-4A79-AF95-42FEDE4E4775}" type="pres">
      <dgm:prSet presAssocID="{29BCCD11-17A9-4766-9374-76086A97C1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C722E-76F4-4839-8182-76FA72716CB9}" type="pres">
      <dgm:prSet presAssocID="{13BC0F8A-8697-4A2B-BAD4-C05C2FBB6DBF}" presName="composite" presStyleCnt="0"/>
      <dgm:spPr/>
    </dgm:pt>
    <dgm:pt modelId="{384FB3EE-A49E-40C5-83E5-26482843EAC1}" type="pres">
      <dgm:prSet presAssocID="{13BC0F8A-8697-4A2B-BAD4-C05C2FBB6DB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23AF3-681B-42B5-856D-D549ACEA5930}" type="pres">
      <dgm:prSet presAssocID="{13BC0F8A-8697-4A2B-BAD4-C05C2FBB6DB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3965F-3EE9-4E0C-AD41-2EAB5D8B2ADF}" type="pres">
      <dgm:prSet presAssocID="{39C7EFC2-D5A8-46A7-9B2E-F79E8BDF9661}" presName="space" presStyleCnt="0"/>
      <dgm:spPr/>
    </dgm:pt>
    <dgm:pt modelId="{3801FBFB-6432-4E33-871B-F1474590005C}" type="pres">
      <dgm:prSet presAssocID="{66B0395C-6013-4EE7-83CE-1D8C638421EB}" presName="composite" presStyleCnt="0"/>
      <dgm:spPr/>
    </dgm:pt>
    <dgm:pt modelId="{59C25E44-8841-4D7B-91A4-CFFE3F833C25}" type="pres">
      <dgm:prSet presAssocID="{66B0395C-6013-4EE7-83CE-1D8C638421E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BDF95-CB8A-4439-A241-6938C9F41DE8}" type="pres">
      <dgm:prSet presAssocID="{66B0395C-6013-4EE7-83CE-1D8C638421E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8B408-F7AC-43E2-A658-419B2404F7CE}" type="pres">
      <dgm:prSet presAssocID="{2E3CC821-63F8-4EF5-8150-CE813321549F}" presName="space" presStyleCnt="0"/>
      <dgm:spPr/>
    </dgm:pt>
    <dgm:pt modelId="{047635C2-A78A-493B-8B57-AAD82225774F}" type="pres">
      <dgm:prSet presAssocID="{33291CD0-986C-43F0-9C1C-EBC2C5A20365}" presName="composite" presStyleCnt="0"/>
      <dgm:spPr/>
    </dgm:pt>
    <dgm:pt modelId="{EEA4D0AA-036C-4B76-9E69-1D5985D3F712}" type="pres">
      <dgm:prSet presAssocID="{33291CD0-986C-43F0-9C1C-EBC2C5A2036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C1CD1-B661-447F-8970-C7C6D64F7EA8}" type="pres">
      <dgm:prSet presAssocID="{33291CD0-986C-43F0-9C1C-EBC2C5A2036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6A2A8-136A-4E6E-BB67-29692AB39D2B}" type="presOf" srcId="{33291CD0-986C-43F0-9C1C-EBC2C5A20365}" destId="{EEA4D0AA-036C-4B76-9E69-1D5985D3F712}" srcOrd="0" destOrd="0" presId="urn:microsoft.com/office/officeart/2005/8/layout/hList1"/>
    <dgm:cxn modelId="{5C469EA2-FA0E-46FE-B074-942DF856EA3F}" type="presOf" srcId="{400140DB-6AD0-4567-B772-7E961B5C6C20}" destId="{73D23AF3-681B-42B5-856D-D549ACEA5930}" srcOrd="0" destOrd="2" presId="urn:microsoft.com/office/officeart/2005/8/layout/hList1"/>
    <dgm:cxn modelId="{908AB0B5-8FED-417D-BC95-7C882A8DDF42}" srcId="{13BC0F8A-8697-4A2B-BAD4-C05C2FBB6DBF}" destId="{F161724C-134B-47C4-8CE0-D88DDC3F0593}" srcOrd="0" destOrd="0" parTransId="{8C53B3E8-DFE5-4DE8-90E8-1F4D42DD85F8}" sibTransId="{3A999C13-F64A-4A2D-B008-E37FA03C42D4}"/>
    <dgm:cxn modelId="{7B7B4068-E309-4F68-8666-B3E74438D8C5}" srcId="{543BB027-38F1-47C1-A63D-9B17EEFDCFA1}" destId="{074B914F-3AAB-4DE8-B403-5DE85360B5BE}" srcOrd="0" destOrd="0" parTransId="{45EA0D4A-B1DF-40E5-BD47-090992DB6D12}" sibTransId="{E6DE193D-FE74-478B-A79F-45FC9B9BCD34}"/>
    <dgm:cxn modelId="{B72F1A71-EBE5-48AE-B750-4C07E5CD54D4}" type="presOf" srcId="{29BCCD11-17A9-4766-9374-76086A97C10C}" destId="{4D1F5015-1039-4A79-AF95-42FEDE4E4775}" srcOrd="0" destOrd="0" presId="urn:microsoft.com/office/officeart/2005/8/layout/hList1"/>
    <dgm:cxn modelId="{7E14BC0F-D09B-4662-A553-35F360D6749C}" srcId="{29BCCD11-17A9-4766-9374-76086A97C10C}" destId="{66B0395C-6013-4EE7-83CE-1D8C638421EB}" srcOrd="1" destOrd="0" parTransId="{0A4E635F-95BD-4CC9-9341-2B9F5A670C65}" sibTransId="{2E3CC821-63F8-4EF5-8150-CE813321549F}"/>
    <dgm:cxn modelId="{DD651FFD-23FB-4482-8B33-3653BC3CA24D}" type="presOf" srcId="{66B0395C-6013-4EE7-83CE-1D8C638421EB}" destId="{59C25E44-8841-4D7B-91A4-CFFE3F833C25}" srcOrd="0" destOrd="0" presId="urn:microsoft.com/office/officeart/2005/8/layout/hList1"/>
    <dgm:cxn modelId="{7CD103E0-7D1B-4B76-9CF3-E7034FA62F26}" srcId="{33291CD0-986C-43F0-9C1C-EBC2C5A20365}" destId="{DECE212F-6A9F-448C-BE85-D729EA32ED4B}" srcOrd="0" destOrd="0" parTransId="{8C973493-0EF5-4C29-A50B-C24CBBFE1E52}" sibTransId="{74159E96-D05E-494B-AB5A-34BCCAD40D5C}"/>
    <dgm:cxn modelId="{DC64BFA5-B645-4958-9230-0341C7A3F6A8}" srcId="{DECE212F-6A9F-448C-BE85-D729EA32ED4B}" destId="{E3B4FE90-1FCC-41BC-BEF1-9687ECE89B5E}" srcOrd="0" destOrd="0" parTransId="{BC7CFB64-3B84-4767-A6D4-2389C557738A}" sibTransId="{64ACD47B-576B-46A2-9278-44C5B9FFA14D}"/>
    <dgm:cxn modelId="{0DBF2353-A05D-45F6-A446-10BDE4562F6B}" type="presOf" srcId="{E3B4FE90-1FCC-41BC-BEF1-9687ECE89B5E}" destId="{EE0C1CD1-B661-447F-8970-C7C6D64F7EA8}" srcOrd="0" destOrd="1" presId="urn:microsoft.com/office/officeart/2005/8/layout/hList1"/>
    <dgm:cxn modelId="{DBBFEBF1-34AA-425B-A942-8B7DC98C0222}" srcId="{29BCCD11-17A9-4766-9374-76086A97C10C}" destId="{13BC0F8A-8697-4A2B-BAD4-C05C2FBB6DBF}" srcOrd="0" destOrd="0" parTransId="{29B1E97B-3914-4904-A1D1-19D17E839012}" sibTransId="{39C7EFC2-D5A8-46A7-9B2E-F79E8BDF9661}"/>
    <dgm:cxn modelId="{AA573AA2-32E8-4449-BE01-17F121EFD408}" srcId="{66B0395C-6013-4EE7-83CE-1D8C638421EB}" destId="{543BB027-38F1-47C1-A63D-9B17EEFDCFA1}" srcOrd="0" destOrd="0" parTransId="{2E69B51C-B933-46C6-A3E8-FA1C134D4CA0}" sibTransId="{3D343E02-9942-4CB7-89D7-8FEC7F36484B}"/>
    <dgm:cxn modelId="{14FDF5A5-579C-4DD6-8AA1-0F63C164328A}" type="presOf" srcId="{13BC0F8A-8697-4A2B-BAD4-C05C2FBB6DBF}" destId="{384FB3EE-A49E-40C5-83E5-26482843EAC1}" srcOrd="0" destOrd="0" presId="urn:microsoft.com/office/officeart/2005/8/layout/hList1"/>
    <dgm:cxn modelId="{C1CDD1DF-6671-4059-B2CC-593668B73718}" type="presOf" srcId="{0B2F1EDD-A467-491F-BA57-1713291CCA05}" destId="{73D23AF3-681B-42B5-856D-D549ACEA5930}" srcOrd="0" destOrd="1" presId="urn:microsoft.com/office/officeart/2005/8/layout/hList1"/>
    <dgm:cxn modelId="{04EA5A92-F17E-422E-ADDE-DF0DE1473C6D}" type="presOf" srcId="{DECE212F-6A9F-448C-BE85-D729EA32ED4B}" destId="{EE0C1CD1-B661-447F-8970-C7C6D64F7EA8}" srcOrd="0" destOrd="0" presId="urn:microsoft.com/office/officeart/2005/8/layout/hList1"/>
    <dgm:cxn modelId="{8ABE0DDF-2543-4DE7-A462-7C3BAF1B9A96}" type="presOf" srcId="{543BB027-38F1-47C1-A63D-9B17EEFDCFA1}" destId="{7AEBDF95-CB8A-4439-A241-6938C9F41DE8}" srcOrd="0" destOrd="0" presId="urn:microsoft.com/office/officeart/2005/8/layout/hList1"/>
    <dgm:cxn modelId="{11FC09B6-8FCD-46E8-B044-9B55707C1F13}" type="presOf" srcId="{074B914F-3AAB-4DE8-B403-5DE85360B5BE}" destId="{7AEBDF95-CB8A-4439-A241-6938C9F41DE8}" srcOrd="0" destOrd="1" presId="urn:microsoft.com/office/officeart/2005/8/layout/hList1"/>
    <dgm:cxn modelId="{603A08F8-D058-4C86-8193-F19A9D546C6D}" srcId="{29BCCD11-17A9-4766-9374-76086A97C10C}" destId="{33291CD0-986C-43F0-9C1C-EBC2C5A20365}" srcOrd="2" destOrd="0" parTransId="{87344B0E-9787-4F65-A928-7A6CADC45270}" sibTransId="{914232C5-84E8-489A-8012-F9AFAE3183D7}"/>
    <dgm:cxn modelId="{31F42262-211D-429D-9079-CA1B385ABBAF}" srcId="{F161724C-134B-47C4-8CE0-D88DDC3F0593}" destId="{400140DB-6AD0-4567-B772-7E961B5C6C20}" srcOrd="1" destOrd="0" parTransId="{045BFB33-7DEC-4AE5-A52A-3E1C51ED7A25}" sibTransId="{DCBC087A-7A47-4BC3-AB03-501F5E9BDAFB}"/>
    <dgm:cxn modelId="{B48DBF32-D0D2-4BBC-A718-D02C92D8BA8C}" srcId="{F161724C-134B-47C4-8CE0-D88DDC3F0593}" destId="{0B2F1EDD-A467-491F-BA57-1713291CCA05}" srcOrd="0" destOrd="0" parTransId="{1B9F1A71-5EB1-4009-BE76-9EB5B65D94CD}" sibTransId="{E0232511-7953-4F4B-A020-A31CC857C29E}"/>
    <dgm:cxn modelId="{38D0DDA0-E74C-4091-BC1A-99E956BAAC2A}" type="presOf" srcId="{F161724C-134B-47C4-8CE0-D88DDC3F0593}" destId="{73D23AF3-681B-42B5-856D-D549ACEA5930}" srcOrd="0" destOrd="0" presId="urn:microsoft.com/office/officeart/2005/8/layout/hList1"/>
    <dgm:cxn modelId="{4F0A902D-E6ED-41AF-BBF1-69F8A832E20A}" type="presParOf" srcId="{4D1F5015-1039-4A79-AF95-42FEDE4E4775}" destId="{95EC722E-76F4-4839-8182-76FA72716CB9}" srcOrd="0" destOrd="0" presId="urn:microsoft.com/office/officeart/2005/8/layout/hList1"/>
    <dgm:cxn modelId="{2D0F378C-A3BD-47AB-95AA-08EE36559792}" type="presParOf" srcId="{95EC722E-76F4-4839-8182-76FA72716CB9}" destId="{384FB3EE-A49E-40C5-83E5-26482843EAC1}" srcOrd="0" destOrd="0" presId="urn:microsoft.com/office/officeart/2005/8/layout/hList1"/>
    <dgm:cxn modelId="{8D996799-E92C-4FCA-96AB-C88CE95D9927}" type="presParOf" srcId="{95EC722E-76F4-4839-8182-76FA72716CB9}" destId="{73D23AF3-681B-42B5-856D-D549ACEA5930}" srcOrd="1" destOrd="0" presId="urn:microsoft.com/office/officeart/2005/8/layout/hList1"/>
    <dgm:cxn modelId="{F7EF6F01-960F-4856-A4F2-75AF8A91C6FF}" type="presParOf" srcId="{4D1F5015-1039-4A79-AF95-42FEDE4E4775}" destId="{4023965F-3EE9-4E0C-AD41-2EAB5D8B2ADF}" srcOrd="1" destOrd="0" presId="urn:microsoft.com/office/officeart/2005/8/layout/hList1"/>
    <dgm:cxn modelId="{247913FE-6297-46CC-B410-FE2FEDD6F143}" type="presParOf" srcId="{4D1F5015-1039-4A79-AF95-42FEDE4E4775}" destId="{3801FBFB-6432-4E33-871B-F1474590005C}" srcOrd="2" destOrd="0" presId="urn:microsoft.com/office/officeart/2005/8/layout/hList1"/>
    <dgm:cxn modelId="{14944BDF-D926-45E3-8820-A9FBAD369BED}" type="presParOf" srcId="{3801FBFB-6432-4E33-871B-F1474590005C}" destId="{59C25E44-8841-4D7B-91A4-CFFE3F833C25}" srcOrd="0" destOrd="0" presId="urn:microsoft.com/office/officeart/2005/8/layout/hList1"/>
    <dgm:cxn modelId="{070D1354-50EB-435D-9DBB-6A977E1C78BA}" type="presParOf" srcId="{3801FBFB-6432-4E33-871B-F1474590005C}" destId="{7AEBDF95-CB8A-4439-A241-6938C9F41DE8}" srcOrd="1" destOrd="0" presId="urn:microsoft.com/office/officeart/2005/8/layout/hList1"/>
    <dgm:cxn modelId="{2EE7AE43-2638-40EE-A97D-6755FB41422F}" type="presParOf" srcId="{4D1F5015-1039-4A79-AF95-42FEDE4E4775}" destId="{38D8B408-F7AC-43E2-A658-419B2404F7CE}" srcOrd="3" destOrd="0" presId="urn:microsoft.com/office/officeart/2005/8/layout/hList1"/>
    <dgm:cxn modelId="{B07D5A03-77E2-4274-BB9E-C51E55D5663C}" type="presParOf" srcId="{4D1F5015-1039-4A79-AF95-42FEDE4E4775}" destId="{047635C2-A78A-493B-8B57-AAD82225774F}" srcOrd="4" destOrd="0" presId="urn:microsoft.com/office/officeart/2005/8/layout/hList1"/>
    <dgm:cxn modelId="{A2E07D3E-6E81-49B1-8404-D4C6B3601396}" type="presParOf" srcId="{047635C2-A78A-493B-8B57-AAD82225774F}" destId="{EEA4D0AA-036C-4B76-9E69-1D5985D3F712}" srcOrd="0" destOrd="0" presId="urn:microsoft.com/office/officeart/2005/8/layout/hList1"/>
    <dgm:cxn modelId="{66543D12-8627-4FB2-9B66-B08B67C2362E}" type="presParOf" srcId="{047635C2-A78A-493B-8B57-AAD82225774F}" destId="{EE0C1CD1-B661-447F-8970-C7C6D64F7EA8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EFAE61-F8F6-4A3C-9974-300C15DE3C0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D5900-9400-4E90-B249-1F223C063C9F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1800" b="1" dirty="0" smtClean="0"/>
            <a:t>Разработка методов:</a:t>
          </a:r>
          <a:endParaRPr lang="ru-RU" sz="1800" b="1" dirty="0"/>
        </a:p>
      </dgm:t>
    </dgm:pt>
    <dgm:pt modelId="{0B13D6D7-078A-4A27-A504-FA96231C2289}" type="parTrans" cxnId="{DD7AB255-619C-46C3-A177-B14BA47F1A2D}">
      <dgm:prSet/>
      <dgm:spPr/>
      <dgm:t>
        <a:bodyPr/>
        <a:lstStyle/>
        <a:p>
          <a:endParaRPr lang="ru-RU" sz="2000"/>
        </a:p>
      </dgm:t>
    </dgm:pt>
    <dgm:pt modelId="{F217F111-92EA-41FD-B92D-B8CA929686FD}" type="sibTrans" cxnId="{DD7AB255-619C-46C3-A177-B14BA47F1A2D}">
      <dgm:prSet/>
      <dgm:spPr/>
      <dgm:t>
        <a:bodyPr/>
        <a:lstStyle/>
        <a:p>
          <a:endParaRPr lang="ru-RU" sz="2000"/>
        </a:p>
      </dgm:t>
    </dgm:pt>
    <dgm:pt modelId="{24660B75-3270-482C-B68C-55F59DFB1B24}">
      <dgm:prSet phldrT="[Текст]" custT="1"/>
      <dgm:spPr/>
      <dgm:t>
        <a:bodyPr/>
        <a:lstStyle/>
        <a:p>
          <a:r>
            <a:rPr lang="ru-RU" sz="2000" dirty="0" smtClean="0"/>
            <a:t>обоснования параметров и режимов работы энергоустановок и </a:t>
          </a:r>
          <a:r>
            <a:rPr lang="ru-RU" sz="2000" dirty="0" err="1" smtClean="0"/>
            <a:t>энергокомплексов</a:t>
          </a:r>
          <a:r>
            <a:rPr lang="ru-RU" sz="2000" dirty="0" smtClean="0"/>
            <a:t> на базе ВИЭ при децентрализованном энергоснабжении</a:t>
          </a:r>
          <a:endParaRPr lang="ru-RU" sz="2000" dirty="0"/>
        </a:p>
      </dgm:t>
    </dgm:pt>
    <dgm:pt modelId="{0002070A-526B-4600-88E0-59D84AF09846}" type="parTrans" cxnId="{0D1371A3-C911-4FEE-98FC-3FB4B346B173}">
      <dgm:prSet/>
      <dgm:spPr/>
      <dgm:t>
        <a:bodyPr/>
        <a:lstStyle/>
        <a:p>
          <a:endParaRPr lang="ru-RU" sz="2000"/>
        </a:p>
      </dgm:t>
    </dgm:pt>
    <dgm:pt modelId="{8FC778E9-A8CF-415A-8310-D8A1260F7CD2}" type="sibTrans" cxnId="{0D1371A3-C911-4FEE-98FC-3FB4B346B173}">
      <dgm:prSet/>
      <dgm:spPr/>
      <dgm:t>
        <a:bodyPr/>
        <a:lstStyle/>
        <a:p>
          <a:endParaRPr lang="ru-RU" sz="2000"/>
        </a:p>
      </dgm:t>
    </dgm:pt>
    <dgm:pt modelId="{CC1DA487-C3C6-4ED2-B0A3-50742DADB167}">
      <dgm:prSet phldrT="[Текст]" custT="1"/>
      <dgm:spPr>
        <a:solidFill>
          <a:srgbClr val="BC0000"/>
        </a:solidFill>
      </dgm:spPr>
      <dgm:t>
        <a:bodyPr/>
        <a:lstStyle/>
        <a:p>
          <a:r>
            <a:rPr lang="ru-RU" sz="1800" b="1" i="0" dirty="0" smtClean="0"/>
            <a:t>Управление проектами создания сложных организационно-технических систем на основе методов и средств информатизации и авторизации проектных решений</a:t>
          </a:r>
          <a:endParaRPr lang="ru-RU" sz="1800" b="1" dirty="0"/>
        </a:p>
      </dgm:t>
    </dgm:pt>
    <dgm:pt modelId="{EF43EBF1-5F5B-4A5B-A34B-88C784909A0F}" type="parTrans" cxnId="{30DDC52A-9059-436B-BE12-09D655722E97}">
      <dgm:prSet/>
      <dgm:spPr/>
      <dgm:t>
        <a:bodyPr/>
        <a:lstStyle/>
        <a:p>
          <a:endParaRPr lang="ru-RU" sz="2000"/>
        </a:p>
      </dgm:t>
    </dgm:pt>
    <dgm:pt modelId="{11F29E6C-1CA9-4168-8643-8E4659417E8D}" type="sibTrans" cxnId="{30DDC52A-9059-436B-BE12-09D655722E97}">
      <dgm:prSet/>
      <dgm:spPr/>
      <dgm:t>
        <a:bodyPr/>
        <a:lstStyle/>
        <a:p>
          <a:endParaRPr lang="ru-RU" sz="2000"/>
        </a:p>
      </dgm:t>
    </dgm:pt>
    <dgm:pt modelId="{77DBF31F-E50F-4106-AAB6-D4736C2C9F1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800" b="1" i="0" dirty="0" smtClean="0"/>
            <a:t>Экологические аспекты использования объектов гидроэнергетики</a:t>
          </a:r>
          <a:endParaRPr lang="ru-RU" sz="1800" b="1" dirty="0"/>
        </a:p>
      </dgm:t>
    </dgm:pt>
    <dgm:pt modelId="{4B7BAE65-BE5E-4FAC-BD18-F4D0E9281B4E}" type="parTrans" cxnId="{B8B7BDFA-88CF-41BE-8D1E-12BEDD8FA9DA}">
      <dgm:prSet/>
      <dgm:spPr/>
      <dgm:t>
        <a:bodyPr/>
        <a:lstStyle/>
        <a:p>
          <a:endParaRPr lang="ru-RU" sz="2000"/>
        </a:p>
      </dgm:t>
    </dgm:pt>
    <dgm:pt modelId="{B3A64DC2-748B-4141-87AB-71C0156C580D}" type="sibTrans" cxnId="{B8B7BDFA-88CF-41BE-8D1E-12BEDD8FA9DA}">
      <dgm:prSet/>
      <dgm:spPr/>
      <dgm:t>
        <a:bodyPr/>
        <a:lstStyle/>
        <a:p>
          <a:endParaRPr lang="ru-RU" sz="2000"/>
        </a:p>
      </dgm:t>
    </dgm:pt>
    <dgm:pt modelId="{7B9C81E9-F2B6-43C1-800E-16D6E1BE365E}">
      <dgm:prSet phldrT="[Текст]" custT="1"/>
      <dgm:spPr/>
      <dgm:t>
        <a:bodyPr/>
        <a:lstStyle/>
        <a:p>
          <a:r>
            <a:rPr lang="ru-RU" sz="2000" b="0" i="0" dirty="0" smtClean="0"/>
            <a:t>оптимального управления ветроэлектрическими установками</a:t>
          </a:r>
          <a:endParaRPr lang="ru-RU" sz="2000" dirty="0"/>
        </a:p>
      </dgm:t>
    </dgm:pt>
    <dgm:pt modelId="{34F75F82-CD1E-4D21-8D72-B433F74EFC37}" type="parTrans" cxnId="{DCD64A2C-3307-4DF1-BCA8-6180B61A5B1C}">
      <dgm:prSet/>
      <dgm:spPr/>
      <dgm:t>
        <a:bodyPr/>
        <a:lstStyle/>
        <a:p>
          <a:endParaRPr lang="ru-RU" sz="2000"/>
        </a:p>
      </dgm:t>
    </dgm:pt>
    <dgm:pt modelId="{F8EA79A4-5A0B-4919-A87C-2CF6F0658EEF}" type="sibTrans" cxnId="{DCD64A2C-3307-4DF1-BCA8-6180B61A5B1C}">
      <dgm:prSet/>
      <dgm:spPr/>
      <dgm:t>
        <a:bodyPr/>
        <a:lstStyle/>
        <a:p>
          <a:endParaRPr lang="ru-RU" sz="2000"/>
        </a:p>
      </dgm:t>
    </dgm:pt>
    <dgm:pt modelId="{33BE9353-372E-4E09-94A8-DFD83C5EE06E}">
      <dgm:prSet phldrT="[Текст]" custT="1"/>
      <dgm:spPr/>
      <dgm:t>
        <a:bodyPr/>
        <a:lstStyle/>
        <a:p>
          <a:r>
            <a:rPr lang="ru-RU" sz="2000" b="0" i="0" dirty="0" smtClean="0"/>
            <a:t>оптимального управления каскадами традиционных и малых ГЭС и ГАЭС с учетом социально-экологических требований</a:t>
          </a:r>
          <a:endParaRPr lang="ru-RU" sz="2000" dirty="0"/>
        </a:p>
      </dgm:t>
    </dgm:pt>
    <dgm:pt modelId="{83051D12-D1D3-40C0-954B-306AE933DF2F}" type="parTrans" cxnId="{43156151-C472-4DF8-BF44-D6DC67425BFF}">
      <dgm:prSet/>
      <dgm:spPr/>
      <dgm:t>
        <a:bodyPr/>
        <a:lstStyle/>
        <a:p>
          <a:endParaRPr lang="ru-RU" sz="2000"/>
        </a:p>
      </dgm:t>
    </dgm:pt>
    <dgm:pt modelId="{849C57BC-5985-46DD-A700-3C92BB7185E7}" type="sibTrans" cxnId="{43156151-C472-4DF8-BF44-D6DC67425BFF}">
      <dgm:prSet/>
      <dgm:spPr/>
      <dgm:t>
        <a:bodyPr/>
        <a:lstStyle/>
        <a:p>
          <a:endParaRPr lang="ru-RU" sz="2000"/>
        </a:p>
      </dgm:t>
    </dgm:pt>
    <dgm:pt modelId="{25F86469-5004-415F-B5C7-6AAEF9A59020}">
      <dgm:prSet phldrT="[Текст]" custT="1"/>
      <dgm:spPr/>
      <dgm:t>
        <a:bodyPr/>
        <a:lstStyle/>
        <a:p>
          <a:r>
            <a:rPr lang="ru-RU" sz="2000" b="0" i="0" dirty="0" smtClean="0"/>
            <a:t>структурно-инвариантного моделирования объектов энергетики и его использование в системах проектирования, управления и обучения</a:t>
          </a:r>
          <a:endParaRPr lang="ru-RU" sz="2000" dirty="0"/>
        </a:p>
      </dgm:t>
    </dgm:pt>
    <dgm:pt modelId="{3B130509-3335-420B-8B2B-CF239D4BB16E}" type="parTrans" cxnId="{A276EEE4-003C-4583-B0EF-C7C068B1D90F}">
      <dgm:prSet/>
      <dgm:spPr/>
      <dgm:t>
        <a:bodyPr/>
        <a:lstStyle/>
        <a:p>
          <a:endParaRPr lang="ru-RU" sz="2000"/>
        </a:p>
      </dgm:t>
    </dgm:pt>
    <dgm:pt modelId="{90C45CD0-1E74-49D2-B87F-C17E3B53C389}" type="sibTrans" cxnId="{A276EEE4-003C-4583-B0EF-C7C068B1D90F}">
      <dgm:prSet/>
      <dgm:spPr/>
      <dgm:t>
        <a:bodyPr/>
        <a:lstStyle/>
        <a:p>
          <a:endParaRPr lang="ru-RU" sz="2000"/>
        </a:p>
      </dgm:t>
    </dgm:pt>
    <dgm:pt modelId="{83820B0F-511F-47CB-AC7D-07E6A95408A6}" type="pres">
      <dgm:prSet presAssocID="{A3EFAE61-F8F6-4A3C-9974-300C15DE3C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BB8F3-9579-44A1-B89B-6256075B986B}" type="pres">
      <dgm:prSet presAssocID="{3F2D5900-9400-4E90-B249-1F223C063C9F}" presName="parentText" presStyleLbl="node1" presStyleIdx="0" presStyleCnt="3" custScaleY="30743" custLinFactNeighborY="-20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68B24-20CA-49B5-B2E9-2522E5296E22}" type="pres">
      <dgm:prSet presAssocID="{3F2D5900-9400-4E90-B249-1F223C063C9F}" presName="childText" presStyleLbl="revTx" presStyleIdx="0" presStyleCnt="1" custScaleY="78586" custLinFactNeighborX="529" custLinFactNeighborY="-46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CA0C2-4C75-4241-BDF8-4DFBEF044500}" type="pres">
      <dgm:prSet presAssocID="{CC1DA487-C3C6-4ED2-B0A3-50742DADB167}" presName="parentText" presStyleLbl="node1" presStyleIdx="1" presStyleCnt="3" custScaleY="79253" custLinFactY="71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493C7-F654-4703-8BD1-52E06ADF5491}" type="pres">
      <dgm:prSet presAssocID="{11F29E6C-1CA9-4168-8643-8E4659417E8D}" presName="spacer" presStyleCnt="0"/>
      <dgm:spPr/>
    </dgm:pt>
    <dgm:pt modelId="{CEA59853-FB1E-477F-B297-9D5F95F6CAF6}" type="pres">
      <dgm:prSet presAssocID="{77DBF31F-E50F-4106-AAB6-D4736C2C9F1E}" presName="parentText" presStyleLbl="node1" presStyleIdx="2" presStyleCnt="3" custScaleY="35373" custLinFactY="142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156151-C472-4DF8-BF44-D6DC67425BFF}" srcId="{3F2D5900-9400-4E90-B249-1F223C063C9F}" destId="{33BE9353-372E-4E09-94A8-DFD83C5EE06E}" srcOrd="2" destOrd="0" parTransId="{83051D12-D1D3-40C0-954B-306AE933DF2F}" sibTransId="{849C57BC-5985-46DD-A700-3C92BB7185E7}"/>
    <dgm:cxn modelId="{09137EAF-7731-4025-9295-2CE65C5CE573}" type="presOf" srcId="{24660B75-3270-482C-B68C-55F59DFB1B24}" destId="{17568B24-20CA-49B5-B2E9-2522E5296E22}" srcOrd="0" destOrd="0" presId="urn:microsoft.com/office/officeart/2005/8/layout/vList2"/>
    <dgm:cxn modelId="{DD7AB255-619C-46C3-A177-B14BA47F1A2D}" srcId="{A3EFAE61-F8F6-4A3C-9974-300C15DE3C0E}" destId="{3F2D5900-9400-4E90-B249-1F223C063C9F}" srcOrd="0" destOrd="0" parTransId="{0B13D6D7-078A-4A27-A504-FA96231C2289}" sibTransId="{F217F111-92EA-41FD-B92D-B8CA929686FD}"/>
    <dgm:cxn modelId="{B8B7BDFA-88CF-41BE-8D1E-12BEDD8FA9DA}" srcId="{A3EFAE61-F8F6-4A3C-9974-300C15DE3C0E}" destId="{77DBF31F-E50F-4106-AAB6-D4736C2C9F1E}" srcOrd="2" destOrd="0" parTransId="{4B7BAE65-BE5E-4FAC-BD18-F4D0E9281B4E}" sibTransId="{B3A64DC2-748B-4141-87AB-71C0156C580D}"/>
    <dgm:cxn modelId="{BC111C05-CDBC-4035-A6FB-1417037E3ACD}" type="presOf" srcId="{77DBF31F-E50F-4106-AAB6-D4736C2C9F1E}" destId="{CEA59853-FB1E-477F-B297-9D5F95F6CAF6}" srcOrd="0" destOrd="0" presId="urn:microsoft.com/office/officeart/2005/8/layout/vList2"/>
    <dgm:cxn modelId="{3245F2E6-EA59-40AD-AE2F-A294799A9C76}" type="presOf" srcId="{CC1DA487-C3C6-4ED2-B0A3-50742DADB167}" destId="{064CA0C2-4C75-4241-BDF8-4DFBEF044500}" srcOrd="0" destOrd="0" presId="urn:microsoft.com/office/officeart/2005/8/layout/vList2"/>
    <dgm:cxn modelId="{A276EEE4-003C-4583-B0EF-C7C068B1D90F}" srcId="{3F2D5900-9400-4E90-B249-1F223C063C9F}" destId="{25F86469-5004-415F-B5C7-6AAEF9A59020}" srcOrd="3" destOrd="0" parTransId="{3B130509-3335-420B-8B2B-CF239D4BB16E}" sibTransId="{90C45CD0-1E74-49D2-B87F-C17E3B53C389}"/>
    <dgm:cxn modelId="{30DDC52A-9059-436B-BE12-09D655722E97}" srcId="{A3EFAE61-F8F6-4A3C-9974-300C15DE3C0E}" destId="{CC1DA487-C3C6-4ED2-B0A3-50742DADB167}" srcOrd="1" destOrd="0" parTransId="{EF43EBF1-5F5B-4A5B-A34B-88C784909A0F}" sibTransId="{11F29E6C-1CA9-4168-8643-8E4659417E8D}"/>
    <dgm:cxn modelId="{47A82CF3-36DA-4301-8A8D-F5B88A155FBA}" type="presOf" srcId="{25F86469-5004-415F-B5C7-6AAEF9A59020}" destId="{17568B24-20CA-49B5-B2E9-2522E5296E22}" srcOrd="0" destOrd="3" presId="urn:microsoft.com/office/officeart/2005/8/layout/vList2"/>
    <dgm:cxn modelId="{0D1371A3-C911-4FEE-98FC-3FB4B346B173}" srcId="{3F2D5900-9400-4E90-B249-1F223C063C9F}" destId="{24660B75-3270-482C-B68C-55F59DFB1B24}" srcOrd="0" destOrd="0" parTransId="{0002070A-526B-4600-88E0-59D84AF09846}" sibTransId="{8FC778E9-A8CF-415A-8310-D8A1260F7CD2}"/>
    <dgm:cxn modelId="{3596A600-CDB3-4C15-9B72-FCFFAB473FFD}" type="presOf" srcId="{7B9C81E9-F2B6-43C1-800E-16D6E1BE365E}" destId="{17568B24-20CA-49B5-B2E9-2522E5296E22}" srcOrd="0" destOrd="1" presId="urn:microsoft.com/office/officeart/2005/8/layout/vList2"/>
    <dgm:cxn modelId="{DCD64A2C-3307-4DF1-BCA8-6180B61A5B1C}" srcId="{3F2D5900-9400-4E90-B249-1F223C063C9F}" destId="{7B9C81E9-F2B6-43C1-800E-16D6E1BE365E}" srcOrd="1" destOrd="0" parTransId="{34F75F82-CD1E-4D21-8D72-B433F74EFC37}" sibTransId="{F8EA79A4-5A0B-4919-A87C-2CF6F0658EEF}"/>
    <dgm:cxn modelId="{1C6D3AB3-C123-4994-BFAB-50F242635A2B}" type="presOf" srcId="{33BE9353-372E-4E09-94A8-DFD83C5EE06E}" destId="{17568B24-20CA-49B5-B2E9-2522E5296E22}" srcOrd="0" destOrd="2" presId="urn:microsoft.com/office/officeart/2005/8/layout/vList2"/>
    <dgm:cxn modelId="{1A7F432D-1B07-44BC-9BE2-B5591870C39E}" type="presOf" srcId="{A3EFAE61-F8F6-4A3C-9974-300C15DE3C0E}" destId="{83820B0F-511F-47CB-AC7D-07E6A95408A6}" srcOrd="0" destOrd="0" presId="urn:microsoft.com/office/officeart/2005/8/layout/vList2"/>
    <dgm:cxn modelId="{05B9BB7A-15EF-4C76-81AE-F8595C2DCECB}" type="presOf" srcId="{3F2D5900-9400-4E90-B249-1F223C063C9F}" destId="{E87BB8F3-9579-44A1-B89B-6256075B986B}" srcOrd="0" destOrd="0" presId="urn:microsoft.com/office/officeart/2005/8/layout/vList2"/>
    <dgm:cxn modelId="{7E9D4A44-30B6-4614-8609-F44D556082F6}" type="presParOf" srcId="{83820B0F-511F-47CB-AC7D-07E6A95408A6}" destId="{E87BB8F3-9579-44A1-B89B-6256075B986B}" srcOrd="0" destOrd="0" presId="urn:microsoft.com/office/officeart/2005/8/layout/vList2"/>
    <dgm:cxn modelId="{850FBB3C-5E87-4295-9D20-A80AB7FFE980}" type="presParOf" srcId="{83820B0F-511F-47CB-AC7D-07E6A95408A6}" destId="{17568B24-20CA-49B5-B2E9-2522E5296E22}" srcOrd="1" destOrd="0" presId="urn:microsoft.com/office/officeart/2005/8/layout/vList2"/>
    <dgm:cxn modelId="{195F18DC-2748-4017-AE5A-03E51261BC7F}" type="presParOf" srcId="{83820B0F-511F-47CB-AC7D-07E6A95408A6}" destId="{064CA0C2-4C75-4241-BDF8-4DFBEF044500}" srcOrd="2" destOrd="0" presId="urn:microsoft.com/office/officeart/2005/8/layout/vList2"/>
    <dgm:cxn modelId="{39181CF2-ED4F-4BF2-8186-4974EC02D278}" type="presParOf" srcId="{83820B0F-511F-47CB-AC7D-07E6A95408A6}" destId="{F4E493C7-F654-4703-8BD1-52E06ADF5491}" srcOrd="3" destOrd="0" presId="urn:microsoft.com/office/officeart/2005/8/layout/vList2"/>
    <dgm:cxn modelId="{2D97FCB8-C91E-48C0-AA4B-EC7754BB3F86}" type="presParOf" srcId="{83820B0F-511F-47CB-AC7D-07E6A95408A6}" destId="{CEA59853-FB1E-477F-B297-9D5F95F6CAF6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EFAE61-F8F6-4A3C-9974-300C15DE3C0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D5900-9400-4E90-B249-1F223C063C9F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Исследования</a:t>
          </a:r>
          <a:r>
            <a:rPr lang="ru-RU" sz="500" b="1" dirty="0" smtClean="0"/>
            <a:t>:</a:t>
          </a:r>
          <a:endParaRPr lang="ru-RU" sz="500" b="1" dirty="0"/>
        </a:p>
      </dgm:t>
    </dgm:pt>
    <dgm:pt modelId="{0B13D6D7-078A-4A27-A504-FA96231C2289}" type="parTrans" cxnId="{DD7AB255-619C-46C3-A177-B14BA47F1A2D}">
      <dgm:prSet/>
      <dgm:spPr/>
      <dgm:t>
        <a:bodyPr/>
        <a:lstStyle/>
        <a:p>
          <a:endParaRPr lang="ru-RU"/>
        </a:p>
      </dgm:t>
    </dgm:pt>
    <dgm:pt modelId="{F217F111-92EA-41FD-B92D-B8CA929686FD}" type="sibTrans" cxnId="{DD7AB255-619C-46C3-A177-B14BA47F1A2D}">
      <dgm:prSet/>
      <dgm:spPr/>
      <dgm:t>
        <a:bodyPr/>
        <a:lstStyle/>
        <a:p>
          <a:endParaRPr lang="ru-RU"/>
        </a:p>
      </dgm:t>
    </dgm:pt>
    <dgm:pt modelId="{24660B75-3270-482C-B68C-55F59DFB1B2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Расчётно-теоретические и экспериментальные исследования совершенствования гидравлических турбин и динамических насосных агрегатов в широком диапазоне эксплуатационных характеристик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2070A-526B-4600-88E0-59D84AF09846}" type="parTrans" cxnId="{0D1371A3-C911-4FEE-98FC-3FB4B346B173}">
      <dgm:prSet/>
      <dgm:spPr/>
      <dgm:t>
        <a:bodyPr/>
        <a:lstStyle/>
        <a:p>
          <a:endParaRPr lang="ru-RU"/>
        </a:p>
      </dgm:t>
    </dgm:pt>
    <dgm:pt modelId="{8FC778E9-A8CF-415A-8310-D8A1260F7CD2}" type="sibTrans" cxnId="{0D1371A3-C911-4FEE-98FC-3FB4B346B173}">
      <dgm:prSet/>
      <dgm:spPr/>
      <dgm:t>
        <a:bodyPr/>
        <a:lstStyle/>
        <a:p>
          <a:endParaRPr lang="ru-RU"/>
        </a:p>
      </dgm:t>
    </dgm:pt>
    <dgm:pt modelId="{CC1DA487-C3C6-4ED2-B0A3-50742DADB167}">
      <dgm:prSet phldrT="[Текст]" custT="1"/>
      <dgm:spPr>
        <a:solidFill>
          <a:srgbClr val="BC0000"/>
        </a:solidFill>
      </dgm:spPr>
      <dgm:t>
        <a:bodyPr/>
        <a:lstStyle/>
        <a:p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физико-математических моделей динамики сплошных сред</a:t>
          </a:r>
        </a:p>
        <a:p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Механика текучих сред и теория </a:t>
          </a:r>
          <a:r>
            <a:rPr lang="ru-RU" sz="14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гидромашин</a:t>
          </a:r>
          <a:endParaRPr lang="ru-RU" sz="14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природоподобных технологий при создании гидравлических систем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3EBF1-5F5B-4A5B-A34B-88C784909A0F}" type="parTrans" cxnId="{30DDC52A-9059-436B-BE12-09D655722E97}">
      <dgm:prSet/>
      <dgm:spPr/>
      <dgm:t>
        <a:bodyPr/>
        <a:lstStyle/>
        <a:p>
          <a:endParaRPr lang="ru-RU"/>
        </a:p>
      </dgm:t>
    </dgm:pt>
    <dgm:pt modelId="{11F29E6C-1CA9-4168-8643-8E4659417E8D}" type="sibTrans" cxnId="{30DDC52A-9059-436B-BE12-09D655722E97}">
      <dgm:prSet/>
      <dgm:spPr/>
      <dgm:t>
        <a:bodyPr/>
        <a:lstStyle/>
        <a:p>
          <a:endParaRPr lang="ru-RU"/>
        </a:p>
      </dgm:t>
    </dgm:pt>
    <dgm:pt modelId="{77DBF31F-E50F-4106-AAB6-D4736C2C9F1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концептуальной основы и прикладных методик </a:t>
          </a:r>
          <a:r>
            <a:rPr lang="ru-RU" sz="14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экспертирования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существующих и создания высокоэффективных гидравлических машин и объектов гидроприводной техники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BAE65-BE5E-4FAC-BD18-F4D0E9281B4E}" type="parTrans" cxnId="{B8B7BDFA-88CF-41BE-8D1E-12BEDD8FA9DA}">
      <dgm:prSet/>
      <dgm:spPr/>
      <dgm:t>
        <a:bodyPr/>
        <a:lstStyle/>
        <a:p>
          <a:endParaRPr lang="ru-RU"/>
        </a:p>
      </dgm:t>
    </dgm:pt>
    <dgm:pt modelId="{B3A64DC2-748B-4141-87AB-71C0156C580D}" type="sibTrans" cxnId="{B8B7BDFA-88CF-41BE-8D1E-12BEDD8FA9DA}">
      <dgm:prSet/>
      <dgm:spPr/>
      <dgm:t>
        <a:bodyPr/>
        <a:lstStyle/>
        <a:p>
          <a:endParaRPr lang="ru-RU"/>
        </a:p>
      </dgm:t>
    </dgm:pt>
    <dgm:pt modelId="{7B9C81E9-F2B6-43C1-800E-16D6E1BE365E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методологических основ по созданию комбинированных автономных источников энергии на основе объектов гидроэнергетики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75F82-CD1E-4D21-8D72-B433F74EFC37}" type="parTrans" cxnId="{DCD64A2C-3307-4DF1-BCA8-6180B61A5B1C}">
      <dgm:prSet/>
      <dgm:spPr/>
      <dgm:t>
        <a:bodyPr/>
        <a:lstStyle/>
        <a:p>
          <a:endParaRPr lang="ru-RU"/>
        </a:p>
      </dgm:t>
    </dgm:pt>
    <dgm:pt modelId="{F8EA79A4-5A0B-4919-A87C-2CF6F0658EEF}" type="sibTrans" cxnId="{DCD64A2C-3307-4DF1-BCA8-6180B61A5B1C}">
      <dgm:prSet/>
      <dgm:spPr/>
      <dgm:t>
        <a:bodyPr/>
        <a:lstStyle/>
        <a:p>
          <a:endParaRPr lang="ru-RU"/>
        </a:p>
      </dgm:t>
    </dgm:pt>
    <dgm:pt modelId="{33BE9353-372E-4E09-94A8-DFD83C5EE06E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объёмный гидропривод с частотным управлением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51D12-D1D3-40C0-954B-306AE933DF2F}" type="parTrans" cxnId="{43156151-C472-4DF8-BF44-D6DC67425BFF}">
      <dgm:prSet/>
      <dgm:spPr/>
      <dgm:t>
        <a:bodyPr/>
        <a:lstStyle/>
        <a:p>
          <a:endParaRPr lang="ru-RU"/>
        </a:p>
      </dgm:t>
    </dgm:pt>
    <dgm:pt modelId="{849C57BC-5985-46DD-A700-3C92BB7185E7}" type="sibTrans" cxnId="{43156151-C472-4DF8-BF44-D6DC67425BFF}">
      <dgm:prSet/>
      <dgm:spPr/>
      <dgm:t>
        <a:bodyPr/>
        <a:lstStyle/>
        <a:p>
          <a:endParaRPr lang="ru-RU"/>
        </a:p>
      </dgm:t>
    </dgm:pt>
    <dgm:pt modelId="{25F86469-5004-415F-B5C7-6AAEF9A59020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функциональные качества и оптимизационные структурно-параметрические синтезы объемных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гидромашин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гидро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пневмопривода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средств автоматики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30509-3335-420B-8B2B-CF239D4BB16E}" type="parTrans" cxnId="{A276EEE4-003C-4583-B0EF-C7C068B1D90F}">
      <dgm:prSet/>
      <dgm:spPr/>
      <dgm:t>
        <a:bodyPr/>
        <a:lstStyle/>
        <a:p>
          <a:endParaRPr lang="ru-RU"/>
        </a:p>
      </dgm:t>
    </dgm:pt>
    <dgm:pt modelId="{90C45CD0-1E74-49D2-B87F-C17E3B53C389}" type="sibTrans" cxnId="{A276EEE4-003C-4583-B0EF-C7C068B1D90F}">
      <dgm:prSet/>
      <dgm:spPr/>
      <dgm:t>
        <a:bodyPr/>
        <a:lstStyle/>
        <a:p>
          <a:endParaRPr lang="ru-RU"/>
        </a:p>
      </dgm:t>
    </dgm:pt>
    <dgm:pt modelId="{32650442-AB63-4812-BC4D-C2F9A2CE183D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эффективности схемотехнических исполнений силовой части и механизмов управления гидроприводов с моторным и насос-моторным регулированием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04678-E7DF-4788-8312-0A401CFBBB95}" type="parTrans" cxnId="{888F243A-C72B-4079-93B3-FC6FD4F50C3D}">
      <dgm:prSet/>
      <dgm:spPr/>
      <dgm:t>
        <a:bodyPr/>
        <a:lstStyle/>
        <a:p>
          <a:endParaRPr lang="ru-RU"/>
        </a:p>
      </dgm:t>
    </dgm:pt>
    <dgm:pt modelId="{25F98EEC-2DB4-4027-8D70-5F450EB15C9B}" type="sibTrans" cxnId="{888F243A-C72B-4079-93B3-FC6FD4F50C3D}">
      <dgm:prSet/>
      <dgm:spPr/>
      <dgm:t>
        <a:bodyPr/>
        <a:lstStyle/>
        <a:p>
          <a:endParaRPr lang="ru-RU"/>
        </a:p>
      </dgm:t>
    </dgm:pt>
    <dgm:pt modelId="{83820B0F-511F-47CB-AC7D-07E6A95408A6}" type="pres">
      <dgm:prSet presAssocID="{A3EFAE61-F8F6-4A3C-9974-300C15DE3C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BB8F3-9579-44A1-B89B-6256075B986B}" type="pres">
      <dgm:prSet presAssocID="{3F2D5900-9400-4E90-B249-1F223C063C9F}" presName="parentText" presStyleLbl="node1" presStyleIdx="0" presStyleCnt="3" custScaleY="307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68B24-20CA-49B5-B2E9-2522E5296E22}" type="pres">
      <dgm:prSet presAssocID="{3F2D5900-9400-4E90-B249-1F223C063C9F}" presName="childText" presStyleLbl="revTx" presStyleIdx="0" presStyleCnt="1" custScaleY="10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CA0C2-4C75-4241-BDF8-4DFBEF044500}" type="pres">
      <dgm:prSet presAssocID="{CC1DA487-C3C6-4ED2-B0A3-50742DADB167}" presName="parentText" presStyleLbl="node1" presStyleIdx="1" presStyleCnt="3" custScaleY="108794" custLinFactNeighborY="-8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493C7-F654-4703-8BD1-52E06ADF5491}" type="pres">
      <dgm:prSet presAssocID="{11F29E6C-1CA9-4168-8643-8E4659417E8D}" presName="spacer" presStyleCnt="0"/>
      <dgm:spPr/>
    </dgm:pt>
    <dgm:pt modelId="{CEA59853-FB1E-477F-B297-9D5F95F6CAF6}" type="pres">
      <dgm:prSet presAssocID="{77DBF31F-E50F-4106-AAB6-D4736C2C9F1E}" presName="parentText" presStyleLbl="node1" presStyleIdx="2" presStyleCnt="3" custScaleY="91505" custLinFactNeighborY="-7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CE6FE-DC93-46B4-8BCF-95178B3B9C0D}" type="presOf" srcId="{77DBF31F-E50F-4106-AAB6-D4736C2C9F1E}" destId="{CEA59853-FB1E-477F-B297-9D5F95F6CAF6}" srcOrd="0" destOrd="0" presId="urn:microsoft.com/office/officeart/2005/8/layout/vList2"/>
    <dgm:cxn modelId="{43156151-C472-4DF8-BF44-D6DC67425BFF}" srcId="{3F2D5900-9400-4E90-B249-1F223C063C9F}" destId="{33BE9353-372E-4E09-94A8-DFD83C5EE06E}" srcOrd="2" destOrd="0" parTransId="{83051D12-D1D3-40C0-954B-306AE933DF2F}" sibTransId="{849C57BC-5985-46DD-A700-3C92BB7185E7}"/>
    <dgm:cxn modelId="{DD7AB255-619C-46C3-A177-B14BA47F1A2D}" srcId="{A3EFAE61-F8F6-4A3C-9974-300C15DE3C0E}" destId="{3F2D5900-9400-4E90-B249-1F223C063C9F}" srcOrd="0" destOrd="0" parTransId="{0B13D6D7-078A-4A27-A504-FA96231C2289}" sibTransId="{F217F111-92EA-41FD-B92D-B8CA929686FD}"/>
    <dgm:cxn modelId="{0271E7AB-94F9-426C-B74F-7644344B5797}" type="presOf" srcId="{7B9C81E9-F2B6-43C1-800E-16D6E1BE365E}" destId="{17568B24-20CA-49B5-B2E9-2522E5296E22}" srcOrd="0" destOrd="1" presId="urn:microsoft.com/office/officeart/2005/8/layout/vList2"/>
    <dgm:cxn modelId="{B8B7BDFA-88CF-41BE-8D1E-12BEDD8FA9DA}" srcId="{A3EFAE61-F8F6-4A3C-9974-300C15DE3C0E}" destId="{77DBF31F-E50F-4106-AAB6-D4736C2C9F1E}" srcOrd="2" destOrd="0" parTransId="{4B7BAE65-BE5E-4FAC-BD18-F4D0E9281B4E}" sibTransId="{B3A64DC2-748B-4141-87AB-71C0156C580D}"/>
    <dgm:cxn modelId="{61BC32EB-C035-4A6F-BC5A-F09E8CEACAC2}" type="presOf" srcId="{25F86469-5004-415F-B5C7-6AAEF9A59020}" destId="{17568B24-20CA-49B5-B2E9-2522E5296E22}" srcOrd="0" destOrd="3" presId="urn:microsoft.com/office/officeart/2005/8/layout/vList2"/>
    <dgm:cxn modelId="{A276EEE4-003C-4583-B0EF-C7C068B1D90F}" srcId="{3F2D5900-9400-4E90-B249-1F223C063C9F}" destId="{25F86469-5004-415F-B5C7-6AAEF9A59020}" srcOrd="3" destOrd="0" parTransId="{3B130509-3335-420B-8B2B-CF239D4BB16E}" sibTransId="{90C45CD0-1E74-49D2-B87F-C17E3B53C389}"/>
    <dgm:cxn modelId="{30DDC52A-9059-436B-BE12-09D655722E97}" srcId="{A3EFAE61-F8F6-4A3C-9974-300C15DE3C0E}" destId="{CC1DA487-C3C6-4ED2-B0A3-50742DADB167}" srcOrd="1" destOrd="0" parTransId="{EF43EBF1-5F5B-4A5B-A34B-88C784909A0F}" sibTransId="{11F29E6C-1CA9-4168-8643-8E4659417E8D}"/>
    <dgm:cxn modelId="{58EFAECC-6ED3-4463-891A-50E94710FDFC}" type="presOf" srcId="{24660B75-3270-482C-B68C-55F59DFB1B24}" destId="{17568B24-20CA-49B5-B2E9-2522E5296E22}" srcOrd="0" destOrd="0" presId="urn:microsoft.com/office/officeart/2005/8/layout/vList2"/>
    <dgm:cxn modelId="{0BFEA74C-9E2B-4657-A2F2-9A0D444A4A90}" type="presOf" srcId="{CC1DA487-C3C6-4ED2-B0A3-50742DADB167}" destId="{064CA0C2-4C75-4241-BDF8-4DFBEF044500}" srcOrd="0" destOrd="0" presId="urn:microsoft.com/office/officeart/2005/8/layout/vList2"/>
    <dgm:cxn modelId="{10786D7F-5B32-49FC-A2E3-B0A5128967FB}" type="presOf" srcId="{33BE9353-372E-4E09-94A8-DFD83C5EE06E}" destId="{17568B24-20CA-49B5-B2E9-2522E5296E22}" srcOrd="0" destOrd="2" presId="urn:microsoft.com/office/officeart/2005/8/layout/vList2"/>
    <dgm:cxn modelId="{5AEB89FE-3A53-4F6C-818F-16A84734997D}" type="presOf" srcId="{A3EFAE61-F8F6-4A3C-9974-300C15DE3C0E}" destId="{83820B0F-511F-47CB-AC7D-07E6A95408A6}" srcOrd="0" destOrd="0" presId="urn:microsoft.com/office/officeart/2005/8/layout/vList2"/>
    <dgm:cxn modelId="{0D1371A3-C911-4FEE-98FC-3FB4B346B173}" srcId="{3F2D5900-9400-4E90-B249-1F223C063C9F}" destId="{24660B75-3270-482C-B68C-55F59DFB1B24}" srcOrd="0" destOrd="0" parTransId="{0002070A-526B-4600-88E0-59D84AF09846}" sibTransId="{8FC778E9-A8CF-415A-8310-D8A1260F7CD2}"/>
    <dgm:cxn modelId="{DCD64A2C-3307-4DF1-BCA8-6180B61A5B1C}" srcId="{3F2D5900-9400-4E90-B249-1F223C063C9F}" destId="{7B9C81E9-F2B6-43C1-800E-16D6E1BE365E}" srcOrd="1" destOrd="0" parTransId="{34F75F82-CD1E-4D21-8D72-B433F74EFC37}" sibTransId="{F8EA79A4-5A0B-4919-A87C-2CF6F0658EEF}"/>
    <dgm:cxn modelId="{F49FE02D-5271-4A4C-8A92-2B78D751947D}" type="presOf" srcId="{3F2D5900-9400-4E90-B249-1F223C063C9F}" destId="{E87BB8F3-9579-44A1-B89B-6256075B986B}" srcOrd="0" destOrd="0" presId="urn:microsoft.com/office/officeart/2005/8/layout/vList2"/>
    <dgm:cxn modelId="{888F243A-C72B-4079-93B3-FC6FD4F50C3D}" srcId="{3F2D5900-9400-4E90-B249-1F223C063C9F}" destId="{32650442-AB63-4812-BC4D-C2F9A2CE183D}" srcOrd="4" destOrd="0" parTransId="{E8F04678-E7DF-4788-8312-0A401CFBBB95}" sibTransId="{25F98EEC-2DB4-4027-8D70-5F450EB15C9B}"/>
    <dgm:cxn modelId="{C948241A-0CD7-4BBC-AA7E-DD320943DC5A}" type="presOf" srcId="{32650442-AB63-4812-BC4D-C2F9A2CE183D}" destId="{17568B24-20CA-49B5-B2E9-2522E5296E22}" srcOrd="0" destOrd="4" presId="urn:microsoft.com/office/officeart/2005/8/layout/vList2"/>
    <dgm:cxn modelId="{77E5EA23-D504-4DF8-BD2C-CE1E80AE3159}" type="presParOf" srcId="{83820B0F-511F-47CB-AC7D-07E6A95408A6}" destId="{E87BB8F3-9579-44A1-B89B-6256075B986B}" srcOrd="0" destOrd="0" presId="urn:microsoft.com/office/officeart/2005/8/layout/vList2"/>
    <dgm:cxn modelId="{29701D6F-08B4-4A71-8C75-A8948C65DA88}" type="presParOf" srcId="{83820B0F-511F-47CB-AC7D-07E6A95408A6}" destId="{17568B24-20CA-49B5-B2E9-2522E5296E22}" srcOrd="1" destOrd="0" presId="urn:microsoft.com/office/officeart/2005/8/layout/vList2"/>
    <dgm:cxn modelId="{129D5E48-0363-4D55-AE02-B1778DFB5EA7}" type="presParOf" srcId="{83820B0F-511F-47CB-AC7D-07E6A95408A6}" destId="{064CA0C2-4C75-4241-BDF8-4DFBEF044500}" srcOrd="2" destOrd="0" presId="urn:microsoft.com/office/officeart/2005/8/layout/vList2"/>
    <dgm:cxn modelId="{D8BB208F-066B-4F30-A06A-9EB26E829086}" type="presParOf" srcId="{83820B0F-511F-47CB-AC7D-07E6A95408A6}" destId="{F4E493C7-F654-4703-8BD1-52E06ADF5491}" srcOrd="3" destOrd="0" presId="urn:microsoft.com/office/officeart/2005/8/layout/vList2"/>
    <dgm:cxn modelId="{1CDB306E-040C-449E-BC58-9FA5B445C864}" type="presParOf" srcId="{83820B0F-511F-47CB-AC7D-07E6A95408A6}" destId="{CEA59853-FB1E-477F-B297-9D5F95F6CAF6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EFAE61-F8F6-4A3C-9974-300C15DE3C0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D5900-9400-4E90-B249-1F223C063C9F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</a:t>
          </a:r>
          <a:r>
            <a:rPr lang="ru-RU" sz="800" b="1" dirty="0" smtClean="0"/>
            <a:t>:</a:t>
          </a:r>
          <a:endParaRPr lang="ru-RU" sz="800" b="1" dirty="0"/>
        </a:p>
      </dgm:t>
    </dgm:pt>
    <dgm:pt modelId="{0B13D6D7-078A-4A27-A504-FA96231C2289}" type="parTrans" cxnId="{DD7AB255-619C-46C3-A177-B14BA47F1A2D}">
      <dgm:prSet/>
      <dgm:spPr/>
      <dgm:t>
        <a:bodyPr/>
        <a:lstStyle/>
        <a:p>
          <a:endParaRPr lang="ru-RU" sz="2800"/>
        </a:p>
      </dgm:t>
    </dgm:pt>
    <dgm:pt modelId="{F217F111-92EA-41FD-B92D-B8CA929686FD}" type="sibTrans" cxnId="{DD7AB255-619C-46C3-A177-B14BA47F1A2D}">
      <dgm:prSet/>
      <dgm:spPr/>
      <dgm:t>
        <a:bodyPr/>
        <a:lstStyle/>
        <a:p>
          <a:endParaRPr lang="ru-RU" sz="2800"/>
        </a:p>
      </dgm:t>
    </dgm:pt>
    <dgm:pt modelId="{24660B75-3270-482C-B68C-55F59DFB1B24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Состояния конструкций зданий и сооружений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2070A-526B-4600-88E0-59D84AF09846}" type="parTrans" cxnId="{0D1371A3-C911-4FEE-98FC-3FB4B346B173}">
      <dgm:prSet/>
      <dgm:spPr/>
      <dgm:t>
        <a:bodyPr/>
        <a:lstStyle/>
        <a:p>
          <a:endParaRPr lang="ru-RU" sz="2800"/>
        </a:p>
      </dgm:t>
    </dgm:pt>
    <dgm:pt modelId="{8FC778E9-A8CF-415A-8310-D8A1260F7CD2}" type="sibTrans" cxnId="{0D1371A3-C911-4FEE-98FC-3FB4B346B173}">
      <dgm:prSet/>
      <dgm:spPr/>
      <dgm:t>
        <a:bodyPr/>
        <a:lstStyle/>
        <a:p>
          <a:endParaRPr lang="ru-RU" sz="2800"/>
        </a:p>
      </dgm:t>
    </dgm:pt>
    <dgm:pt modelId="{CC1DA487-C3C6-4ED2-B0A3-50742DADB167}">
      <dgm:prSet phldrT="[Текст]" custT="1"/>
      <dgm:spPr>
        <a:solidFill>
          <a:srgbClr val="BC0000"/>
        </a:solidFill>
      </dgm:spPr>
      <dgm:t>
        <a:bodyPr/>
        <a:lstStyle/>
        <a:p>
          <a:r>
            <a:rPr lang="ru-RU" sz="2000" b="1" i="0" dirty="0" smtClean="0"/>
            <a:t>Проведение </a:t>
          </a:r>
          <a:r>
            <a:rPr lang="ru-RU" sz="2000" b="1" i="0" dirty="0" err="1" smtClean="0"/>
            <a:t>технико</a:t>
          </a:r>
          <a:r>
            <a:rPr lang="ru-RU" sz="2000" b="1" i="0" dirty="0" smtClean="0"/>
            <a:t>–экономических обоснований и экспертиз</a:t>
          </a:r>
        </a:p>
        <a:p>
          <a:r>
            <a:rPr lang="ru-RU" sz="2000" b="1" i="0" dirty="0" smtClean="0"/>
            <a:t>Экономическое моделирование</a:t>
          </a:r>
        </a:p>
      </dgm:t>
    </dgm:pt>
    <dgm:pt modelId="{EF43EBF1-5F5B-4A5B-A34B-88C784909A0F}" type="parTrans" cxnId="{30DDC52A-9059-436B-BE12-09D655722E97}">
      <dgm:prSet/>
      <dgm:spPr/>
      <dgm:t>
        <a:bodyPr/>
        <a:lstStyle/>
        <a:p>
          <a:endParaRPr lang="ru-RU" sz="2800"/>
        </a:p>
      </dgm:t>
    </dgm:pt>
    <dgm:pt modelId="{11F29E6C-1CA9-4168-8643-8E4659417E8D}" type="sibTrans" cxnId="{30DDC52A-9059-436B-BE12-09D655722E97}">
      <dgm:prSet/>
      <dgm:spPr/>
      <dgm:t>
        <a:bodyPr/>
        <a:lstStyle/>
        <a:p>
          <a:endParaRPr lang="ru-RU" sz="2800"/>
        </a:p>
      </dgm:t>
    </dgm:pt>
    <dgm:pt modelId="{77DBF31F-E50F-4106-AAB6-D4736C2C9F1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b="1" i="0" dirty="0" smtClean="0"/>
            <a:t>Оценка производственного инновационного потенциала объектов теплоснабжения и тепловых сетей</a:t>
          </a:r>
        </a:p>
        <a:p>
          <a:r>
            <a:rPr lang="ru-RU" sz="2000" b="1" i="0" dirty="0" smtClean="0"/>
            <a:t>Совершенствование системы управления в энергетике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BAE65-BE5E-4FAC-BD18-F4D0E9281B4E}" type="parTrans" cxnId="{B8B7BDFA-88CF-41BE-8D1E-12BEDD8FA9DA}">
      <dgm:prSet/>
      <dgm:spPr/>
      <dgm:t>
        <a:bodyPr/>
        <a:lstStyle/>
        <a:p>
          <a:endParaRPr lang="ru-RU" sz="2800"/>
        </a:p>
      </dgm:t>
    </dgm:pt>
    <dgm:pt modelId="{B3A64DC2-748B-4141-87AB-71C0156C580D}" type="sibTrans" cxnId="{B8B7BDFA-88CF-41BE-8D1E-12BEDD8FA9DA}">
      <dgm:prSet/>
      <dgm:spPr/>
      <dgm:t>
        <a:bodyPr/>
        <a:lstStyle/>
        <a:p>
          <a:endParaRPr lang="ru-RU" sz="2800"/>
        </a:p>
      </dgm:t>
    </dgm:pt>
    <dgm:pt modelId="{7B9C81E9-F2B6-43C1-800E-16D6E1BE365E}">
      <dgm:prSet phldrT="[Текст]" custT="1"/>
      <dgm:spPr/>
      <dgm:t>
        <a:bodyPr/>
        <a:lstStyle/>
        <a:p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Воздействия технологического оборудования на состояние конструктивных элементов объекта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75F82-CD1E-4D21-8D72-B433F74EFC37}" type="parTrans" cxnId="{DCD64A2C-3307-4DF1-BCA8-6180B61A5B1C}">
      <dgm:prSet/>
      <dgm:spPr/>
      <dgm:t>
        <a:bodyPr/>
        <a:lstStyle/>
        <a:p>
          <a:endParaRPr lang="ru-RU" sz="2800"/>
        </a:p>
      </dgm:t>
    </dgm:pt>
    <dgm:pt modelId="{F8EA79A4-5A0B-4919-A87C-2CF6F0658EEF}" type="sibTrans" cxnId="{DCD64A2C-3307-4DF1-BCA8-6180B61A5B1C}">
      <dgm:prSet/>
      <dgm:spPr/>
      <dgm:t>
        <a:bodyPr/>
        <a:lstStyle/>
        <a:p>
          <a:endParaRPr lang="ru-RU" sz="2800"/>
        </a:p>
      </dgm:t>
    </dgm:pt>
    <dgm:pt modelId="{83820B0F-511F-47CB-AC7D-07E6A95408A6}" type="pres">
      <dgm:prSet presAssocID="{A3EFAE61-F8F6-4A3C-9974-300C15DE3C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BB8F3-9579-44A1-B89B-6256075B986B}" type="pres">
      <dgm:prSet presAssocID="{3F2D5900-9400-4E90-B249-1F223C063C9F}" presName="parentText" presStyleLbl="node1" presStyleIdx="0" presStyleCnt="3" custScaleY="65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68B24-20CA-49B5-B2E9-2522E5296E22}" type="pres">
      <dgm:prSet presAssocID="{3F2D5900-9400-4E90-B249-1F223C063C9F}" presName="childText" presStyleLbl="revTx" presStyleIdx="0" presStyleCnt="1" custScaleY="129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CA0C2-4C75-4241-BDF8-4DFBEF044500}" type="pres">
      <dgm:prSet presAssocID="{CC1DA487-C3C6-4ED2-B0A3-50742DADB167}" presName="parentText" presStyleLbl="node1" presStyleIdx="1" presStyleCnt="3" custScaleY="64444" custLinFactNeighborX="0" custLinFactNeighborY="-10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493C7-F654-4703-8BD1-52E06ADF5491}" type="pres">
      <dgm:prSet presAssocID="{11F29E6C-1CA9-4168-8643-8E4659417E8D}" presName="spacer" presStyleCnt="0"/>
      <dgm:spPr/>
    </dgm:pt>
    <dgm:pt modelId="{CEA59853-FB1E-477F-B297-9D5F95F6CAF6}" type="pres">
      <dgm:prSet presAssocID="{77DBF31F-E50F-4106-AAB6-D4736C2C9F1E}" presName="parentText" presStyleLbl="node1" presStyleIdx="2" presStyleCnt="3" custScaleY="91505" custLinFactNeighborX="0" custLinFactNeighborY="467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93C4C0-B43D-4D31-89F5-EEA4C13622D4}" type="presOf" srcId="{7B9C81E9-F2B6-43C1-800E-16D6E1BE365E}" destId="{17568B24-20CA-49B5-B2E9-2522E5296E22}" srcOrd="0" destOrd="1" presId="urn:microsoft.com/office/officeart/2005/8/layout/vList2"/>
    <dgm:cxn modelId="{66984FF1-7EB7-4521-8601-C74E9C83B3BE}" type="presOf" srcId="{77DBF31F-E50F-4106-AAB6-D4736C2C9F1E}" destId="{CEA59853-FB1E-477F-B297-9D5F95F6CAF6}" srcOrd="0" destOrd="0" presId="urn:microsoft.com/office/officeart/2005/8/layout/vList2"/>
    <dgm:cxn modelId="{DD7AB255-619C-46C3-A177-B14BA47F1A2D}" srcId="{A3EFAE61-F8F6-4A3C-9974-300C15DE3C0E}" destId="{3F2D5900-9400-4E90-B249-1F223C063C9F}" srcOrd="0" destOrd="0" parTransId="{0B13D6D7-078A-4A27-A504-FA96231C2289}" sibTransId="{F217F111-92EA-41FD-B92D-B8CA929686FD}"/>
    <dgm:cxn modelId="{B8B7BDFA-88CF-41BE-8D1E-12BEDD8FA9DA}" srcId="{A3EFAE61-F8F6-4A3C-9974-300C15DE3C0E}" destId="{77DBF31F-E50F-4106-AAB6-D4736C2C9F1E}" srcOrd="2" destOrd="0" parTransId="{4B7BAE65-BE5E-4FAC-BD18-F4D0E9281B4E}" sibTransId="{B3A64DC2-748B-4141-87AB-71C0156C580D}"/>
    <dgm:cxn modelId="{F1C53073-5BD6-478C-AA81-EA126724FC57}" type="presOf" srcId="{3F2D5900-9400-4E90-B249-1F223C063C9F}" destId="{E87BB8F3-9579-44A1-B89B-6256075B986B}" srcOrd="0" destOrd="0" presId="urn:microsoft.com/office/officeart/2005/8/layout/vList2"/>
    <dgm:cxn modelId="{30DDC52A-9059-436B-BE12-09D655722E97}" srcId="{A3EFAE61-F8F6-4A3C-9974-300C15DE3C0E}" destId="{CC1DA487-C3C6-4ED2-B0A3-50742DADB167}" srcOrd="1" destOrd="0" parTransId="{EF43EBF1-5F5B-4A5B-A34B-88C784909A0F}" sibTransId="{11F29E6C-1CA9-4168-8643-8E4659417E8D}"/>
    <dgm:cxn modelId="{F9094524-150C-4457-AD2B-3E2E1B70085F}" type="presOf" srcId="{24660B75-3270-482C-B68C-55F59DFB1B24}" destId="{17568B24-20CA-49B5-B2E9-2522E5296E22}" srcOrd="0" destOrd="0" presId="urn:microsoft.com/office/officeart/2005/8/layout/vList2"/>
    <dgm:cxn modelId="{0D1371A3-C911-4FEE-98FC-3FB4B346B173}" srcId="{3F2D5900-9400-4E90-B249-1F223C063C9F}" destId="{24660B75-3270-482C-B68C-55F59DFB1B24}" srcOrd="0" destOrd="0" parTransId="{0002070A-526B-4600-88E0-59D84AF09846}" sibTransId="{8FC778E9-A8CF-415A-8310-D8A1260F7CD2}"/>
    <dgm:cxn modelId="{DCD64A2C-3307-4DF1-BCA8-6180B61A5B1C}" srcId="{3F2D5900-9400-4E90-B249-1F223C063C9F}" destId="{7B9C81E9-F2B6-43C1-800E-16D6E1BE365E}" srcOrd="1" destOrd="0" parTransId="{34F75F82-CD1E-4D21-8D72-B433F74EFC37}" sibTransId="{F8EA79A4-5A0B-4919-A87C-2CF6F0658EEF}"/>
    <dgm:cxn modelId="{BFB47F7D-CFDE-4C3A-9207-AA2F0E7EE733}" type="presOf" srcId="{CC1DA487-C3C6-4ED2-B0A3-50742DADB167}" destId="{064CA0C2-4C75-4241-BDF8-4DFBEF044500}" srcOrd="0" destOrd="0" presId="urn:microsoft.com/office/officeart/2005/8/layout/vList2"/>
    <dgm:cxn modelId="{2E0DD3D2-008B-45A1-96F3-EF7BAC31140D}" type="presOf" srcId="{A3EFAE61-F8F6-4A3C-9974-300C15DE3C0E}" destId="{83820B0F-511F-47CB-AC7D-07E6A95408A6}" srcOrd="0" destOrd="0" presId="urn:microsoft.com/office/officeart/2005/8/layout/vList2"/>
    <dgm:cxn modelId="{378741DB-8425-47A5-B928-E6A8DE3DD4C0}" type="presParOf" srcId="{83820B0F-511F-47CB-AC7D-07E6A95408A6}" destId="{E87BB8F3-9579-44A1-B89B-6256075B986B}" srcOrd="0" destOrd="0" presId="urn:microsoft.com/office/officeart/2005/8/layout/vList2"/>
    <dgm:cxn modelId="{6DFE47A1-F6C8-44DA-8C63-3140F3C882D6}" type="presParOf" srcId="{83820B0F-511F-47CB-AC7D-07E6A95408A6}" destId="{17568B24-20CA-49B5-B2E9-2522E5296E22}" srcOrd="1" destOrd="0" presId="urn:microsoft.com/office/officeart/2005/8/layout/vList2"/>
    <dgm:cxn modelId="{C4AD3A06-5BB6-4979-9A5D-FEE92B3ED30F}" type="presParOf" srcId="{83820B0F-511F-47CB-AC7D-07E6A95408A6}" destId="{064CA0C2-4C75-4241-BDF8-4DFBEF044500}" srcOrd="2" destOrd="0" presId="urn:microsoft.com/office/officeart/2005/8/layout/vList2"/>
    <dgm:cxn modelId="{C1ADF279-FA67-443C-8ED5-46A2EF8E372B}" type="presParOf" srcId="{83820B0F-511F-47CB-AC7D-07E6A95408A6}" destId="{F4E493C7-F654-4703-8BD1-52E06ADF5491}" srcOrd="3" destOrd="0" presId="urn:microsoft.com/office/officeart/2005/8/layout/vList2"/>
    <dgm:cxn modelId="{F9C262C4-82E2-4618-AD1E-26224348AD90}" type="presParOf" srcId="{83820B0F-511F-47CB-AC7D-07E6A95408A6}" destId="{CEA59853-FB1E-477F-B297-9D5F95F6CAF6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FB3EE-A49E-40C5-83E5-26482843EAC1}">
      <dsp:nvSpPr>
        <dsp:cNvPr id="0" name=""/>
        <dsp:cNvSpPr/>
      </dsp:nvSpPr>
      <dsp:spPr>
        <a:xfrm>
          <a:off x="3553" y="453299"/>
          <a:ext cx="3464420" cy="1362263"/>
        </a:xfrm>
        <a:prstGeom prst="rect">
          <a:avLst/>
        </a:prstGeom>
        <a:solidFill>
          <a:srgbClr val="0000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Гидроэнергетики и возобновляемых источников энергии</a:t>
          </a:r>
          <a:endParaRPr lang="ru-RU" sz="2200" b="1" kern="1200" dirty="0"/>
        </a:p>
      </dsp:txBody>
      <dsp:txXfrm>
        <a:off x="3553" y="453299"/>
        <a:ext cx="3464420" cy="1362263"/>
      </dsp:txXfrm>
    </dsp:sp>
    <dsp:sp modelId="{73D23AF3-681B-42B5-856D-D549ACEA5930}">
      <dsp:nvSpPr>
        <dsp:cNvPr id="0" name=""/>
        <dsp:cNvSpPr/>
      </dsp:nvSpPr>
      <dsp:spPr>
        <a:xfrm>
          <a:off x="3553" y="1815562"/>
          <a:ext cx="3464420" cy="2630739"/>
        </a:xfrm>
        <a:prstGeom prst="rect">
          <a:avLst/>
        </a:prstGeom>
        <a:solidFill>
          <a:srgbClr val="75DB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Направление: Электроэнергетика и электротехника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Профиль: Гидроэлектростанции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Нетрадиционные</a:t>
          </a:r>
          <a:r>
            <a:rPr lang="ru-RU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возобновляемые источники энергии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3" y="1815562"/>
        <a:ext cx="3464420" cy="2630739"/>
      </dsp:txXfrm>
    </dsp:sp>
    <dsp:sp modelId="{59C25E44-8841-4D7B-91A4-CFFE3F833C25}">
      <dsp:nvSpPr>
        <dsp:cNvPr id="0" name=""/>
        <dsp:cNvSpPr/>
      </dsp:nvSpPr>
      <dsp:spPr>
        <a:xfrm>
          <a:off x="3952993" y="453299"/>
          <a:ext cx="3464420" cy="1362263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Гидромеханики и гидравлических машин</a:t>
          </a:r>
          <a:endParaRPr lang="ru-RU" sz="2200" b="1" kern="1200" dirty="0"/>
        </a:p>
      </dsp:txBody>
      <dsp:txXfrm>
        <a:off x="3952993" y="453299"/>
        <a:ext cx="3464420" cy="1362263"/>
      </dsp:txXfrm>
    </dsp:sp>
    <dsp:sp modelId="{7AEBDF95-CB8A-4439-A241-6938C9F41DE8}">
      <dsp:nvSpPr>
        <dsp:cNvPr id="0" name=""/>
        <dsp:cNvSpPr/>
      </dsp:nvSpPr>
      <dsp:spPr>
        <a:xfrm>
          <a:off x="3952993" y="1815562"/>
          <a:ext cx="3464420" cy="26307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</a:t>
          </a:r>
          <a:r>
            <a:rPr lang="en-US" sz="23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sz="23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Энергетическое машиностроение</a:t>
          </a:r>
          <a:endParaRPr lang="ru-RU" sz="2300" b="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Профиль: Автоматизированные 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гидравлические и пневматические системы и агрегаты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2993" y="1815562"/>
        <a:ext cx="3464420" cy="2630739"/>
      </dsp:txXfrm>
    </dsp:sp>
    <dsp:sp modelId="{EEA4D0AA-036C-4B76-9E69-1D5985D3F712}">
      <dsp:nvSpPr>
        <dsp:cNvPr id="0" name=""/>
        <dsp:cNvSpPr/>
      </dsp:nvSpPr>
      <dsp:spPr>
        <a:xfrm>
          <a:off x="7902432" y="453299"/>
          <a:ext cx="3464420" cy="1362263"/>
        </a:xfrm>
        <a:prstGeom prst="rect">
          <a:avLst/>
        </a:prstGeom>
        <a:solidFill>
          <a:srgbClr val="FF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Энергетических и гидротехнических сооружений</a:t>
          </a:r>
          <a:endParaRPr lang="ru-RU" sz="2200" b="1" kern="1200" dirty="0"/>
        </a:p>
      </dsp:txBody>
      <dsp:txXfrm>
        <a:off x="7902432" y="453299"/>
        <a:ext cx="3464420" cy="1362263"/>
      </dsp:txXfrm>
    </dsp:sp>
    <dsp:sp modelId="{EE0C1CD1-B661-447F-8970-C7C6D64F7EA8}">
      <dsp:nvSpPr>
        <dsp:cNvPr id="0" name=""/>
        <dsp:cNvSpPr/>
      </dsp:nvSpPr>
      <dsp:spPr>
        <a:xfrm>
          <a:off x="7902432" y="1815562"/>
          <a:ext cx="3464420" cy="26307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Строительство</a:t>
          </a:r>
          <a:endParaRPr lang="ru-RU" sz="2300" b="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Профиль: Промышленное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гражданское и энергетическое строительство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2432" y="1815562"/>
        <a:ext cx="3464420" cy="2630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7A3D3-3563-4DF0-A05E-BFF8EE44E202}">
      <dsp:nvSpPr>
        <dsp:cNvPr id="0" name=""/>
        <dsp:cNvSpPr/>
      </dsp:nvSpPr>
      <dsp:spPr>
        <a:xfrm rot="5400000">
          <a:off x="-65131" y="158021"/>
          <a:ext cx="1929572" cy="1624987"/>
        </a:xfrm>
        <a:prstGeom prst="chevron">
          <a:avLst/>
        </a:prstGeom>
        <a:solidFill>
          <a:srgbClr val="FF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Бакалавриат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7162" y="818223"/>
        <a:ext cx="1624987" cy="304585"/>
      </dsp:txXfrm>
    </dsp:sp>
    <dsp:sp modelId="{148DF344-6484-443C-8E02-25DB395B3873}">
      <dsp:nvSpPr>
        <dsp:cNvPr id="0" name=""/>
        <dsp:cNvSpPr/>
      </dsp:nvSpPr>
      <dsp:spPr>
        <a:xfrm rot="5400000">
          <a:off x="5556720" y="-3664521"/>
          <a:ext cx="1254221" cy="85947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13.03.02 – Электроэнергетика и электротехника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13.03.03 – Энергетическое машиностроение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08.03.01 - Строительство</a:t>
          </a:r>
          <a:endParaRPr lang="ru-RU" sz="2300" kern="1200" dirty="0"/>
        </a:p>
      </dsp:txBody>
      <dsp:txXfrm rot="-5400000">
        <a:off x="1886469" y="66956"/>
        <a:ext cx="8533498" cy="1131769"/>
      </dsp:txXfrm>
    </dsp:sp>
    <dsp:sp modelId="{BB8A19A3-98C0-4A51-B9FE-C03DDBC3B44D}">
      <dsp:nvSpPr>
        <dsp:cNvPr id="0" name=""/>
        <dsp:cNvSpPr/>
      </dsp:nvSpPr>
      <dsp:spPr>
        <a:xfrm rot="5400000">
          <a:off x="-65131" y="1896839"/>
          <a:ext cx="1929572" cy="1624987"/>
        </a:xfrm>
        <a:prstGeom prst="chevron">
          <a:avLst/>
        </a:prstGeom>
        <a:solidFill>
          <a:srgbClr val="BC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Магистратура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7162" y="2557041"/>
        <a:ext cx="1624987" cy="304585"/>
      </dsp:txXfrm>
    </dsp:sp>
    <dsp:sp modelId="{32DC9C93-0044-4CCA-923C-217FC457E5A4}">
      <dsp:nvSpPr>
        <dsp:cNvPr id="0" name=""/>
        <dsp:cNvSpPr/>
      </dsp:nvSpPr>
      <dsp:spPr>
        <a:xfrm rot="5400000">
          <a:off x="5556720" y="-1925703"/>
          <a:ext cx="1254221" cy="85947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13.04.02 – Электроэнергетика и электротехника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13.04.03 – Энергетическое машиностроение</a:t>
          </a:r>
          <a:endParaRPr lang="ru-RU" sz="2300" kern="1200" dirty="0"/>
        </a:p>
      </dsp:txBody>
      <dsp:txXfrm rot="-5400000">
        <a:off x="1886469" y="1805774"/>
        <a:ext cx="8533498" cy="1131769"/>
      </dsp:txXfrm>
    </dsp:sp>
    <dsp:sp modelId="{A5C2957E-7159-4CD1-89AC-7B45B08CB53A}">
      <dsp:nvSpPr>
        <dsp:cNvPr id="0" name=""/>
        <dsp:cNvSpPr/>
      </dsp:nvSpPr>
      <dsp:spPr>
        <a:xfrm rot="5400000">
          <a:off x="-65131" y="3635657"/>
          <a:ext cx="1929572" cy="1624987"/>
        </a:xfrm>
        <a:prstGeom prst="chevron">
          <a:avLst/>
        </a:prstGeom>
        <a:solidFill>
          <a:srgbClr val="0000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Аспирантура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7162" y="4295859"/>
        <a:ext cx="1624987" cy="304585"/>
      </dsp:txXfrm>
    </dsp:sp>
    <dsp:sp modelId="{E5D9BBD7-D758-48F5-A73C-79D40CA6B1C3}">
      <dsp:nvSpPr>
        <dsp:cNvPr id="0" name=""/>
        <dsp:cNvSpPr/>
      </dsp:nvSpPr>
      <dsp:spPr>
        <a:xfrm rot="5400000">
          <a:off x="5556720" y="-186885"/>
          <a:ext cx="1254221" cy="85947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13.06.01 - Электро- и теплотехника  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15.06.01 –  Машиностроение  </a:t>
          </a:r>
        </a:p>
      </dsp:txBody>
      <dsp:txXfrm rot="-5400000">
        <a:off x="1886469" y="3544592"/>
        <a:ext cx="8533498" cy="1131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BB8F3-9579-44A1-B89B-6256075B986B}">
      <dsp:nvSpPr>
        <dsp:cNvPr id="0" name=""/>
        <dsp:cNvSpPr/>
      </dsp:nvSpPr>
      <dsp:spPr>
        <a:xfrm>
          <a:off x="0" y="45666"/>
          <a:ext cx="8853610" cy="316529"/>
        </a:xfrm>
        <a:prstGeom prst="roundRect">
          <a:avLst/>
        </a:prstGeom>
        <a:solidFill>
          <a:srgbClr val="FF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Исследования</a:t>
          </a:r>
          <a:r>
            <a:rPr lang="ru-RU" sz="500" b="1" kern="1200" dirty="0" smtClean="0"/>
            <a:t>:</a:t>
          </a:r>
          <a:endParaRPr lang="ru-RU" sz="500" b="1" kern="1200" dirty="0"/>
        </a:p>
      </dsp:txBody>
      <dsp:txXfrm>
        <a:off x="15452" y="61118"/>
        <a:ext cx="8822706" cy="285625"/>
      </dsp:txXfrm>
    </dsp:sp>
    <dsp:sp modelId="{17568B24-20CA-49B5-B2E9-2522E5296E22}">
      <dsp:nvSpPr>
        <dsp:cNvPr id="0" name=""/>
        <dsp:cNvSpPr/>
      </dsp:nvSpPr>
      <dsp:spPr>
        <a:xfrm>
          <a:off x="0" y="362196"/>
          <a:ext cx="8853610" cy="25620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10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Расчётно-теоретические и экспериментальные исследования совершенствования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гидравлических турбин и динамических насосных агрегатов в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широком диапазоне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эксплуатационных характеристик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методологических основ по созданию комбинированных автономных источников энергии на основе объектов гидроэнергетики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объёмный гидропривод с частотным управлением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функциональные качества и оптимизационные структурно-параметрические синтезы объемных </a:t>
          </a:r>
          <a:r>
            <a:rPr lang="ru-RU" sz="16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гидромашин</a:t>
          </a: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гидро</a:t>
          </a: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 </a:t>
          </a:r>
          <a:r>
            <a:rPr lang="ru-RU" sz="16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пневмопривода</a:t>
          </a: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средств автоматики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эффективности схемотехнических исполнений силовой части и механизмов управления гидроприводов с моторным и насос-моторным регулированием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2196"/>
        <a:ext cx="8853610" cy="2562019"/>
      </dsp:txXfrm>
    </dsp:sp>
    <dsp:sp modelId="{064CA0C2-4C75-4241-BDF8-4DFBEF044500}">
      <dsp:nvSpPr>
        <dsp:cNvPr id="0" name=""/>
        <dsp:cNvSpPr/>
      </dsp:nvSpPr>
      <dsp:spPr>
        <a:xfrm>
          <a:off x="0" y="2781885"/>
          <a:ext cx="8853610" cy="1120143"/>
        </a:xfrm>
        <a:prstGeom prst="roundRect">
          <a:avLst/>
        </a:prstGeom>
        <a:solidFill>
          <a:srgbClr val="BC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физико-математических моделей динамики сплошных сред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Механика текучих сред и теория </a:t>
          </a:r>
          <a:r>
            <a:rPr lang="ru-RU" sz="14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гидромашин</a:t>
          </a:r>
          <a:endParaRPr lang="ru-RU" sz="14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природоподобных технологий при создании гидравлических систем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81" y="2836566"/>
        <a:ext cx="8744248" cy="1010781"/>
      </dsp:txXfrm>
    </dsp:sp>
    <dsp:sp modelId="{CEA59853-FB1E-477F-B297-9D5F95F6CAF6}">
      <dsp:nvSpPr>
        <dsp:cNvPr id="0" name=""/>
        <dsp:cNvSpPr/>
      </dsp:nvSpPr>
      <dsp:spPr>
        <a:xfrm>
          <a:off x="0" y="4088788"/>
          <a:ext cx="8853610" cy="942135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концептуальной основы и прикладных методик </a:t>
          </a:r>
          <a:r>
            <a:rPr lang="ru-RU" sz="14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экспертирования</a:t>
          </a:r>
          <a:r>
            <a:rPr lang="ru-RU" sz="1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существующих и создания высокоэффективных гидравлических машин и объектов гидроприводной техники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91" y="4134779"/>
        <a:ext cx="8761628" cy="8501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C28E4-96A1-4A10-8569-A9EEC5EEF0A6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98D3-5132-4B19-B943-3FFE67D7B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87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698D3-5132-4B19-B943-3FFE67D7BC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42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FCCC-3D5E-441D-9452-C250FD72AF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72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6DB7-850C-4AEA-94A5-34707F16B7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4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DD34-1E82-48F0-9897-AE2F04EADB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24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4540-0AEB-413F-B2A5-01D994A61B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66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5C71-8172-4A85-9869-348B10A031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58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539C-4C86-413D-90AF-54414C7FE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16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B38D-C766-4B5D-B0A3-DE43BE1F29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51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931B-CAAC-4293-95A2-3A95D259A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8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4546-4416-4416-B8AC-053C20A11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04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AB40-9236-4955-A732-48B7CF4807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32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E890-D6F2-4758-B84B-055D413711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71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F5258-6EA0-4B65-AA51-B689826B21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4.xml"/><Relationship Id="rId7" Type="http://schemas.openxmlformats.org/officeDocument/2006/relationships/image" Target="../media/image3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16.jpe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openxmlformats.org/officeDocument/2006/relationships/image" Target="../media/image2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70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846" y="1133708"/>
            <a:ext cx="7280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изучают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круг дисциплин, связанных с тепловой, атомной и гидроэнергетикой, оборонной промышленностью, судостроением, авиацией, нефтегазовой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позволяет выпускникам обладать высокой конкурентоспособностью и динамичной ориентацией на площадках квалифицированных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кадров. Кафедра обеспечивает теоретические знания студентов практическими наработками на современном лабораторном оборудовании. Студенты проходят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обязательную производственную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и различных объектах.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8" descr="https://vybor.news/wp-content/uploads/2018/09/solar-panel2-ID-2218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19808" y="222605"/>
            <a:ext cx="11693769" cy="8940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Гидромеханики и гидравлических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 </a:t>
            </a:r>
            <a:r>
              <a:rPr lang="ru-RU" sz="2400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гидравлические и пневматические системы и агрегаты</a:t>
            </a:r>
          </a:p>
        </p:txBody>
      </p:sp>
      <p:pic>
        <p:nvPicPr>
          <p:cNvPr id="6150" name="Picture 6" descr="8_стр турбКовшовая 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1" y="4179319"/>
            <a:ext cx="3369092" cy="2246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10_стр плунж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59" y="1511734"/>
            <a:ext cx="1811151" cy="1207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9_стр Аксиальн 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326" y="1428275"/>
            <a:ext cx="2111251" cy="1344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9_стр ПОШ 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87" y="2958910"/>
            <a:ext cx="3342828" cy="222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7_стр насосЦНС 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9" y="5374014"/>
            <a:ext cx="1794912" cy="1196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D5Z_8210.NE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4910" y="3819580"/>
            <a:ext cx="4186070" cy="2790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11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486" y="1469328"/>
            <a:ext cx="3472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Производственную практику наши студенты проходят на реальных объектах и в действующих организациях: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«Мосэнерго»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«Силовые машины»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Гидромашсервис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Гидропроект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НПП «КВАНТ</a:t>
            </a:r>
            <a:r>
              <a:rPr lang="ru-RU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8" descr="https://vybor.news/wp-content/uploads/2018/09/solar-panel2-ID-2218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511546" y="1527418"/>
            <a:ext cx="3402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выпускники востребованы в отрасли и работают по направлению подготовки в крупнейших организациях: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«Мосэнерго»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ОРГРЭС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Гидропроект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Авиационная корпорация «Рубин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ЦНИИ Автоматики и гидравлики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19808" y="222605"/>
            <a:ext cx="11693769" cy="8940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Гидромеханики и гидравлических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прохождения практик и трудоустройство</a:t>
            </a:r>
          </a:p>
        </p:txBody>
      </p:sp>
      <p:pic>
        <p:nvPicPr>
          <p:cNvPr id="11266" name="Picture 2" descr="https://www.energosoyuz.spb.ru/sites/default/files/foto_05_08_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38" y="1527418"/>
            <a:ext cx="3334379" cy="2222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25" y="3935853"/>
            <a:ext cx="1606682" cy="1062038"/>
          </a:xfrm>
          <a:prstGeom prst="rect">
            <a:avLst/>
          </a:prstGeom>
        </p:spPr>
      </p:pic>
      <p:pic>
        <p:nvPicPr>
          <p:cNvPr id="11268" name="Picture 4" descr="http://bastion-opk.ru/VVT/KVANT_LOGO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6" y="4776167"/>
            <a:ext cx="6453310" cy="1753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www.aerocosmosjob.ru/img/logo_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30" y="2855334"/>
            <a:ext cx="1180854" cy="994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yt3.ggpht.com/a/AGF-l79ipC2rfFZgAQlJR3CB-HJrD-Pq9Op0zxaGkQ=s900-c-k-c0xffffffff-no-rj-m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64" y="4864553"/>
            <a:ext cx="1489380" cy="1489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2.dp.ru/images/article/2018/01/29/7e3fb117-2fae-496c-b216-d65e8b19476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214" y="5111308"/>
            <a:ext cx="2128516" cy="1417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96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8" descr="https://vybor.news/wp-content/uploads/2018/09/solar-panel2-ID-2218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874016152"/>
              </p:ext>
            </p:extLst>
          </p:nvPr>
        </p:nvGraphicFramePr>
        <p:xfrm>
          <a:off x="307976" y="1465216"/>
          <a:ext cx="8853610" cy="519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9808" y="222605"/>
            <a:ext cx="11693769" cy="8940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Гидромеханики и гидравлических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научных исследований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08259" y="2290581"/>
            <a:ext cx="3079166" cy="15692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98483" y="4305062"/>
            <a:ext cx="2688942" cy="1960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94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846" y="1479697"/>
            <a:ext cx="7280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изучают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дисциплины необходимые для успешного эксплуатирования, ремонта и реконструкции строительных объектов энергетического назначения. Занятия студентов проходят на современном лабораторном оборудовании, что позволяет им быть конкурентоспособными и востребованными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рынке труда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8" descr="https://vybor.news/wp-content/uploads/2018/09/solar-panel2-ID-2218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19808" y="222605"/>
            <a:ext cx="11693769" cy="8940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Энергетических и гидротехнических сооружений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Промышленное, гражданское и энергетическое </a:t>
            </a:r>
            <a:r>
              <a:rPr lang="ru-RU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(очная форма)</a:t>
            </a:r>
            <a:endParaRPr lang="ru-RU" sz="24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6913" y="1384551"/>
            <a:ext cx="2795864" cy="2179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808" y="3421129"/>
            <a:ext cx="3395394" cy="21202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6576" y="3832247"/>
            <a:ext cx="2438599" cy="1828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61" y="3421129"/>
            <a:ext cx="2281807" cy="25643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17016" y="3971739"/>
            <a:ext cx="840420" cy="1463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3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8" descr="https://vybor.news/wp-content/uploads/2018/09/solar-panel2-ID-2218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19808" y="131885"/>
            <a:ext cx="11693769" cy="9847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Энергетических и гидротехнических сооружений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прохождения практик и трудоустройство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486" y="1469328"/>
            <a:ext cx="4531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Производственную практику наши студенты проходят на реальных объектах и в действующих организациях: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ПрофСтройТехнологии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ААА Инжиниринг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Гидропроект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КТС-ПРОЕКТ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1546" y="1527418"/>
            <a:ext cx="34020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выпускники востребованы в отрасли и работают по направлению подготовки в крупнейших организациях: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РЕГИОН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Норд-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Гидропроект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ublic.superjob.ru/images/clients_logos.ru/3103978_e7c159b94b48934890e5ea371bd60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7" y="1438237"/>
            <a:ext cx="2857500" cy="581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6" y="4116233"/>
            <a:ext cx="1606682" cy="1062038"/>
          </a:xfrm>
          <a:prstGeom prst="rect">
            <a:avLst/>
          </a:prstGeom>
        </p:spPr>
      </p:pic>
      <p:pic>
        <p:nvPicPr>
          <p:cNvPr id="1028" name="Picture 4" descr="https://im0-tub-ru.yandex.net/i?id=a6a9d75afebb5b5ac5de971500a1d1ea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88" y="5495391"/>
            <a:ext cx="2857500" cy="90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esoft.digital/12801024/builders/41f037d7f59ea528cf33f2386c4ee1a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69" t="11587" r="22305" b="8894"/>
          <a:stretch/>
        </p:blipFill>
        <p:spPr bwMode="auto">
          <a:xfrm>
            <a:off x="6594997" y="4103599"/>
            <a:ext cx="1213338" cy="1160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ealtystreet.ru/drupal/sites/default/files/news/Moscow_26.02.2017_rs-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94" y="4206926"/>
            <a:ext cx="3327683" cy="2218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cmm.ru/uploads/posts/2018-08/1535106179_stroyka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03031"/>
            <a:ext cx="3530714" cy="2351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bs.twimg.com/media/D70V5D9WwAAf3Sp.jpg:lar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62" y="2122233"/>
            <a:ext cx="2217351" cy="1750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2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8" descr="https://vybor.news/wp-content/uploads/2018/09/solar-panel2-ID-2218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4279986474"/>
              </p:ext>
            </p:extLst>
          </p:nvPr>
        </p:nvGraphicFramePr>
        <p:xfrm>
          <a:off x="460374" y="1415562"/>
          <a:ext cx="9132033" cy="512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9808" y="222605"/>
            <a:ext cx="11693769" cy="8940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гидротехнических сооружений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научных исследований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38484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8" descr="https://vybor.news/wp-content/uploads/2018/09/solar-panel2-ID-2218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9808" y="222605"/>
            <a:ext cx="11693769" cy="8940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за рубежом и дополнительное профессиональное образование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86" y="1469328"/>
            <a:ext cx="45314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Зарубежные стажировки осуществляются в различных европейских и азиатских компаниях и университетах. Зарубежное обучение по программам двух дипломов, организуется отделом международного сотрудничества: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дипломов МЭИ - ТУ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Лаппеенранта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 (Финляндия)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двух дипломов МЭИ - ТУ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Ильменау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(Германия)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(Испания)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двух дипломов МЭИ - ​Вьетнамский национальный университет в Ханое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(Вьетнам)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erasmusplus_logo_220x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75" y="1433146"/>
            <a:ext cx="1582981" cy="1582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Лаппеенран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77" y="3259550"/>
            <a:ext cx="485775" cy="590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studyabroad.mpei.ru/rus/int/Programs/PublishingImages/Ilmenau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942" y="325955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13065" y="1551390"/>
            <a:ext cx="4531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ДПО предназначены для: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магистратуры и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старших курсов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специальностям в сфере: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бизнеса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психология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8" descr="http://xn--h1ahc7d.xn--p1ai/uploads/posts/2013-02/thumbs/1361081432_centr-karery-me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63" y="4285637"/>
            <a:ext cx="1928202" cy="1436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sun9-71.userapi.com/c855036/v855036156/14fd44/Tx6_v4uxUZ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4915634"/>
            <a:ext cx="3047300" cy="1195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23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846" y="1479697"/>
            <a:ext cx="728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свободное от учебы время студенты принимают активное участие в различных олимпиадах, конкурсах научных работ, профориентационных мероприятиях, творческих конкурсах.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8" descr="https://vybor.news/wp-content/uploads/2018/09/solar-panel2-ID-2218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19808" y="131885"/>
            <a:ext cx="11693769" cy="9847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студентов</a:t>
            </a:r>
            <a:endParaRPr lang="ru-RU" sz="24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Zt7QMMBA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2607838"/>
            <a:ext cx="3433543" cy="2289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geu.ru/News/GetImage/90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66" b="17818"/>
          <a:stretch/>
        </p:blipFill>
        <p:spPr bwMode="auto">
          <a:xfrm>
            <a:off x="219808" y="2607838"/>
            <a:ext cx="1025924" cy="543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2-04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36" y="4897314"/>
            <a:ext cx="2616392" cy="1744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G_95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61" y="4883075"/>
            <a:ext cx="1321532" cy="1542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G_93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84" y="2835275"/>
            <a:ext cx="2348890" cy="1847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20-12-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5113005"/>
            <a:ext cx="2709954" cy="1314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20-12-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95" y="2070142"/>
            <a:ext cx="1787490" cy="2457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20-12-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20"/>
          <a:stretch/>
        </p:blipFill>
        <p:spPr bwMode="auto">
          <a:xfrm>
            <a:off x="9448019" y="3695061"/>
            <a:ext cx="1789329" cy="2586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mpei.ru/news/longreads/REN_2019/images/tild3834-6132-4530-a333-386331383662__d50_992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6771" y="1479697"/>
            <a:ext cx="3107436" cy="2071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55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38" y="404446"/>
            <a:ext cx="8491681" cy="597876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0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86735" y="351465"/>
            <a:ext cx="2686627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ИГВИЭ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9"/>
          <p:cNvSpPr txBox="1">
            <a:spLocks noChangeAspect="1"/>
          </p:cNvSpPr>
          <p:nvPr/>
        </p:nvSpPr>
        <p:spPr>
          <a:xfrm>
            <a:off x="4778053" y="1324853"/>
            <a:ext cx="6277288" cy="36096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Avenir Next Cyr" panose="020B0503020202020204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как ГЭФ – гидроэнергетический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шестидесятые годы факультет был расформирован в разные институты и факультеты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кафедры  Гидроэнергетики и ВИЭ создается в одноименный институт по структуре повторяющий ГЭФ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0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9808" y="222605"/>
            <a:ext cx="3604845" cy="8940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ИГВИЭ это: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1013713"/>
              </p:ext>
            </p:extLst>
          </p:nvPr>
        </p:nvGraphicFramePr>
        <p:xfrm>
          <a:off x="219808" y="1371839"/>
          <a:ext cx="105683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376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9808" y="222605"/>
            <a:ext cx="3604845" cy="8940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ИГВИЭ это: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73869220"/>
              </p:ext>
            </p:extLst>
          </p:nvPr>
        </p:nvGraphicFramePr>
        <p:xfrm>
          <a:off x="343877" y="1397977"/>
          <a:ext cx="11370407" cy="489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207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9808" y="222605"/>
            <a:ext cx="11693769" cy="8940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Гидроэнергетики и возобновляемых источников энергии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Гидроэлектростанции</a:t>
            </a:r>
            <a:endParaRPr lang="ru-RU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35" y="1279857"/>
            <a:ext cx="7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изучают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теорию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оптимального управления каскадами ГЭС с учётом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социально-экологических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факторов, методы планирования режимов работы энергоустановок на базе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ВИЭ. Отрабатывают полученные знания на реальных программах, которые используются на производстве. Изучают особенности режимов работы ГЭС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лабораторным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аборатория ГАЭ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0" y="1387185"/>
            <a:ext cx="4193358" cy="2673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pei.ru/Structure/Universe/IHRE/structure/heares/PublishingImages/lab-gaes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61" y="4211515"/>
            <a:ext cx="2655137" cy="1725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ruscable.ru/news/images/big-110262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6" y="3894992"/>
            <a:ext cx="3886530" cy="2641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-fotki.yandex.ru/get/6718/132736546.18/0_11d785_4727a782_X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77" y="3528570"/>
            <a:ext cx="4066436" cy="2573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92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9808" y="222605"/>
            <a:ext cx="11693769" cy="8940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Гидроэнергетики и возобновляемых источников энергии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и возобновляемые источники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endParaRPr lang="ru-RU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156" y="1304572"/>
            <a:ext cx="6840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изучают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обоснования параметров установок и комплексов на базе ВИЭ, экологические аспекты использования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ВИЭ,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чатся проектировать энергокомплексы на базе ВИЭ, рассчитывать приход энергоресурсов (солнце, ветер).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Отрабатывают полученные знания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лабораторном оборудовании, проходят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обязательную производственную практику на объектах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ВИЭ и в проектных организациях.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Лаборатория ГАЭ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37" y="1387631"/>
            <a:ext cx="2924909" cy="205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аборатория ВЭУ-СЭ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427" y="1987084"/>
            <a:ext cx="2724150" cy="192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vybor.news/wp-content/uploads/2018/09/solar-panel2-ID-2218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dienmattroi.vip/wp-content/uploads/2019/06/tai-che-pin-mat-tro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5" y="3586691"/>
            <a:ext cx="4412027" cy="2941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bs.twimg.com/media/Dw5TtTpX4AAOaJR.jpg:la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57" y="3686371"/>
            <a:ext cx="4751518" cy="2696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11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9808" y="222605"/>
            <a:ext cx="11693769" cy="8940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Гидроэнергетики и возобновляемых источников энергии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прохождения практик и трудоустройство</a:t>
            </a:r>
            <a:endParaRPr lang="ru-RU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486" y="1469328"/>
            <a:ext cx="45314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Производственную практику наши студенты проходят на реальных объектах и в действующих организациях: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компаний «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Хевел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Гидропроект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Углическая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Чебоксарская ГЭС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Крымские СЭС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НПП «КВАНТ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8" descr="https://vybor.news/wp-content/uploads/2018/09/solar-panel2-ID-2218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62" y="1421904"/>
            <a:ext cx="1610587" cy="12079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22" y="5186592"/>
            <a:ext cx="4098296" cy="1232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29" y="1469328"/>
            <a:ext cx="1606682" cy="10620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11546" y="1527418"/>
            <a:ext cx="34020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выпускники востребованы в отрасли и работают по направлению подготовки в крупнейших организациях: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РусГидро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компаний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Хевел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МОЭК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Россети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Роснано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Лукойл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205" y="3697915"/>
            <a:ext cx="1479660" cy="9864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74" y="5240961"/>
            <a:ext cx="1267950" cy="11844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031" y="5263803"/>
            <a:ext cx="1267030" cy="11041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53" t="20976" r="16517" b="14613"/>
          <a:stretch/>
        </p:blipFill>
        <p:spPr>
          <a:xfrm>
            <a:off x="10717706" y="5286034"/>
            <a:ext cx="1195871" cy="11393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19" y="3235250"/>
            <a:ext cx="1374218" cy="1030664"/>
          </a:xfrm>
          <a:prstGeom prst="rect">
            <a:avLst/>
          </a:prstGeom>
        </p:spPr>
      </p:pic>
      <p:pic>
        <p:nvPicPr>
          <p:cNvPr id="8194" name="Picture 2" descr="https://voteto.ru/wp-content/uploads/110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73"/>
          <a:stretch/>
        </p:blipFill>
        <p:spPr bwMode="auto">
          <a:xfrm>
            <a:off x="219808" y="4684355"/>
            <a:ext cx="3206229" cy="1969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ytimg.com/vi/YB_16gn8rlU/maxresdefaul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19" y="2629844"/>
            <a:ext cx="3530981" cy="1986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26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9808" y="222605"/>
            <a:ext cx="11693769" cy="89401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Гидроэнергетики и возобновляемых источников энергии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научных исследований</a:t>
            </a:r>
            <a:endParaRPr lang="ru-RU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71084" y="6425381"/>
            <a:ext cx="2743200" cy="365125"/>
          </a:xfrm>
        </p:spPr>
        <p:txBody>
          <a:bodyPr/>
          <a:lstStyle/>
          <a:p>
            <a:fld id="{F6298698-9F61-4005-AAA5-6A8002B6AA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8" descr="https://vybor.news/wp-content/uploads/2018/09/solar-panel2-ID-2218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820626848"/>
              </p:ext>
            </p:extLst>
          </p:nvPr>
        </p:nvGraphicFramePr>
        <p:xfrm>
          <a:off x="460375" y="1465216"/>
          <a:ext cx="8128000" cy="510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https://mpei.ru/Structure/Universe/IHRE/structure/heares/PublishingImages/Rarabotki_Gidro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60" y="1465216"/>
            <a:ext cx="3282217" cy="1840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pei.ru/Structure/Universe/IHRE/structure/heares/PublishingImages/nagrady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77" y="4186528"/>
            <a:ext cx="3246100" cy="1853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32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F4B4FEE459F142AE64B5E7BBC9C7E6" ma:contentTypeVersion="1" ma:contentTypeDescription="Создание документа." ma:contentTypeScope="" ma:versionID="60aac696736087b62f0f0bffda83c42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CAC29B-CF8E-47A5-BEAC-7A3043FD589D}"/>
</file>

<file path=customXml/itemProps2.xml><?xml version="1.0" encoding="utf-8"?>
<ds:datastoreItem xmlns:ds="http://schemas.openxmlformats.org/officeDocument/2006/customXml" ds:itemID="{C7BF37B1-14C1-4549-9877-2C329FBB9AE9}"/>
</file>

<file path=customXml/itemProps3.xml><?xml version="1.0" encoding="utf-8"?>
<ds:datastoreItem xmlns:ds="http://schemas.openxmlformats.org/officeDocument/2006/customXml" ds:itemID="{69B6BF09-E142-4FEE-91B1-8F25C9FB6D64}"/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707</Words>
  <Application>Microsoft Office PowerPoint</Application>
  <PresentationFormat>Произвольный</PresentationFormat>
  <Paragraphs>135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Слайд 2</vt:lpstr>
      <vt:lpstr>История ИГВИЭ</vt:lpstr>
      <vt:lpstr>ИГВИЭ это:</vt:lpstr>
      <vt:lpstr>ИГВИЭ это:</vt:lpstr>
      <vt:lpstr>Кафедра Гидроэнергетики и возобновляемых источников энергии Гидроэлектростанции</vt:lpstr>
      <vt:lpstr>Кафедра Гидроэнергетики и возобновляемых источников энергии Нетрадиционные и возобновляемые источники энергии</vt:lpstr>
      <vt:lpstr>Кафедра Гидроэнергетики и возобновляемых источников энергии Базы прохождения практик и трудоустройство</vt:lpstr>
      <vt:lpstr>Кафедра Гидроэнергетики и возобновляемых источников энергии Основные направления научных исследований</vt:lpstr>
      <vt:lpstr>Кафедра Гидромеханики и гидравлических машин Автоматизированные гидравлические и пневматические системы и агрегаты</vt:lpstr>
      <vt:lpstr>Кафедра Гидромеханики и гидравлических машин Базы прохождения практик и трудоустройство</vt:lpstr>
      <vt:lpstr>Кафедра Гидромеханики и гидравлических машин Основные направления научных исследований</vt:lpstr>
      <vt:lpstr>Кафедра Энергетических и гидротехнических сооружений Промышленное, гражданское и энергетическое строительство (очная форма)</vt:lpstr>
      <vt:lpstr>Кафедра Энергетических и гидротехнических сооружений Базы прохождения практик и трудоустройство</vt:lpstr>
      <vt:lpstr>Кафедра Энергетических и гидротехнических сооружений Основные направления научных исследований</vt:lpstr>
      <vt:lpstr>Стажировки за рубежом и дополнительное профессиональное образование</vt:lpstr>
      <vt:lpstr>Внеучебная деятельность студентов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Алиходжина Надежда Василевна</dc:creator>
  <cp:lastModifiedBy>Оля</cp:lastModifiedBy>
  <cp:revision>72</cp:revision>
  <dcterms:created xsi:type="dcterms:W3CDTF">2020-01-31T13:09:37Z</dcterms:created>
  <dcterms:modified xsi:type="dcterms:W3CDTF">2020-04-08T11:57:17Z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0x0101008FF4B4FEE459F142AE64B5E7BBC9C7E6</vt:lpwstr>
  </property>
</Properties>
</file>