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18"/>
  </p:notesMasterIdLst>
  <p:handoutMasterIdLst>
    <p:handoutMasterId r:id="rId19"/>
  </p:handoutMasterIdLst>
  <p:sldIdLst>
    <p:sldId id="267" r:id="rId6"/>
    <p:sldId id="269" r:id="rId7"/>
    <p:sldId id="271" r:id="rId8"/>
    <p:sldId id="270" r:id="rId9"/>
    <p:sldId id="272" r:id="rId10"/>
    <p:sldId id="276" r:id="rId11"/>
    <p:sldId id="274" r:id="rId12"/>
    <p:sldId id="273" r:id="rId13"/>
    <p:sldId id="282" r:id="rId14"/>
    <p:sldId id="283" r:id="rId15"/>
    <p:sldId id="281" r:id="rId16"/>
    <p:sldId id="285" r:id="rId17"/>
  </p:sldIdLst>
  <p:sldSz cx="9144000" cy="5143500" type="screen16x9"/>
  <p:notesSz cx="6858000" cy="9144000"/>
  <p:embeddedFontLst>
    <p:embeddedFont>
      <p:font typeface="Avenir Next Cyr" panose="020B0503020202020204" charset="-52"/>
      <p:regular r:id="rId20"/>
      <p:bold r:id="rId21"/>
      <p:italic r:id="rId22"/>
      <p:boldItalic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MV Boli" panose="0200050003020009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C0101D"/>
    <a:srgbClr val="DC5B04"/>
    <a:srgbClr val="933D03"/>
    <a:srgbClr val="00421E"/>
    <a:srgbClr val="008A3E"/>
    <a:srgbClr val="12299A"/>
    <a:srgbClr val="FF9797"/>
    <a:srgbClr val="949494"/>
    <a:srgbClr val="9EA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60000" autoAdjust="0"/>
  </p:normalViewPr>
  <p:slideViewPr>
    <p:cSldViewPr showGuides="1">
      <p:cViewPr varScale="1">
        <p:scale>
          <a:sx n="58" d="100"/>
          <a:sy n="58" d="100"/>
        </p:scale>
        <p:origin x="1770" y="66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3072" y="4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11814-676A-4B74-B04E-15FF7943A20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F9EA65-B070-4A1A-B74A-9C3737F289B1}">
      <dgm:prSet phldrT="[Текст]" custT="1"/>
      <dgm:spPr/>
      <dgm:t>
        <a:bodyPr lIns="1008000"/>
        <a:lstStyle/>
        <a:p>
          <a:r>
            <a:rPr lang="ru-RU" sz="2000" b="1" dirty="0" smtClean="0"/>
            <a:t>ДИРЕКЦИЯ</a:t>
          </a:r>
          <a:endParaRPr lang="ru-RU" sz="2000" b="1" dirty="0"/>
        </a:p>
      </dgm:t>
    </dgm:pt>
    <dgm:pt modelId="{737CC601-F6EB-4550-BC6F-274378FD8786}" type="parTrans" cxnId="{EC4D5850-79EF-4BC3-AE43-DE8DEE15D00E}">
      <dgm:prSet/>
      <dgm:spPr/>
      <dgm:t>
        <a:bodyPr/>
        <a:lstStyle/>
        <a:p>
          <a:endParaRPr lang="ru-RU"/>
        </a:p>
      </dgm:t>
    </dgm:pt>
    <dgm:pt modelId="{268A1DA5-50F1-4D8E-88B8-D8025E1FCBA2}" type="sibTrans" cxnId="{EC4D5850-79EF-4BC3-AE43-DE8DEE15D00E}">
      <dgm:prSet/>
      <dgm:spPr/>
      <dgm:t>
        <a:bodyPr/>
        <a:lstStyle/>
        <a:p>
          <a:endParaRPr lang="ru-RU"/>
        </a:p>
      </dgm:t>
    </dgm:pt>
    <dgm:pt modelId="{9311058D-4F2A-4776-BE7B-30AB3D236AF9}">
      <dgm:prSet phldrT="[Текст]" custT="1"/>
      <dgm:spPr>
        <a:solidFill>
          <a:srgbClr val="DC5B04"/>
        </a:solidFill>
      </dgm:spPr>
      <dgm:t>
        <a:bodyPr lIns="1188000" rIns="180000"/>
        <a:lstStyle/>
        <a:p>
          <a:pPr algn="l"/>
          <a:r>
            <a:rPr lang="ru-RU" sz="1800" b="1" dirty="0" smtClean="0"/>
            <a:t>Кафедра Экономики в Энергетике и Промышленности </a:t>
          </a:r>
          <a:endParaRPr lang="ru-RU" sz="1800" b="1" dirty="0"/>
        </a:p>
      </dgm:t>
    </dgm:pt>
    <dgm:pt modelId="{25547C8F-A64F-48FB-A763-6D863EECAD00}" type="parTrans" cxnId="{00734E1E-76C2-4DA9-A6E6-C06EE61A5A72}">
      <dgm:prSet/>
      <dgm:spPr/>
      <dgm:t>
        <a:bodyPr/>
        <a:lstStyle/>
        <a:p>
          <a:endParaRPr lang="ru-RU"/>
        </a:p>
      </dgm:t>
    </dgm:pt>
    <dgm:pt modelId="{EA863F3D-E832-48A8-8FEC-298D9108615B}" type="sibTrans" cxnId="{00734E1E-76C2-4DA9-A6E6-C06EE61A5A72}">
      <dgm:prSet/>
      <dgm:spPr/>
      <dgm:t>
        <a:bodyPr/>
        <a:lstStyle/>
        <a:p>
          <a:endParaRPr lang="ru-RU"/>
        </a:p>
      </dgm:t>
    </dgm:pt>
    <dgm:pt modelId="{5EFEF149-9D32-4889-979F-0E4A98996F7F}">
      <dgm:prSet phldrT="[Текст]" custT="1"/>
      <dgm:spPr>
        <a:solidFill>
          <a:srgbClr val="4969B1"/>
        </a:solidFill>
      </dgm:spPr>
      <dgm:t>
        <a:bodyPr lIns="1188000" rIns="144000"/>
        <a:lstStyle/>
        <a:p>
          <a:pPr algn="l"/>
          <a:r>
            <a:rPr lang="ru-RU" sz="1800" b="1" dirty="0" smtClean="0"/>
            <a:t>Кафедра Менеджмента в Энергетике и Промышленности</a:t>
          </a:r>
          <a:endParaRPr lang="ru-RU" sz="1800" b="1" dirty="0"/>
        </a:p>
      </dgm:t>
    </dgm:pt>
    <dgm:pt modelId="{6324B2E9-9418-4C19-9BC9-3D083C160D50}" type="parTrans" cxnId="{67F8BEAC-B238-49CB-ADC6-9FA04AE642DC}">
      <dgm:prSet/>
      <dgm:spPr/>
      <dgm:t>
        <a:bodyPr/>
        <a:lstStyle/>
        <a:p>
          <a:endParaRPr lang="ru-RU"/>
        </a:p>
      </dgm:t>
    </dgm:pt>
    <dgm:pt modelId="{ED8301E7-182F-4C66-B22C-6E83641A63C1}" type="sibTrans" cxnId="{67F8BEAC-B238-49CB-ADC6-9FA04AE642DC}">
      <dgm:prSet/>
      <dgm:spPr/>
      <dgm:t>
        <a:bodyPr/>
        <a:lstStyle/>
        <a:p>
          <a:endParaRPr lang="ru-RU"/>
        </a:p>
      </dgm:t>
    </dgm:pt>
    <dgm:pt modelId="{E94784AE-1D80-4F08-B7E9-2ABFBBFC4168}">
      <dgm:prSet phldrT="[Текст]" custT="1"/>
      <dgm:spPr>
        <a:solidFill>
          <a:srgbClr val="008A3E"/>
        </a:solidFill>
      </dgm:spPr>
      <dgm:t>
        <a:bodyPr lIns="1188000" rIns="180000"/>
        <a:lstStyle/>
        <a:p>
          <a:pPr algn="l"/>
          <a:r>
            <a:rPr lang="ru-RU" sz="1800" b="1" dirty="0" smtClean="0"/>
            <a:t>Кафедра Безопасности и Информационных Технологий</a:t>
          </a:r>
          <a:endParaRPr lang="ru-RU" sz="1800" b="1" dirty="0"/>
        </a:p>
      </dgm:t>
    </dgm:pt>
    <dgm:pt modelId="{ED3FF448-A6DB-4833-A6D4-AC696E79FB04}" type="parTrans" cxnId="{D606FDBE-64D9-4404-B289-E9AD4C2D4AE8}">
      <dgm:prSet/>
      <dgm:spPr/>
      <dgm:t>
        <a:bodyPr/>
        <a:lstStyle/>
        <a:p>
          <a:endParaRPr lang="ru-RU"/>
        </a:p>
      </dgm:t>
    </dgm:pt>
    <dgm:pt modelId="{C7F8E603-803C-4531-9795-CF97BA67EB02}" type="sibTrans" cxnId="{D606FDBE-64D9-4404-B289-E9AD4C2D4AE8}">
      <dgm:prSet/>
      <dgm:spPr/>
      <dgm:t>
        <a:bodyPr/>
        <a:lstStyle/>
        <a:p>
          <a:endParaRPr lang="ru-RU"/>
        </a:p>
      </dgm:t>
    </dgm:pt>
    <dgm:pt modelId="{1EAF2851-00BE-4DFA-99B4-94F4740C2C87}" type="pres">
      <dgm:prSet presAssocID="{67211814-676A-4B74-B04E-15FF7943A2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E8E9BF3-B2D4-4087-B253-BC838C70461B}" type="pres">
      <dgm:prSet presAssocID="{23F9EA65-B070-4A1A-B74A-9C3737F289B1}" presName="hierRoot1" presStyleCnt="0">
        <dgm:presLayoutVars>
          <dgm:hierBranch val="init"/>
        </dgm:presLayoutVars>
      </dgm:prSet>
      <dgm:spPr/>
    </dgm:pt>
    <dgm:pt modelId="{D9CC7433-8D6C-47BE-B69C-E982AC4B6E78}" type="pres">
      <dgm:prSet presAssocID="{23F9EA65-B070-4A1A-B74A-9C3737F289B1}" presName="rootComposite1" presStyleCnt="0"/>
      <dgm:spPr/>
    </dgm:pt>
    <dgm:pt modelId="{925E7A32-6E78-407B-8E17-DF0CD6C76023}" type="pres">
      <dgm:prSet presAssocID="{23F9EA65-B070-4A1A-B74A-9C3737F289B1}" presName="rootText1" presStyleLbl="node0" presStyleIdx="0" presStyleCnt="1" custScaleY="956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D88019-19C1-4BED-A8BF-8800C69E20F8}" type="pres">
      <dgm:prSet presAssocID="{23F9EA65-B070-4A1A-B74A-9C3737F289B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72A9A0A-CE0C-4F3C-B0E1-764E0D6C7D1C}" type="pres">
      <dgm:prSet presAssocID="{23F9EA65-B070-4A1A-B74A-9C3737F289B1}" presName="hierChild2" presStyleCnt="0"/>
      <dgm:spPr/>
    </dgm:pt>
    <dgm:pt modelId="{527FC18D-1499-4D70-9740-3E9CD1BDED52}" type="pres">
      <dgm:prSet presAssocID="{25547C8F-A64F-48FB-A763-6D863EECAD00}" presName="Name64" presStyleLbl="parChTrans1D2" presStyleIdx="0" presStyleCnt="3"/>
      <dgm:spPr/>
      <dgm:t>
        <a:bodyPr/>
        <a:lstStyle/>
        <a:p>
          <a:endParaRPr lang="ru-RU"/>
        </a:p>
      </dgm:t>
    </dgm:pt>
    <dgm:pt modelId="{1D01E1BA-6363-41E2-B35A-EB297B3622FD}" type="pres">
      <dgm:prSet presAssocID="{9311058D-4F2A-4776-BE7B-30AB3D236AF9}" presName="hierRoot2" presStyleCnt="0">
        <dgm:presLayoutVars>
          <dgm:hierBranch val="init"/>
        </dgm:presLayoutVars>
      </dgm:prSet>
      <dgm:spPr/>
    </dgm:pt>
    <dgm:pt modelId="{01245FE7-3BFB-4C99-AA6F-EB26EC1801E4}" type="pres">
      <dgm:prSet presAssocID="{9311058D-4F2A-4776-BE7B-30AB3D236AF9}" presName="rootComposite" presStyleCnt="0"/>
      <dgm:spPr/>
    </dgm:pt>
    <dgm:pt modelId="{0190CAB0-6789-4B82-9101-563E85F0DC41}" type="pres">
      <dgm:prSet presAssocID="{9311058D-4F2A-4776-BE7B-30AB3D236AF9}" presName="rootText" presStyleLbl="node2" presStyleIdx="0" presStyleCnt="3" custScaleX="141973" custLinFactNeighborX="10568" custLinFactNeighborY="-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11FF8F-A172-4572-9914-A4E182697C24}" type="pres">
      <dgm:prSet presAssocID="{9311058D-4F2A-4776-BE7B-30AB3D236AF9}" presName="rootConnector" presStyleLbl="node2" presStyleIdx="0" presStyleCnt="3"/>
      <dgm:spPr/>
      <dgm:t>
        <a:bodyPr/>
        <a:lstStyle/>
        <a:p>
          <a:endParaRPr lang="ru-RU"/>
        </a:p>
      </dgm:t>
    </dgm:pt>
    <dgm:pt modelId="{991CDEB0-E8C0-4D63-B23F-BFB9839EE1E4}" type="pres">
      <dgm:prSet presAssocID="{9311058D-4F2A-4776-BE7B-30AB3D236AF9}" presName="hierChild4" presStyleCnt="0"/>
      <dgm:spPr/>
    </dgm:pt>
    <dgm:pt modelId="{B0A09BD3-934C-4843-BA2E-EA3B67A11B9A}" type="pres">
      <dgm:prSet presAssocID="{9311058D-4F2A-4776-BE7B-30AB3D236AF9}" presName="hierChild5" presStyleCnt="0"/>
      <dgm:spPr/>
    </dgm:pt>
    <dgm:pt modelId="{9E29DB1D-4A0A-4ABC-ADFF-0388AF42E57F}" type="pres">
      <dgm:prSet presAssocID="{6324B2E9-9418-4C19-9BC9-3D083C160D50}" presName="Name64" presStyleLbl="parChTrans1D2" presStyleIdx="1" presStyleCnt="3"/>
      <dgm:spPr/>
      <dgm:t>
        <a:bodyPr/>
        <a:lstStyle/>
        <a:p>
          <a:endParaRPr lang="ru-RU"/>
        </a:p>
      </dgm:t>
    </dgm:pt>
    <dgm:pt modelId="{A0CE2221-1EB8-4D6D-94CE-20A6D7915A9F}" type="pres">
      <dgm:prSet presAssocID="{5EFEF149-9D32-4889-979F-0E4A98996F7F}" presName="hierRoot2" presStyleCnt="0">
        <dgm:presLayoutVars>
          <dgm:hierBranch val="init"/>
        </dgm:presLayoutVars>
      </dgm:prSet>
      <dgm:spPr/>
    </dgm:pt>
    <dgm:pt modelId="{7CDF0512-3380-4640-AFE0-D058FC7B3047}" type="pres">
      <dgm:prSet presAssocID="{5EFEF149-9D32-4889-979F-0E4A98996F7F}" presName="rootComposite" presStyleCnt="0"/>
      <dgm:spPr/>
    </dgm:pt>
    <dgm:pt modelId="{D302D75B-79D6-489E-BD1E-0685D80E241D}" type="pres">
      <dgm:prSet presAssocID="{5EFEF149-9D32-4889-979F-0E4A98996F7F}" presName="rootText" presStyleLbl="node2" presStyleIdx="1" presStyleCnt="3" custScaleX="141973" custLinFactNeighborX="10568" custLinFactNeighborY="-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8F5408-D634-48EB-9587-96344D3FDBBC}" type="pres">
      <dgm:prSet presAssocID="{5EFEF149-9D32-4889-979F-0E4A98996F7F}" presName="rootConnector" presStyleLbl="node2" presStyleIdx="1" presStyleCnt="3"/>
      <dgm:spPr/>
      <dgm:t>
        <a:bodyPr/>
        <a:lstStyle/>
        <a:p>
          <a:endParaRPr lang="ru-RU"/>
        </a:p>
      </dgm:t>
    </dgm:pt>
    <dgm:pt modelId="{329DA722-C56C-4C4A-A0B8-AB7E1E2E37AD}" type="pres">
      <dgm:prSet presAssocID="{5EFEF149-9D32-4889-979F-0E4A98996F7F}" presName="hierChild4" presStyleCnt="0"/>
      <dgm:spPr/>
    </dgm:pt>
    <dgm:pt modelId="{948F9CAB-4DF3-464E-93E6-102060C3FAC2}" type="pres">
      <dgm:prSet presAssocID="{5EFEF149-9D32-4889-979F-0E4A98996F7F}" presName="hierChild5" presStyleCnt="0"/>
      <dgm:spPr/>
    </dgm:pt>
    <dgm:pt modelId="{6CEA5643-181F-476D-B920-7066F2F3EF38}" type="pres">
      <dgm:prSet presAssocID="{ED3FF448-A6DB-4833-A6D4-AC696E79FB04}" presName="Name64" presStyleLbl="parChTrans1D2" presStyleIdx="2" presStyleCnt="3"/>
      <dgm:spPr/>
      <dgm:t>
        <a:bodyPr/>
        <a:lstStyle/>
        <a:p>
          <a:endParaRPr lang="ru-RU"/>
        </a:p>
      </dgm:t>
    </dgm:pt>
    <dgm:pt modelId="{70028750-E95E-4CEC-911D-CC099F14B56D}" type="pres">
      <dgm:prSet presAssocID="{E94784AE-1D80-4F08-B7E9-2ABFBBFC4168}" presName="hierRoot2" presStyleCnt="0">
        <dgm:presLayoutVars>
          <dgm:hierBranch val="init"/>
        </dgm:presLayoutVars>
      </dgm:prSet>
      <dgm:spPr/>
    </dgm:pt>
    <dgm:pt modelId="{8F518875-6DA2-4743-A148-4D2DE055694E}" type="pres">
      <dgm:prSet presAssocID="{E94784AE-1D80-4F08-B7E9-2ABFBBFC4168}" presName="rootComposite" presStyleCnt="0"/>
      <dgm:spPr/>
    </dgm:pt>
    <dgm:pt modelId="{E6A80A88-7750-43C9-9E58-B41A7DD4885B}" type="pres">
      <dgm:prSet presAssocID="{E94784AE-1D80-4F08-B7E9-2ABFBBFC4168}" presName="rootText" presStyleLbl="node2" presStyleIdx="2" presStyleCnt="3" custScaleX="141973" custLinFactNeighborX="10568" custLinFactNeighborY="-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4534C5-1659-4336-9689-DB2B34CAB35B}" type="pres">
      <dgm:prSet presAssocID="{E94784AE-1D80-4F08-B7E9-2ABFBBFC4168}" presName="rootConnector" presStyleLbl="node2" presStyleIdx="2" presStyleCnt="3"/>
      <dgm:spPr/>
      <dgm:t>
        <a:bodyPr/>
        <a:lstStyle/>
        <a:p>
          <a:endParaRPr lang="ru-RU"/>
        </a:p>
      </dgm:t>
    </dgm:pt>
    <dgm:pt modelId="{D029255D-4F15-4B0F-9998-53FDDBA72E5B}" type="pres">
      <dgm:prSet presAssocID="{E94784AE-1D80-4F08-B7E9-2ABFBBFC4168}" presName="hierChild4" presStyleCnt="0"/>
      <dgm:spPr/>
    </dgm:pt>
    <dgm:pt modelId="{49BD7438-7A4A-436D-964F-62602299ABF9}" type="pres">
      <dgm:prSet presAssocID="{E94784AE-1D80-4F08-B7E9-2ABFBBFC4168}" presName="hierChild5" presStyleCnt="0"/>
      <dgm:spPr/>
    </dgm:pt>
    <dgm:pt modelId="{F5097C0F-12E9-40E5-8C85-C20B229D1BAA}" type="pres">
      <dgm:prSet presAssocID="{23F9EA65-B070-4A1A-B74A-9C3737F289B1}" presName="hierChild3" presStyleCnt="0"/>
      <dgm:spPr/>
    </dgm:pt>
  </dgm:ptLst>
  <dgm:cxnLst>
    <dgm:cxn modelId="{00734E1E-76C2-4DA9-A6E6-C06EE61A5A72}" srcId="{23F9EA65-B070-4A1A-B74A-9C3737F289B1}" destId="{9311058D-4F2A-4776-BE7B-30AB3D236AF9}" srcOrd="0" destOrd="0" parTransId="{25547C8F-A64F-48FB-A763-6D863EECAD00}" sibTransId="{EA863F3D-E832-48A8-8FEC-298D9108615B}"/>
    <dgm:cxn modelId="{7BA07619-AE0D-47B2-9C61-941FE5B5A69F}" type="presOf" srcId="{25547C8F-A64F-48FB-A763-6D863EECAD00}" destId="{527FC18D-1499-4D70-9740-3E9CD1BDED52}" srcOrd="0" destOrd="0" presId="urn:microsoft.com/office/officeart/2009/3/layout/HorizontalOrganizationChart"/>
    <dgm:cxn modelId="{EC4D5850-79EF-4BC3-AE43-DE8DEE15D00E}" srcId="{67211814-676A-4B74-B04E-15FF7943A204}" destId="{23F9EA65-B070-4A1A-B74A-9C3737F289B1}" srcOrd="0" destOrd="0" parTransId="{737CC601-F6EB-4550-BC6F-274378FD8786}" sibTransId="{268A1DA5-50F1-4D8E-88B8-D8025E1FCBA2}"/>
    <dgm:cxn modelId="{EA893AE2-AB1E-4A7E-B537-C274852F83DB}" type="presOf" srcId="{ED3FF448-A6DB-4833-A6D4-AC696E79FB04}" destId="{6CEA5643-181F-476D-B920-7066F2F3EF38}" srcOrd="0" destOrd="0" presId="urn:microsoft.com/office/officeart/2009/3/layout/HorizontalOrganizationChart"/>
    <dgm:cxn modelId="{1487C9A7-0C60-4291-9252-8310701FDDF7}" type="presOf" srcId="{9311058D-4F2A-4776-BE7B-30AB3D236AF9}" destId="{0190CAB0-6789-4B82-9101-563E85F0DC41}" srcOrd="0" destOrd="0" presId="urn:microsoft.com/office/officeart/2009/3/layout/HorizontalOrganizationChart"/>
    <dgm:cxn modelId="{67F8BEAC-B238-49CB-ADC6-9FA04AE642DC}" srcId="{23F9EA65-B070-4A1A-B74A-9C3737F289B1}" destId="{5EFEF149-9D32-4889-979F-0E4A98996F7F}" srcOrd="1" destOrd="0" parTransId="{6324B2E9-9418-4C19-9BC9-3D083C160D50}" sibTransId="{ED8301E7-182F-4C66-B22C-6E83641A63C1}"/>
    <dgm:cxn modelId="{710273D6-0172-4333-9C56-D7175805D1EE}" type="presOf" srcId="{E94784AE-1D80-4F08-B7E9-2ABFBBFC4168}" destId="{B24534C5-1659-4336-9689-DB2B34CAB35B}" srcOrd="1" destOrd="0" presId="urn:microsoft.com/office/officeart/2009/3/layout/HorizontalOrganizationChart"/>
    <dgm:cxn modelId="{D606FDBE-64D9-4404-B289-E9AD4C2D4AE8}" srcId="{23F9EA65-B070-4A1A-B74A-9C3737F289B1}" destId="{E94784AE-1D80-4F08-B7E9-2ABFBBFC4168}" srcOrd="2" destOrd="0" parTransId="{ED3FF448-A6DB-4833-A6D4-AC696E79FB04}" sibTransId="{C7F8E603-803C-4531-9795-CF97BA67EB02}"/>
    <dgm:cxn modelId="{16A47D84-62EF-4649-A342-96C9227B872F}" type="presOf" srcId="{6324B2E9-9418-4C19-9BC9-3D083C160D50}" destId="{9E29DB1D-4A0A-4ABC-ADFF-0388AF42E57F}" srcOrd="0" destOrd="0" presId="urn:microsoft.com/office/officeart/2009/3/layout/HorizontalOrganizationChart"/>
    <dgm:cxn modelId="{C833D6F8-4FE3-4BF3-8B4A-B62CBBEB17CF}" type="presOf" srcId="{5EFEF149-9D32-4889-979F-0E4A98996F7F}" destId="{D302D75B-79D6-489E-BD1E-0685D80E241D}" srcOrd="0" destOrd="0" presId="urn:microsoft.com/office/officeart/2009/3/layout/HorizontalOrganizationChart"/>
    <dgm:cxn modelId="{F9364413-C232-4A72-A8A6-A995248F1D76}" type="presOf" srcId="{E94784AE-1D80-4F08-B7E9-2ABFBBFC4168}" destId="{E6A80A88-7750-43C9-9E58-B41A7DD4885B}" srcOrd="0" destOrd="0" presId="urn:microsoft.com/office/officeart/2009/3/layout/HorizontalOrganizationChart"/>
    <dgm:cxn modelId="{28C8F6FB-AAB3-4515-94C1-2F54E02A1BD7}" type="presOf" srcId="{23F9EA65-B070-4A1A-B74A-9C3737F289B1}" destId="{925E7A32-6E78-407B-8E17-DF0CD6C76023}" srcOrd="0" destOrd="0" presId="urn:microsoft.com/office/officeart/2009/3/layout/HorizontalOrganizationChart"/>
    <dgm:cxn modelId="{AADB42AD-6A9D-412B-BD2A-A7BCEA677621}" type="presOf" srcId="{67211814-676A-4B74-B04E-15FF7943A204}" destId="{1EAF2851-00BE-4DFA-99B4-94F4740C2C87}" srcOrd="0" destOrd="0" presId="urn:microsoft.com/office/officeart/2009/3/layout/HorizontalOrganizationChart"/>
    <dgm:cxn modelId="{CB5A12E0-F083-44AD-8938-96CB4DBB50AB}" type="presOf" srcId="{9311058D-4F2A-4776-BE7B-30AB3D236AF9}" destId="{FE11FF8F-A172-4572-9914-A4E182697C24}" srcOrd="1" destOrd="0" presId="urn:microsoft.com/office/officeart/2009/3/layout/HorizontalOrganizationChart"/>
    <dgm:cxn modelId="{AA5DA17B-2BFA-491F-8CEE-5D887C59C799}" type="presOf" srcId="{5EFEF149-9D32-4889-979F-0E4A98996F7F}" destId="{368F5408-D634-48EB-9587-96344D3FDBBC}" srcOrd="1" destOrd="0" presId="urn:microsoft.com/office/officeart/2009/3/layout/HorizontalOrganizationChart"/>
    <dgm:cxn modelId="{37C43B67-B9A8-489F-BA8F-94C56A7A6F82}" type="presOf" srcId="{23F9EA65-B070-4A1A-B74A-9C3737F289B1}" destId="{50D88019-19C1-4BED-A8BF-8800C69E20F8}" srcOrd="1" destOrd="0" presId="urn:microsoft.com/office/officeart/2009/3/layout/HorizontalOrganizationChart"/>
    <dgm:cxn modelId="{D922B102-20A8-43A1-99D6-1FDE50D0CA89}" type="presParOf" srcId="{1EAF2851-00BE-4DFA-99B4-94F4740C2C87}" destId="{DE8E9BF3-B2D4-4087-B253-BC838C70461B}" srcOrd="0" destOrd="0" presId="urn:microsoft.com/office/officeart/2009/3/layout/HorizontalOrganizationChart"/>
    <dgm:cxn modelId="{B2818188-87F0-4633-8DD2-28738C210C76}" type="presParOf" srcId="{DE8E9BF3-B2D4-4087-B253-BC838C70461B}" destId="{D9CC7433-8D6C-47BE-B69C-E982AC4B6E78}" srcOrd="0" destOrd="0" presId="urn:microsoft.com/office/officeart/2009/3/layout/HorizontalOrganizationChart"/>
    <dgm:cxn modelId="{B5FB1345-638A-4856-9427-56F50AB2AC52}" type="presParOf" srcId="{D9CC7433-8D6C-47BE-B69C-E982AC4B6E78}" destId="{925E7A32-6E78-407B-8E17-DF0CD6C76023}" srcOrd="0" destOrd="0" presId="urn:microsoft.com/office/officeart/2009/3/layout/HorizontalOrganizationChart"/>
    <dgm:cxn modelId="{8D000891-18D9-4778-AADC-77508BCC5674}" type="presParOf" srcId="{D9CC7433-8D6C-47BE-B69C-E982AC4B6E78}" destId="{50D88019-19C1-4BED-A8BF-8800C69E20F8}" srcOrd="1" destOrd="0" presId="urn:microsoft.com/office/officeart/2009/3/layout/HorizontalOrganizationChart"/>
    <dgm:cxn modelId="{93A11A6B-F1F2-499A-B87E-5A1082C17013}" type="presParOf" srcId="{DE8E9BF3-B2D4-4087-B253-BC838C70461B}" destId="{E72A9A0A-CE0C-4F3C-B0E1-764E0D6C7D1C}" srcOrd="1" destOrd="0" presId="urn:microsoft.com/office/officeart/2009/3/layout/HorizontalOrganizationChart"/>
    <dgm:cxn modelId="{68174829-9774-4ECC-8680-77D60C952B09}" type="presParOf" srcId="{E72A9A0A-CE0C-4F3C-B0E1-764E0D6C7D1C}" destId="{527FC18D-1499-4D70-9740-3E9CD1BDED52}" srcOrd="0" destOrd="0" presId="urn:microsoft.com/office/officeart/2009/3/layout/HorizontalOrganizationChart"/>
    <dgm:cxn modelId="{07B3B2B0-54D2-4B5B-84D2-0B8190545655}" type="presParOf" srcId="{E72A9A0A-CE0C-4F3C-B0E1-764E0D6C7D1C}" destId="{1D01E1BA-6363-41E2-B35A-EB297B3622FD}" srcOrd="1" destOrd="0" presId="urn:microsoft.com/office/officeart/2009/3/layout/HorizontalOrganizationChart"/>
    <dgm:cxn modelId="{63F254B2-604C-493F-B2BD-3C373F578A07}" type="presParOf" srcId="{1D01E1BA-6363-41E2-B35A-EB297B3622FD}" destId="{01245FE7-3BFB-4C99-AA6F-EB26EC1801E4}" srcOrd="0" destOrd="0" presId="urn:microsoft.com/office/officeart/2009/3/layout/HorizontalOrganizationChart"/>
    <dgm:cxn modelId="{F1DF893E-D029-4027-8CBB-C53412E9B741}" type="presParOf" srcId="{01245FE7-3BFB-4C99-AA6F-EB26EC1801E4}" destId="{0190CAB0-6789-4B82-9101-563E85F0DC41}" srcOrd="0" destOrd="0" presId="urn:microsoft.com/office/officeart/2009/3/layout/HorizontalOrganizationChart"/>
    <dgm:cxn modelId="{D4AF2D2A-75AD-427C-9A8F-A9E4095DC418}" type="presParOf" srcId="{01245FE7-3BFB-4C99-AA6F-EB26EC1801E4}" destId="{FE11FF8F-A172-4572-9914-A4E182697C24}" srcOrd="1" destOrd="0" presId="urn:microsoft.com/office/officeart/2009/3/layout/HorizontalOrganizationChart"/>
    <dgm:cxn modelId="{785E9045-6458-4744-B3A2-0BD5C4A83ADC}" type="presParOf" srcId="{1D01E1BA-6363-41E2-B35A-EB297B3622FD}" destId="{991CDEB0-E8C0-4D63-B23F-BFB9839EE1E4}" srcOrd="1" destOrd="0" presId="urn:microsoft.com/office/officeart/2009/3/layout/HorizontalOrganizationChart"/>
    <dgm:cxn modelId="{7075D671-78CA-4FAB-9266-3BF0067C6131}" type="presParOf" srcId="{1D01E1BA-6363-41E2-B35A-EB297B3622FD}" destId="{B0A09BD3-934C-4843-BA2E-EA3B67A11B9A}" srcOrd="2" destOrd="0" presId="urn:microsoft.com/office/officeart/2009/3/layout/HorizontalOrganizationChart"/>
    <dgm:cxn modelId="{EAAD5BF4-F391-4F26-8257-44CC6FFAC784}" type="presParOf" srcId="{E72A9A0A-CE0C-4F3C-B0E1-764E0D6C7D1C}" destId="{9E29DB1D-4A0A-4ABC-ADFF-0388AF42E57F}" srcOrd="2" destOrd="0" presId="urn:microsoft.com/office/officeart/2009/3/layout/HorizontalOrganizationChart"/>
    <dgm:cxn modelId="{C437EE44-7B42-45FE-A43B-8457657EE3BB}" type="presParOf" srcId="{E72A9A0A-CE0C-4F3C-B0E1-764E0D6C7D1C}" destId="{A0CE2221-1EB8-4D6D-94CE-20A6D7915A9F}" srcOrd="3" destOrd="0" presId="urn:microsoft.com/office/officeart/2009/3/layout/HorizontalOrganizationChart"/>
    <dgm:cxn modelId="{CB99577B-FA47-4EFC-A9F2-DF1C0FD91956}" type="presParOf" srcId="{A0CE2221-1EB8-4D6D-94CE-20A6D7915A9F}" destId="{7CDF0512-3380-4640-AFE0-D058FC7B3047}" srcOrd="0" destOrd="0" presId="urn:microsoft.com/office/officeart/2009/3/layout/HorizontalOrganizationChart"/>
    <dgm:cxn modelId="{999505D3-A737-408B-BE35-841ADB0DAA77}" type="presParOf" srcId="{7CDF0512-3380-4640-AFE0-D058FC7B3047}" destId="{D302D75B-79D6-489E-BD1E-0685D80E241D}" srcOrd="0" destOrd="0" presId="urn:microsoft.com/office/officeart/2009/3/layout/HorizontalOrganizationChart"/>
    <dgm:cxn modelId="{EA7D37F6-170F-47B7-928F-A722227A5AB1}" type="presParOf" srcId="{7CDF0512-3380-4640-AFE0-D058FC7B3047}" destId="{368F5408-D634-48EB-9587-96344D3FDBBC}" srcOrd="1" destOrd="0" presId="urn:microsoft.com/office/officeart/2009/3/layout/HorizontalOrganizationChart"/>
    <dgm:cxn modelId="{1E2426F4-9EED-4CF8-9D63-5DF130400714}" type="presParOf" srcId="{A0CE2221-1EB8-4D6D-94CE-20A6D7915A9F}" destId="{329DA722-C56C-4C4A-A0B8-AB7E1E2E37AD}" srcOrd="1" destOrd="0" presId="urn:microsoft.com/office/officeart/2009/3/layout/HorizontalOrganizationChart"/>
    <dgm:cxn modelId="{4331FFF8-D499-4711-AF6F-A7DD6B5DAA30}" type="presParOf" srcId="{A0CE2221-1EB8-4D6D-94CE-20A6D7915A9F}" destId="{948F9CAB-4DF3-464E-93E6-102060C3FAC2}" srcOrd="2" destOrd="0" presId="urn:microsoft.com/office/officeart/2009/3/layout/HorizontalOrganizationChart"/>
    <dgm:cxn modelId="{D382D91D-EA8A-4A58-8B48-03755083CCD7}" type="presParOf" srcId="{E72A9A0A-CE0C-4F3C-B0E1-764E0D6C7D1C}" destId="{6CEA5643-181F-476D-B920-7066F2F3EF38}" srcOrd="4" destOrd="0" presId="urn:microsoft.com/office/officeart/2009/3/layout/HorizontalOrganizationChart"/>
    <dgm:cxn modelId="{D5B362FF-C3DF-4408-8F6C-3C20F34B33AB}" type="presParOf" srcId="{E72A9A0A-CE0C-4F3C-B0E1-764E0D6C7D1C}" destId="{70028750-E95E-4CEC-911D-CC099F14B56D}" srcOrd="5" destOrd="0" presId="urn:microsoft.com/office/officeart/2009/3/layout/HorizontalOrganizationChart"/>
    <dgm:cxn modelId="{F4F44235-AB97-45E7-8AC6-3C27BA06375E}" type="presParOf" srcId="{70028750-E95E-4CEC-911D-CC099F14B56D}" destId="{8F518875-6DA2-4743-A148-4D2DE055694E}" srcOrd="0" destOrd="0" presId="urn:microsoft.com/office/officeart/2009/3/layout/HorizontalOrganizationChart"/>
    <dgm:cxn modelId="{D0CD6ED1-3A43-40CD-B673-EB3549B444C3}" type="presParOf" srcId="{8F518875-6DA2-4743-A148-4D2DE055694E}" destId="{E6A80A88-7750-43C9-9E58-B41A7DD4885B}" srcOrd="0" destOrd="0" presId="urn:microsoft.com/office/officeart/2009/3/layout/HorizontalOrganizationChart"/>
    <dgm:cxn modelId="{F9258B23-F3D1-43F5-9209-5DDDE1403EF6}" type="presParOf" srcId="{8F518875-6DA2-4743-A148-4D2DE055694E}" destId="{B24534C5-1659-4336-9689-DB2B34CAB35B}" srcOrd="1" destOrd="0" presId="urn:microsoft.com/office/officeart/2009/3/layout/HorizontalOrganizationChart"/>
    <dgm:cxn modelId="{59D76C8E-25CA-433C-A903-8AAC40D2657F}" type="presParOf" srcId="{70028750-E95E-4CEC-911D-CC099F14B56D}" destId="{D029255D-4F15-4B0F-9998-53FDDBA72E5B}" srcOrd="1" destOrd="0" presId="urn:microsoft.com/office/officeart/2009/3/layout/HorizontalOrganizationChart"/>
    <dgm:cxn modelId="{F9FA7889-D108-4EB1-877D-6A7791CDA2AF}" type="presParOf" srcId="{70028750-E95E-4CEC-911D-CC099F14B56D}" destId="{49BD7438-7A4A-436D-964F-62602299ABF9}" srcOrd="2" destOrd="0" presId="urn:microsoft.com/office/officeart/2009/3/layout/HorizontalOrganizationChart"/>
    <dgm:cxn modelId="{D5BAE7C3-73C8-4955-878B-C45A5EB9C9DD}" type="presParOf" srcId="{DE8E9BF3-B2D4-4087-B253-BC838C70461B}" destId="{F5097C0F-12E9-40E5-8C85-C20B229D1BAA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A5643-181F-476D-B920-7066F2F3EF38}">
      <dsp:nvSpPr>
        <dsp:cNvPr id="0" name=""/>
        <dsp:cNvSpPr/>
      </dsp:nvSpPr>
      <dsp:spPr>
        <a:xfrm>
          <a:off x="3074326" y="1736080"/>
          <a:ext cx="693632" cy="12769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6045" y="0"/>
              </a:lnTo>
              <a:lnTo>
                <a:pt x="396045" y="1276981"/>
              </a:lnTo>
              <a:lnTo>
                <a:pt x="693632" y="12769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9DB1D-4A0A-4ABC-ADFF-0388AF42E57F}">
      <dsp:nvSpPr>
        <dsp:cNvPr id="0" name=""/>
        <dsp:cNvSpPr/>
      </dsp:nvSpPr>
      <dsp:spPr>
        <a:xfrm>
          <a:off x="3074326" y="1687718"/>
          <a:ext cx="6936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8361"/>
              </a:moveTo>
              <a:lnTo>
                <a:pt x="396045" y="48361"/>
              </a:lnTo>
              <a:lnTo>
                <a:pt x="396045" y="45720"/>
              </a:lnTo>
              <a:lnTo>
                <a:pt x="693632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FC18D-1499-4D70-9740-3E9CD1BDED52}">
      <dsp:nvSpPr>
        <dsp:cNvPr id="0" name=""/>
        <dsp:cNvSpPr/>
      </dsp:nvSpPr>
      <dsp:spPr>
        <a:xfrm>
          <a:off x="3074326" y="453819"/>
          <a:ext cx="693632" cy="1282260"/>
        </a:xfrm>
        <a:custGeom>
          <a:avLst/>
          <a:gdLst/>
          <a:ahLst/>
          <a:cxnLst/>
          <a:rect l="0" t="0" r="0" b="0"/>
          <a:pathLst>
            <a:path>
              <a:moveTo>
                <a:pt x="0" y="1282260"/>
              </a:moveTo>
              <a:lnTo>
                <a:pt x="396045" y="1282260"/>
              </a:lnTo>
              <a:lnTo>
                <a:pt x="396045" y="0"/>
              </a:lnTo>
              <a:lnTo>
                <a:pt x="69363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E7A32-6E78-407B-8E17-DF0CD6C76023}">
      <dsp:nvSpPr>
        <dsp:cNvPr id="0" name=""/>
        <dsp:cNvSpPr/>
      </dsp:nvSpPr>
      <dsp:spPr>
        <a:xfrm>
          <a:off x="98459" y="1301860"/>
          <a:ext cx="2975867" cy="8684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80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ДИРЕКЦИЯ</a:t>
          </a:r>
          <a:endParaRPr lang="ru-RU" sz="2000" b="1" kern="1200" dirty="0"/>
        </a:p>
      </dsp:txBody>
      <dsp:txXfrm>
        <a:off x="98459" y="1301860"/>
        <a:ext cx="2975867" cy="868438"/>
      </dsp:txXfrm>
    </dsp:sp>
    <dsp:sp modelId="{0190CAB0-6789-4B82-9101-563E85F0DC41}">
      <dsp:nvSpPr>
        <dsp:cNvPr id="0" name=""/>
        <dsp:cNvSpPr/>
      </dsp:nvSpPr>
      <dsp:spPr>
        <a:xfrm>
          <a:off x="3767959" y="0"/>
          <a:ext cx="4224928" cy="907639"/>
        </a:xfrm>
        <a:prstGeom prst="rect">
          <a:avLst/>
        </a:prstGeom>
        <a:solidFill>
          <a:srgbClr val="DC5B0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000" tIns="11430" rIns="18000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Кафедра Экономики в Энергетике и Промышленности </a:t>
          </a:r>
          <a:endParaRPr lang="ru-RU" sz="1800" b="1" kern="1200" dirty="0"/>
        </a:p>
      </dsp:txBody>
      <dsp:txXfrm>
        <a:off x="3767959" y="0"/>
        <a:ext cx="4224928" cy="907639"/>
      </dsp:txXfrm>
    </dsp:sp>
    <dsp:sp modelId="{D302D75B-79D6-489E-BD1E-0685D80E241D}">
      <dsp:nvSpPr>
        <dsp:cNvPr id="0" name=""/>
        <dsp:cNvSpPr/>
      </dsp:nvSpPr>
      <dsp:spPr>
        <a:xfrm>
          <a:off x="3767959" y="1279618"/>
          <a:ext cx="4224928" cy="907639"/>
        </a:xfrm>
        <a:prstGeom prst="rect">
          <a:avLst/>
        </a:prstGeom>
        <a:solidFill>
          <a:srgbClr val="4969B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000" tIns="11430" rIns="14400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Кафедра Менеджмента в Энергетике и Промышленности</a:t>
          </a:r>
          <a:endParaRPr lang="ru-RU" sz="1800" b="1" kern="1200" dirty="0"/>
        </a:p>
      </dsp:txBody>
      <dsp:txXfrm>
        <a:off x="3767959" y="1279618"/>
        <a:ext cx="4224928" cy="907639"/>
      </dsp:txXfrm>
    </dsp:sp>
    <dsp:sp modelId="{E6A80A88-7750-43C9-9E58-B41A7DD4885B}">
      <dsp:nvSpPr>
        <dsp:cNvPr id="0" name=""/>
        <dsp:cNvSpPr/>
      </dsp:nvSpPr>
      <dsp:spPr>
        <a:xfrm>
          <a:off x="3767959" y="2559242"/>
          <a:ext cx="4224928" cy="907639"/>
        </a:xfrm>
        <a:prstGeom prst="rect">
          <a:avLst/>
        </a:prstGeom>
        <a:solidFill>
          <a:srgbClr val="008A3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8000" tIns="11430" rIns="18000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Кафедра Безопасности и Информационных Технологий</a:t>
          </a:r>
          <a:endParaRPr lang="ru-RU" sz="1800" b="1" kern="1200" dirty="0"/>
        </a:p>
      </dsp:txBody>
      <dsp:txXfrm>
        <a:off x="3767959" y="2559242"/>
        <a:ext cx="4224928" cy="907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день! Меня зовут</a:t>
            </a:r>
            <a:r>
              <a:rPr lang="ru-RU" baseline="0" dirty="0" smtClean="0"/>
              <a:t> Васильев Андрей Савельевич. Я являюсь заместителем директора Инженерно-экономического института.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Инженерно-экономический институт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сегодня осуществляет подготовку около 3000 студентов, магистров и аспирантов.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В Институте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преподают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250 высококвалифицированных преподавателей, из них 30 докторов наук и 120 кандидатов наук.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Подготовка специалистов ведется с учетом актуальных требований работодателей и профессиональных стандартов, что обеспечивает востребованность выпускников на рынке труда.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Миссия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ИнЭИ - подготовка высококвалифицированных экономистов, управленцев, специалистов по защите информации и IT-специалистов!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Мы оказываем содействие нашим выпускникам в трудоустройстве в престижные компании и организации Москвы, Московской области и других регионов РФ. Выпускники успешно трудятся в федеральных органах исполнительной государственной власти, таких как: Федеральная налоговая, Таможенная служба, ФСБ, ФСО, в структуре Государственной Думы РФ, а также на предприятиях различных отраслей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промышленности.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08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Выпускники</a:t>
            </a:r>
            <a:r>
              <a:rPr lang="ru-RU" b="1" baseline="0" dirty="0" smtClean="0"/>
              <a:t> нашего института занимают лидирующие позиции в ведущих компаниях страны! Среди них: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Денис Горчаков Директор проектов </a:t>
            </a:r>
            <a:r>
              <a:rPr lang="ru-RU" dirty="0" err="1" smtClean="0"/>
              <a:t>кибербезопасности</a:t>
            </a:r>
            <a:r>
              <a:rPr lang="ru-RU" dirty="0" smtClean="0"/>
              <a:t> ПАО «Ростелеком»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Владислав Семенов  Генеральный директор АО «МНИИРС»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Сергей </a:t>
            </a:r>
            <a:r>
              <a:rPr lang="ru-RU" dirty="0" err="1" smtClean="0"/>
              <a:t>Ночвай</a:t>
            </a:r>
            <a:r>
              <a:rPr lang="ru-RU" dirty="0" smtClean="0"/>
              <a:t> Директор направления в АО «Газпромбанк»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err="1" smtClean="0"/>
              <a:t>Сам</a:t>
            </a:r>
            <a:r>
              <a:rPr lang="ru-RU" sz="1200" b="1" dirty="0" err="1" smtClean="0"/>
              <a:t>И</a:t>
            </a:r>
            <a:r>
              <a:rPr lang="ru-RU" sz="1200" dirty="0" err="1" smtClean="0"/>
              <a:t>н</a:t>
            </a:r>
            <a:r>
              <a:rPr lang="ru-RU" sz="1200" dirty="0" smtClean="0"/>
              <a:t> </a:t>
            </a:r>
            <a:r>
              <a:rPr lang="ru-RU" sz="1200" dirty="0" err="1" smtClean="0"/>
              <a:t>Фатуллаев</a:t>
            </a:r>
            <a:r>
              <a:rPr lang="ru-RU" sz="1200" dirty="0" smtClean="0"/>
              <a:t> Главный специалист в АО «Кредит Европа Банк»</a:t>
            </a:r>
          </a:p>
          <a:p>
            <a:r>
              <a:rPr lang="ru-RU" b="1" dirty="0" smtClean="0"/>
              <a:t>И другие….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47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11 января прошлого</a:t>
            </a:r>
            <a:r>
              <a:rPr lang="ru-RU" baseline="0" dirty="0" smtClean="0"/>
              <a:t> года</a:t>
            </a:r>
            <a:r>
              <a:rPr lang="ru-RU" dirty="0" smtClean="0"/>
              <a:t> в рамках работы Попечительского совета НИУ «МЭИ» одну из кафедр нашего института посетил Министр Энергетики РФ Александр Валентинович </a:t>
            </a:r>
            <a:r>
              <a:rPr lang="ru-RU" dirty="0" err="1" smtClean="0"/>
              <a:t>Новак</a:t>
            </a:r>
            <a:r>
              <a:rPr lang="ru-RU" dirty="0" smtClean="0"/>
              <a:t>, а также руководители крупнейших национальных энергетических компаний. Министр и сопровождающие его лица высоко оценили оснащенность кафедры</a:t>
            </a:r>
            <a:r>
              <a:rPr lang="ru-RU" baseline="0" dirty="0" smtClean="0"/>
              <a:t> и подчеркнули актуальность проблемы информационной безопасности в работе объектов энергетики.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741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заключении –</a:t>
            </a:r>
            <a:r>
              <a:rPr lang="ru-RU" baseline="0" dirty="0" smtClean="0"/>
              <a:t> контакты по которым вы можете связаться с нами в любое время и получить ответы на все интересующие вопросы!</a:t>
            </a:r>
          </a:p>
          <a:p>
            <a:r>
              <a:rPr lang="ru-RU" baseline="0" dirty="0" smtClean="0"/>
              <a:t>Спасибо за внимание!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04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Институт ведет образовательную деятельность по всем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уровням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высшего образования: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Бакалавриат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представлен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направлениями подготовки: Прикладная информатика, Информационная безопасность, Управление качеством, Экономика, Менеджмент и Бизнес-информатика).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Направления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Магистратуры: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Прикладная информатика, Информационная безопасность, Экономика, Менеджмент.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Аспирантура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по направлению Экономика.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Обучение осуществляется в очной, очно-заочной и заочной формах.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Студентам очной формы обучения гарантируется отсрочка от военной службы, предоставляется льготный проезд на всех видах общественного транспорта. Обеспечивается материальная поддержка учащихся.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96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института - это дирекция и 3 выпускающих кафедры.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	Кафедра «Экономики в энергетике и промышленности»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ведет образовательную и научную  деятельность по направлению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Экономика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	Используя синтез технических и экономических знаний, кафедра осуществляет комплексную подготовку специалистов по экономике с учетом технологических отраслевых особенностей энергетики, а также проводит научные исследования на междисциплинарной основе с предложением технически и экономически обоснованных решений. Образовательные программы разработаны при участии ведущих отраслевых работодателей. Студенты активно участвуют в олимпиадах, конференциях, 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также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научно-исследовательской работе кафедры.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	Кафедра «Менеджмента в энергетике и промышленности»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осуществляет подготовку высококвалифицированных специалистов по направлениям «Менеджмент»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«Управление качеством»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способных работать в организациях разнообразных форм собственности и любого направления экономической деятельности, а также занимать должности ведущих специалистов и решать различные задачи по принятию управленческих решений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оптимизации деятельности.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Кафедра осуществляет активную научно-исследовательскую деятельность в области оптимального планирования работы организаций и разработки оптимальных методов синтеза и реконструкции структур, государственного регулирования экономических систем.​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Кафедра «Безопасности и информационных технологий»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осуществляет образовательную деятельность по направлениям «Информационная безопасность», «Прикладная информатика»,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«Бизнес-информатика» и «Экономика».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Целью деятельности кафедры является качественная организация и осуществление образовательного процесса в любых формах обучения на основе формирования у студентов профессиональных и личностно-ориентированных компетенций в сферах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информационной и экономической безопасности, позволяющих проводить информационно-аналитические исследования, моделировать угрозы и управлять рисками, создавать эффективные системы информационной и экономической безопасности, а также готовых реализовывать эти компетенции в России и за рубежом.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77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/>
              <a:t>Направление «Экономика»</a:t>
            </a:r>
          </a:p>
          <a:p>
            <a:r>
              <a:rPr lang="ru-RU" b="1" dirty="0" smtClean="0"/>
              <a:t>	</a:t>
            </a:r>
            <a:r>
              <a:rPr lang="ru-RU" b="1" dirty="0" err="1" smtClean="0"/>
              <a:t>Бакалавриат</a:t>
            </a:r>
            <a:r>
              <a:rPr lang="ru-RU" dirty="0" smtClean="0"/>
              <a:t> по направлению Экономика включает</a:t>
            </a:r>
            <a:r>
              <a:rPr lang="ru-RU" baseline="0" dirty="0" smtClean="0"/>
              <a:t> 6 профилей, а именно: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Финансы и кредит;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Бухгалтерский учет, анализ и аудит;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Экономика и экономическая безопасность предприятия;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Цифровая экономика;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Экономика предприятий и организаций; </a:t>
            </a:r>
          </a:p>
          <a:p>
            <a:pPr marL="228600" indent="-228600">
              <a:buFont typeface="+mj-lt"/>
              <a:buAutoNum type="arabicPeriod"/>
            </a:pPr>
            <a:r>
              <a:rPr lang="ru-RU" baseline="0" dirty="0" smtClean="0"/>
              <a:t>Аналитическая экономика.</a:t>
            </a:r>
          </a:p>
          <a:p>
            <a:r>
              <a:rPr lang="ru-RU" b="1" baseline="0" dirty="0" smtClean="0"/>
              <a:t>	Магистерские программы: 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baseline="0" dirty="0" smtClean="0"/>
              <a:t>Экономика предприятий. Инвестиционная и инновационная деятельность предприятий; 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baseline="0" dirty="0" smtClean="0"/>
              <a:t>Экономическая безопасность и управление рисками; 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baseline="0" dirty="0" smtClean="0"/>
              <a:t>Корпоративные финансы; 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baseline="0" dirty="0" smtClean="0"/>
              <a:t>Бухгалтерский учет, аудит и налоговый консалтинг.</a:t>
            </a:r>
          </a:p>
          <a:p>
            <a:r>
              <a:rPr lang="ru-RU" b="1" baseline="0" dirty="0" smtClean="0"/>
              <a:t>	Направления подготовки аспирантуры:</a:t>
            </a:r>
            <a:r>
              <a:rPr lang="ru-RU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baseline="0" dirty="0" smtClean="0"/>
              <a:t>Экономика и управление народным хозяйством; 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baseline="0" dirty="0" smtClean="0"/>
              <a:t>Математические и инструментальные методы </a:t>
            </a:r>
            <a:r>
              <a:rPr lang="ru-RU" b="0" baseline="0" dirty="0" smtClean="0"/>
              <a:t>экономики.</a:t>
            </a:r>
            <a:endParaRPr lang="ru-RU" b="0" baseline="0" dirty="0" smtClean="0"/>
          </a:p>
          <a:p>
            <a:r>
              <a:rPr lang="ru-RU" b="1" baseline="0" dirty="0" smtClean="0"/>
              <a:t>	Формы обучения: </a:t>
            </a:r>
            <a:r>
              <a:rPr lang="ru-RU" b="0" baseline="0" dirty="0" smtClean="0"/>
              <a:t>очная, очно-заочная и заочная</a:t>
            </a:r>
          </a:p>
          <a:p>
            <a:r>
              <a:rPr lang="ru-RU" b="0" baseline="0" dirty="0" smtClean="0"/>
              <a:t>	</a:t>
            </a:r>
            <a:r>
              <a:rPr lang="ru-RU" b="0" baseline="0" dirty="0" err="1" smtClean="0"/>
              <a:t>Бакалавриат</a:t>
            </a:r>
            <a:r>
              <a:rPr lang="ru-RU" b="0" baseline="0" dirty="0" smtClean="0"/>
              <a:t> имеет </a:t>
            </a:r>
            <a:r>
              <a:rPr lang="ru-RU" b="1" baseline="0" dirty="0" smtClean="0"/>
              <a:t>бюджетные места</a:t>
            </a:r>
            <a:r>
              <a:rPr lang="ru-RU" b="0" baseline="0" dirty="0" smtClean="0"/>
              <a:t>. </a:t>
            </a:r>
            <a:r>
              <a:rPr lang="ru-RU" b="1" baseline="0" dirty="0" smtClean="0"/>
              <a:t>Минимальный балл </a:t>
            </a:r>
            <a:r>
              <a:rPr lang="ru-RU" b="0" baseline="0" dirty="0" smtClean="0"/>
              <a:t>на бюджет (он же </a:t>
            </a:r>
            <a:r>
              <a:rPr lang="ru-RU" b="1" baseline="0" dirty="0" smtClean="0"/>
              <a:t>Проходной</a:t>
            </a:r>
            <a:r>
              <a:rPr lang="ru-RU" b="0" baseline="0" dirty="0" smtClean="0"/>
              <a:t>) в прошлом году –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251</a:t>
            </a:r>
            <a:r>
              <a:rPr lang="ru-RU" b="0" baseline="0" dirty="0" smtClean="0"/>
              <a:t>.</a:t>
            </a:r>
          </a:p>
          <a:p>
            <a:r>
              <a:rPr lang="ru-RU" b="0" baseline="0" dirty="0" smtClean="0"/>
              <a:t>	</a:t>
            </a:r>
            <a:r>
              <a:rPr lang="ru-RU" b="1" baseline="0" dirty="0" smtClean="0"/>
              <a:t>Предметы ЕГЭ </a:t>
            </a:r>
            <a:r>
              <a:rPr lang="ru-RU" b="0" baseline="0" dirty="0" smtClean="0"/>
              <a:t>(или внутренних экзаменов): математика профильная; русский язык; обществознание.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35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/>
              <a:t>Направление «Менеджмент»</a:t>
            </a: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	</a:t>
            </a:r>
            <a:r>
              <a:rPr lang="ru-RU" b="1" dirty="0" err="1" smtClean="0"/>
              <a:t>Бакалавриат</a:t>
            </a:r>
            <a:r>
              <a:rPr lang="ru-RU" dirty="0" smtClean="0"/>
              <a:t> по направлению Менеджмент включает</a:t>
            </a:r>
            <a:r>
              <a:rPr lang="ru-RU" baseline="0" dirty="0" smtClean="0"/>
              <a:t> 6 профилей: </a:t>
            </a:r>
          </a:p>
          <a:p>
            <a:pPr marL="228600" marR="0" indent="-2286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aseline="0" dirty="0" smtClean="0"/>
              <a:t>Менеджмент предприятий и организаций; </a:t>
            </a:r>
          </a:p>
          <a:p>
            <a:pPr marL="228600" marR="0" indent="-2286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aseline="0" dirty="0" smtClean="0"/>
              <a:t>Логистические системы в экономике и управлении; </a:t>
            </a:r>
          </a:p>
          <a:p>
            <a:pPr marL="228600" marR="0" indent="-2286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Маркетинг; </a:t>
            </a:r>
          </a:p>
          <a:p>
            <a:pPr marL="228600" marR="0" indent="-2286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Управление человеческими ресурсами; </a:t>
            </a:r>
          </a:p>
          <a:p>
            <a:pPr marL="228600" marR="0" indent="-2286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Государственная и муниципальная служба; </a:t>
            </a:r>
          </a:p>
          <a:p>
            <a:pPr marL="228600" marR="0" indent="-2286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Финансовый менеджмент</a:t>
            </a:r>
            <a:r>
              <a:rPr lang="ru-RU" baseline="0" dirty="0" smtClean="0"/>
              <a:t>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baseline="0" dirty="0" smtClean="0"/>
              <a:t>	Магистерские программы: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Менеджмент;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Финансовый менеджмент</a:t>
            </a:r>
            <a:r>
              <a:rPr lang="ru-RU" b="0" baseline="0" dirty="0" smtClean="0"/>
              <a:t>.</a:t>
            </a:r>
          </a:p>
          <a:p>
            <a:r>
              <a:rPr lang="ru-RU" b="1" baseline="0" dirty="0" smtClean="0"/>
              <a:t>	Формы обучения: </a:t>
            </a:r>
            <a:r>
              <a:rPr lang="ru-RU" b="0" baseline="0" dirty="0" smtClean="0"/>
              <a:t>очная, очно-заочная и заочная</a:t>
            </a:r>
          </a:p>
          <a:p>
            <a:r>
              <a:rPr lang="ru-RU" b="0" baseline="0" dirty="0" smtClean="0"/>
              <a:t>	</a:t>
            </a:r>
            <a:r>
              <a:rPr lang="ru-RU" b="0" baseline="0" dirty="0" err="1" smtClean="0"/>
              <a:t>Бакалавриат</a:t>
            </a:r>
            <a:r>
              <a:rPr lang="ru-RU" b="0" baseline="0" dirty="0" smtClean="0"/>
              <a:t> имеет </a:t>
            </a:r>
            <a:r>
              <a:rPr lang="ru-RU" b="1" baseline="0" dirty="0" smtClean="0"/>
              <a:t>бюджетные места</a:t>
            </a:r>
            <a:r>
              <a:rPr lang="ru-RU" b="0" baseline="0" dirty="0" smtClean="0"/>
              <a:t>. </a:t>
            </a:r>
            <a:r>
              <a:rPr lang="ru-RU" b="1" baseline="0" dirty="0" smtClean="0"/>
              <a:t>Проходной балл </a:t>
            </a:r>
            <a:r>
              <a:rPr lang="ru-RU" b="0" baseline="0" dirty="0" smtClean="0"/>
              <a:t>на бюджет в прошлом году –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261</a:t>
            </a:r>
            <a:r>
              <a:rPr lang="ru-RU" b="0" baseline="0" dirty="0" smtClean="0"/>
              <a:t>.</a:t>
            </a:r>
          </a:p>
          <a:p>
            <a:r>
              <a:rPr lang="ru-RU" b="0" baseline="0" dirty="0" smtClean="0"/>
              <a:t>	</a:t>
            </a:r>
            <a:r>
              <a:rPr lang="ru-RU" b="1" baseline="0" dirty="0" smtClean="0"/>
              <a:t>Предметы ЕГЭ </a:t>
            </a:r>
            <a:r>
              <a:rPr lang="ru-RU" b="0" baseline="0" dirty="0" smtClean="0"/>
              <a:t>(или внутренних экзаменов): математика профильная; русский язык; обществознание.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97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/>
              <a:t>Направление «Информационная безопасность»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	</a:t>
            </a:r>
            <a:r>
              <a:rPr lang="ru-RU" b="1" dirty="0" err="1" smtClean="0"/>
              <a:t>Бакалавриат</a:t>
            </a:r>
            <a:r>
              <a:rPr lang="ru-RU" dirty="0" smtClean="0"/>
              <a:t> по направлению </a:t>
            </a:r>
            <a:r>
              <a:rPr lang="ru-RU" dirty="0" smtClean="0">
                <a:solidFill>
                  <a:srgbClr val="FF0000"/>
                </a:solidFill>
              </a:rPr>
              <a:t>ИБ</a:t>
            </a:r>
            <a:r>
              <a:rPr lang="ru-RU" dirty="0" smtClean="0"/>
              <a:t> включает</a:t>
            </a:r>
            <a:r>
              <a:rPr lang="ru-RU" baseline="0" dirty="0" smtClean="0"/>
              <a:t> 3 профиля, а именно: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00602B"/>
                </a:solidFill>
                <a:effectLst/>
                <a:latin typeface="Avenir Next Cyr" panose="020B0503020202020204" charset="-52"/>
              </a:rPr>
              <a:t>Организация и технология защиты информации;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00602B"/>
                </a:solidFill>
                <a:effectLst/>
                <a:latin typeface="Avenir Next Cyr" panose="020B0503020202020204" charset="-52"/>
              </a:rPr>
              <a:t>Безопасность компьютерных систем;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00602B"/>
                </a:solidFill>
                <a:effectLst/>
                <a:latin typeface="Avenir Next Cyr" panose="020B0503020202020204" charset="-52"/>
              </a:rPr>
              <a:t>Безопасность автоматизированных систем</a:t>
            </a:r>
            <a:r>
              <a:rPr lang="ru-RU" b="0" baseline="0" dirty="0" smtClean="0"/>
              <a:t>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baseline="0" dirty="0" smtClean="0"/>
              <a:t>	Магистерская программа: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</a:rPr>
              <a:t>Управление информационной безопасностью</a:t>
            </a:r>
            <a:r>
              <a:rPr lang="ru-RU" b="0" baseline="0" dirty="0" smtClean="0"/>
              <a:t>.</a:t>
            </a:r>
          </a:p>
          <a:p>
            <a:r>
              <a:rPr lang="ru-RU" b="1" baseline="0" dirty="0" smtClean="0"/>
              <a:t>	Формы обучения: </a:t>
            </a:r>
            <a:r>
              <a:rPr lang="ru-RU" b="0" baseline="0" dirty="0" smtClean="0"/>
              <a:t>очная и очно-заочная.</a:t>
            </a:r>
          </a:p>
          <a:p>
            <a:r>
              <a:rPr lang="ru-RU" b="0" baseline="0" dirty="0" smtClean="0"/>
              <a:t>	</a:t>
            </a:r>
            <a:r>
              <a:rPr lang="ru-RU" b="0" baseline="0" dirty="0" err="1" smtClean="0"/>
              <a:t>Бакалавриат</a:t>
            </a:r>
            <a:r>
              <a:rPr lang="ru-RU" b="0" baseline="0" dirty="0" smtClean="0"/>
              <a:t> и Магистратура имеют </a:t>
            </a:r>
            <a:r>
              <a:rPr lang="ru-RU" b="1" baseline="0" dirty="0" smtClean="0"/>
              <a:t>бюджетные места</a:t>
            </a:r>
            <a:r>
              <a:rPr lang="ru-RU" b="0" baseline="0" dirty="0" smtClean="0"/>
              <a:t>. </a:t>
            </a:r>
            <a:r>
              <a:rPr lang="ru-RU" b="1" baseline="0" dirty="0" smtClean="0"/>
              <a:t>Проходной балл </a:t>
            </a:r>
            <a:r>
              <a:rPr lang="ru-RU" b="0" baseline="0" dirty="0" smtClean="0"/>
              <a:t>на бюджет </a:t>
            </a:r>
            <a:r>
              <a:rPr lang="ru-RU" b="0" baseline="0" dirty="0" err="1" smtClean="0"/>
              <a:t>Бакалавриата</a:t>
            </a:r>
            <a:r>
              <a:rPr lang="ru-RU" b="0" baseline="0" dirty="0" smtClean="0"/>
              <a:t> в прошлом году –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252</a:t>
            </a:r>
            <a:r>
              <a:rPr lang="ru-RU" b="0" baseline="0" dirty="0" smtClean="0"/>
              <a:t> (по </a:t>
            </a:r>
            <a:r>
              <a:rPr lang="ru-RU" b="0" baseline="0" dirty="0" err="1" smtClean="0"/>
              <a:t>очн.ф</a:t>
            </a:r>
            <a:r>
              <a:rPr lang="ru-RU" b="0" baseline="0" dirty="0" smtClean="0"/>
              <a:t>/о),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244</a:t>
            </a:r>
            <a:r>
              <a:rPr lang="ru-RU" b="0" baseline="0" dirty="0" smtClean="0"/>
              <a:t> (по о-з ф/о); на бюджет Магистратуры -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65</a:t>
            </a:r>
            <a:r>
              <a:rPr lang="ru-RU" b="0" baseline="0" dirty="0" smtClean="0"/>
              <a:t>.</a:t>
            </a:r>
          </a:p>
          <a:p>
            <a:r>
              <a:rPr lang="ru-RU" b="0" baseline="0" dirty="0" smtClean="0"/>
              <a:t>	</a:t>
            </a:r>
            <a:r>
              <a:rPr lang="ru-RU" b="1" baseline="0" dirty="0" smtClean="0"/>
              <a:t>Предметы ЕГЭ </a:t>
            </a:r>
            <a:r>
              <a:rPr lang="ru-RU" b="0" baseline="0" dirty="0" smtClean="0"/>
              <a:t>(или внутренних экзаменов): математика профильная; русский язык; информатика (или физика).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870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/>
              <a:t>Направление «Прикладная информатика»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	</a:t>
            </a:r>
            <a:r>
              <a:rPr lang="ru-RU" b="1" dirty="0" err="1" smtClean="0"/>
              <a:t>Бакалавриат</a:t>
            </a:r>
            <a:r>
              <a:rPr lang="ru-RU" dirty="0" smtClean="0"/>
              <a:t> по направлению Прикладная информатика имеет</a:t>
            </a:r>
            <a:r>
              <a:rPr lang="ru-RU" baseline="0" dirty="0" smtClean="0"/>
              <a:t> профиль: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aseline="0" dirty="0" smtClean="0"/>
              <a:t>Прикладная информатика в экономике</a:t>
            </a:r>
            <a:r>
              <a:rPr lang="ru-RU" b="0" baseline="0" dirty="0" smtClean="0"/>
              <a:t>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baseline="0" dirty="0" smtClean="0"/>
              <a:t>	Магистерская программа: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b="0" i="0" u="none" strike="noStrike" kern="1200" dirty="0" smtClean="0">
                <a:solidFill>
                  <a:srgbClr val="933D03"/>
                </a:solidFill>
                <a:effectLst/>
                <a:latin typeface="Avenir Next Cyr" panose="020B0503020202020204" charset="-52"/>
                <a:ea typeface="+mn-ea"/>
                <a:cs typeface="+mn-cs"/>
              </a:rPr>
              <a:t>Информационные системы и технологии поддержки цифровой экономики.</a:t>
            </a:r>
          </a:p>
          <a:p>
            <a:r>
              <a:rPr lang="ru-RU" b="1" baseline="0" dirty="0" smtClean="0"/>
              <a:t>	Формы обучения: </a:t>
            </a:r>
            <a:r>
              <a:rPr lang="ru-RU" b="0" baseline="0" dirty="0" smtClean="0"/>
              <a:t>очная, очно-заочная и заочная.</a:t>
            </a:r>
          </a:p>
          <a:p>
            <a:r>
              <a:rPr lang="ru-RU" b="0" baseline="0" dirty="0" smtClean="0"/>
              <a:t>	</a:t>
            </a:r>
            <a:r>
              <a:rPr lang="ru-RU" b="0" baseline="0" dirty="0" err="1" smtClean="0"/>
              <a:t>Бакалавриат</a:t>
            </a:r>
            <a:r>
              <a:rPr lang="ru-RU" b="0" baseline="0" dirty="0" smtClean="0"/>
              <a:t> и Магистратура имеют </a:t>
            </a:r>
            <a:r>
              <a:rPr lang="ru-RU" b="1" baseline="0" dirty="0" smtClean="0"/>
              <a:t>бюджетные места</a:t>
            </a:r>
            <a:r>
              <a:rPr lang="ru-RU" b="0" baseline="0" dirty="0" smtClean="0"/>
              <a:t>. </a:t>
            </a:r>
            <a:r>
              <a:rPr lang="ru-RU" b="1" baseline="0" dirty="0" smtClean="0"/>
              <a:t>Проходной балл </a:t>
            </a:r>
            <a:r>
              <a:rPr lang="ru-RU" b="0" baseline="0" dirty="0" smtClean="0"/>
              <a:t>на бюджет </a:t>
            </a:r>
            <a:r>
              <a:rPr lang="ru-RU" b="0" baseline="0" dirty="0" err="1" smtClean="0"/>
              <a:t>Бакалавриата</a:t>
            </a:r>
            <a:r>
              <a:rPr lang="ru-RU" b="0" baseline="0" dirty="0" smtClean="0"/>
              <a:t> в прошлом году – </a:t>
            </a:r>
            <a:r>
              <a:rPr lang="ru-RU" b="1" baseline="0" dirty="0" smtClean="0"/>
              <a:t>263</a:t>
            </a:r>
            <a:r>
              <a:rPr lang="ru-RU" b="0" baseline="0" dirty="0" smtClean="0"/>
              <a:t> (на </a:t>
            </a:r>
            <a:r>
              <a:rPr lang="ru-RU" b="0" baseline="0" dirty="0" err="1" smtClean="0"/>
              <a:t>очн.ф</a:t>
            </a:r>
            <a:r>
              <a:rPr lang="ru-RU" b="0" baseline="0" dirty="0" smtClean="0"/>
              <a:t>/о),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235</a:t>
            </a:r>
            <a:r>
              <a:rPr lang="ru-RU" b="0" baseline="0" dirty="0" smtClean="0"/>
              <a:t> (на о-з ф/о); на бюджет Магистратуры -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</a:t>
            </a:r>
            <a:r>
              <a:rPr lang="ru-RU" b="0" baseline="0" dirty="0" smtClean="0"/>
              <a:t>.</a:t>
            </a:r>
          </a:p>
          <a:p>
            <a:r>
              <a:rPr lang="ru-RU" b="0" baseline="0" dirty="0" smtClean="0"/>
              <a:t>	</a:t>
            </a:r>
            <a:r>
              <a:rPr lang="ru-RU" b="1" baseline="0" dirty="0" smtClean="0"/>
              <a:t>Предметы ЕГЭ </a:t>
            </a:r>
            <a:r>
              <a:rPr lang="ru-RU" b="0" baseline="0" dirty="0" smtClean="0"/>
              <a:t>(или внутренних экзаменов): математика профильная; русский язык; информатика.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62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/>
              <a:t>Направление «Управление качеством»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	</a:t>
            </a:r>
            <a:r>
              <a:rPr lang="ru-RU" b="1" dirty="0" err="1" smtClean="0"/>
              <a:t>Бакалавриат</a:t>
            </a:r>
            <a:r>
              <a:rPr lang="ru-RU" dirty="0" smtClean="0"/>
              <a:t> по направлению Управление качеством включает</a:t>
            </a:r>
            <a:r>
              <a:rPr lang="ru-RU" baseline="0" dirty="0" smtClean="0"/>
              <a:t> профиль: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aseline="0" dirty="0" smtClean="0"/>
              <a:t>Управление качеством в производственно-технологических системах</a:t>
            </a:r>
            <a:r>
              <a:rPr lang="ru-RU" b="0" baseline="0" dirty="0" smtClean="0"/>
              <a:t>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baseline="0" dirty="0" smtClean="0"/>
              <a:t>	Формы обучения: </a:t>
            </a:r>
            <a:r>
              <a:rPr lang="ru-RU" b="0" baseline="0" dirty="0" smtClean="0"/>
              <a:t>очная, очно-заочная и заочная.</a:t>
            </a:r>
          </a:p>
          <a:p>
            <a:r>
              <a:rPr lang="ru-RU" b="0" baseline="0" dirty="0" smtClean="0"/>
              <a:t>	</a:t>
            </a:r>
            <a:r>
              <a:rPr lang="ru-RU" b="0" baseline="0" dirty="0" err="1" smtClean="0"/>
              <a:t>Бакалавриат</a:t>
            </a:r>
            <a:r>
              <a:rPr lang="ru-RU" b="0" baseline="0" dirty="0" smtClean="0"/>
              <a:t> имеет </a:t>
            </a:r>
            <a:r>
              <a:rPr lang="ru-RU" b="1" baseline="0" dirty="0" smtClean="0"/>
              <a:t>бюджетные места</a:t>
            </a:r>
            <a:r>
              <a:rPr lang="ru-RU" b="0" baseline="0" dirty="0" smtClean="0"/>
              <a:t>. </a:t>
            </a:r>
            <a:r>
              <a:rPr lang="ru-RU" b="1" baseline="0" dirty="0" smtClean="0"/>
              <a:t>Проходной балл </a:t>
            </a:r>
            <a:r>
              <a:rPr lang="ru-RU" b="0" baseline="0" dirty="0" smtClean="0"/>
              <a:t>на бюджет </a:t>
            </a:r>
            <a:r>
              <a:rPr lang="ru-RU" b="0" baseline="0" dirty="0" err="1" smtClean="0"/>
              <a:t>Бакалавриата</a:t>
            </a:r>
            <a:r>
              <a:rPr lang="ru-RU" b="0" baseline="0" dirty="0" smtClean="0"/>
              <a:t> в прошлом году – </a:t>
            </a:r>
            <a:r>
              <a:rPr lang="ru-RU" b="1" baseline="0" dirty="0" smtClean="0"/>
              <a:t>216</a:t>
            </a:r>
            <a:r>
              <a:rPr lang="ru-RU" b="0" baseline="0" dirty="0" smtClean="0"/>
              <a:t>.</a:t>
            </a:r>
          </a:p>
          <a:p>
            <a:r>
              <a:rPr lang="ru-RU" b="0" baseline="0" dirty="0" smtClean="0"/>
              <a:t>	</a:t>
            </a:r>
            <a:r>
              <a:rPr lang="ru-RU" b="1" baseline="0" dirty="0" smtClean="0"/>
              <a:t>Предметы ЕГЭ </a:t>
            </a:r>
            <a:r>
              <a:rPr lang="ru-RU" b="0" baseline="0" dirty="0" smtClean="0"/>
              <a:t>(или внутренних экзаменов): математика профильная; русский язык; физика.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u="sng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u="sng" dirty="0" smtClean="0"/>
              <a:t>Направление «Бизнес-информатика»</a:t>
            </a: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	</a:t>
            </a:r>
            <a:r>
              <a:rPr lang="ru-RU" b="1" dirty="0" err="1" smtClean="0"/>
              <a:t>Бакалавриат</a:t>
            </a:r>
            <a:r>
              <a:rPr lang="ru-RU" dirty="0" smtClean="0"/>
              <a:t> по направлению Бизнес-информатика включает</a:t>
            </a:r>
            <a:r>
              <a:rPr lang="ru-RU" baseline="0" dirty="0" smtClean="0"/>
              <a:t> профиль: </a:t>
            </a:r>
          </a:p>
          <a:p>
            <a:pPr marL="228600" indent="-22860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baseline="0" dirty="0" smtClean="0"/>
              <a:t>Информационное и программное обеспечение бизнес-процессов</a:t>
            </a:r>
            <a:r>
              <a:rPr lang="ru-RU" b="0" baseline="0" dirty="0" smtClean="0"/>
              <a:t>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b="1" baseline="0" dirty="0" smtClean="0"/>
              <a:t>	Формы обучения: </a:t>
            </a:r>
            <a:r>
              <a:rPr lang="ru-RU" b="0" baseline="0" dirty="0" smtClean="0"/>
              <a:t>очная, очно-заочная и заочная.</a:t>
            </a:r>
          </a:p>
          <a:p>
            <a:r>
              <a:rPr lang="ru-RU" b="0" baseline="0" dirty="0" smtClean="0"/>
              <a:t>	</a:t>
            </a:r>
            <a:r>
              <a:rPr lang="ru-RU" b="1" baseline="0" dirty="0" smtClean="0"/>
              <a:t>Предметы ЕГЭ </a:t>
            </a:r>
            <a:r>
              <a:rPr lang="ru-RU" b="0" baseline="0" dirty="0" smtClean="0"/>
              <a:t>(или внутренних экзаменов): математика профильная; русский язык; обществознание.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26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Студенты нашего института принимают активное участие в различных Международных, Всероссийских и университетских</a:t>
            </a:r>
            <a:r>
              <a:rPr lang="ru-RU" b="1" baseline="0" dirty="0" smtClean="0"/>
              <a:t> </a:t>
            </a:r>
            <a:r>
              <a:rPr lang="ru-RU" b="1" dirty="0" smtClean="0"/>
              <a:t>мероприятиях!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Всероссийский конкурс «Цифровой прорыв»,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Международная конференция по информационной безопасности «</a:t>
            </a:r>
            <a:r>
              <a:rPr lang="ru-RU" baseline="0" dirty="0" err="1" smtClean="0"/>
              <a:t>Kuban</a:t>
            </a:r>
            <a:r>
              <a:rPr lang="ru-RU" baseline="0" dirty="0" smtClean="0"/>
              <a:t> CSC»,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Олимпиада «Я – профессионал» по направлению «</a:t>
            </a:r>
            <a:r>
              <a:rPr lang="ru-RU" baseline="0" dirty="0" err="1" smtClean="0"/>
              <a:t>Кибербезопасность</a:t>
            </a:r>
            <a:r>
              <a:rPr lang="ru-RU" baseline="0" dirty="0" smtClean="0"/>
              <a:t>»,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Инженерный чемпионат «</a:t>
            </a:r>
            <a:r>
              <a:rPr lang="en-US" baseline="0" dirty="0" smtClean="0"/>
              <a:t>Case-In</a:t>
            </a:r>
            <a:r>
              <a:rPr lang="ru-RU" baseline="0" dirty="0" smtClean="0"/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П</a:t>
            </a:r>
            <a:r>
              <a:rPr lang="ru-RU" dirty="0" smtClean="0"/>
              <a:t>рограмма Европейского Союза, «</a:t>
            </a:r>
            <a:r>
              <a:rPr lang="ru-RU" dirty="0" err="1" smtClean="0"/>
              <a:t>Erasmus</a:t>
            </a:r>
            <a:r>
              <a:rPr lang="ru-RU" dirty="0" smtClean="0"/>
              <a:t>+»,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Конкурс стипендий Президента Российской Федерации,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университетские конкурсы, «Звезды МЭИ», "Первый среди Первых»,</a:t>
            </a:r>
            <a:r>
              <a:rPr lang="ru-RU" baseline="0" dirty="0" smtClean="0"/>
              <a:t> «Мисс и Мистер МЭИ» </a:t>
            </a:r>
          </a:p>
          <a:p>
            <a:r>
              <a:rPr lang="ru-RU" b="1" baseline="0" dirty="0" smtClean="0"/>
              <a:t>Это неполный список мероприятий, победителями и призерами которых стали наши студенты!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2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3292474"/>
            <a:ext cx="4895850" cy="1439515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59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5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6024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smtClean="0"/>
              <a:t> Группа/должность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4732010"/>
            <a:ext cx="1221916" cy="287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51" y="172893"/>
            <a:ext cx="631813" cy="5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5050904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700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011910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1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4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07674"/>
            <a:ext cx="7772400" cy="110251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58008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smtClean="0"/>
              <a:t>Группа</a:t>
            </a:r>
            <a:r>
              <a:rPr lang="en-US" dirty="0" smtClean="0"/>
              <a:t>/</a:t>
            </a:r>
            <a:r>
              <a:rPr lang="en-US" dirty="0" err="1" smtClean="0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3" y="4732010"/>
            <a:ext cx="1152055" cy="28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 smtClean="0"/>
              <a:t>Дд.мм.гггг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8"/>
            <a:ext cx="4834880" cy="7095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Образец содержания: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8" y="1131591"/>
            <a:ext cx="4824413" cy="360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 smtClean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 smtClean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7845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443958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4978896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9" y="1131888"/>
            <a:ext cx="2530623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2" y="1131888"/>
            <a:ext cx="2506585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3" y="1131888"/>
            <a:ext cx="2520279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4935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Образец содержания: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8" y="843559"/>
            <a:ext cx="4824413" cy="3888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3291830"/>
            <a:ext cx="489654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697" r:id="rId26"/>
    <p:sldLayoutId id="2147483692" r:id="rId27"/>
    <p:sldLayoutId id="2147483693" r:id="rId28"/>
    <p:sldLayoutId id="2147483694" r:id="rId29"/>
    <p:sldLayoutId id="2147483695" r:id="rId30"/>
    <p:sldLayoutId id="2147483699" r:id="rId31"/>
    <p:sldLayoutId id="2147483722" r:id="rId32"/>
    <p:sldLayoutId id="2147483728" r:id="rId33"/>
    <p:sldLayoutId id="2147483732" r:id="rId34"/>
    <p:sldLayoutId id="2147483725" r:id="rId35"/>
    <p:sldLayoutId id="2147483729" r:id="rId36"/>
    <p:sldLayoutId id="2147483727" r:id="rId37"/>
    <p:sldLayoutId id="2147483730" r:id="rId38"/>
    <p:sldLayoutId id="2147483724" r:id="rId39"/>
    <p:sldLayoutId id="2147483726" r:id="rId40"/>
    <p:sldLayoutId id="2147483731" r:id="rId41"/>
    <p:sldLayoutId id="2147483698" r:id="rId4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4" r:id="rId5"/>
    <p:sldLayoutId id="2147483705" r:id="rId6"/>
    <p:sldLayoutId id="2147483706" r:id="rId7"/>
    <p:sldLayoutId id="2147483707" r:id="rId8"/>
    <p:sldLayoutId id="2147483712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jpeg"/><Relationship Id="rId5" Type="http://schemas.openxmlformats.org/officeDocument/2006/relationships/hyperlink" Target="mailto:pk@mpei.ru" TargetMode="External"/><Relationship Id="rId4" Type="http://schemas.openxmlformats.org/officeDocument/2006/relationships/hyperlink" Target="mailto:inei@mpei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31.em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1590"/>
            <a:ext cx="3008789" cy="2835905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622270" y="179887"/>
            <a:ext cx="5414226" cy="1592337"/>
            <a:chOff x="3622270" y="179887"/>
            <a:chExt cx="5414226" cy="1592337"/>
          </a:xfrm>
        </p:grpSpPr>
        <p:pic>
          <p:nvPicPr>
            <p:cNvPr id="10" name="Picture 2" descr="https://mpei.ru/Structure/Universe/PublishingImages/ine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270" y="179887"/>
              <a:ext cx="2232248" cy="1592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96136" y="375892"/>
              <a:ext cx="3240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920000"/>
                  </a:solidFill>
                </a:rPr>
                <a:t>ИНЖЕНЕРНО-ЭКОНОМИЧЕСКИЙ ИНСТИТУТ</a:t>
              </a:r>
              <a:endParaRPr lang="ru-RU" sz="2400" b="1" dirty="0">
                <a:solidFill>
                  <a:srgbClr val="920000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622270" y="1851670"/>
            <a:ext cx="53422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43782"/>
                </a:solidFill>
              </a:rPr>
              <a:t>ИнЭИ один </a:t>
            </a:r>
            <a:r>
              <a:rPr lang="ru-RU" sz="1200" b="1" dirty="0">
                <a:solidFill>
                  <a:srgbClr val="043782"/>
                </a:solidFill>
              </a:rPr>
              <a:t>из 12 институтов, входящих в состав Национального исследовательского университета «МЭИ»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43782"/>
                </a:solidFill>
              </a:rPr>
              <a:t>В </a:t>
            </a:r>
            <a:r>
              <a:rPr lang="ru-RU" sz="1200" b="1" dirty="0">
                <a:solidFill>
                  <a:srgbClr val="043782"/>
                </a:solidFill>
              </a:rPr>
              <a:t>настоящее время в ИнЭИ обучаются более 3000 студентов, магистрантов и аспирантов.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43782"/>
                </a:solidFill>
              </a:rPr>
              <a:t>В </a:t>
            </a:r>
            <a:r>
              <a:rPr lang="ru-RU" sz="1200" b="1" dirty="0">
                <a:solidFill>
                  <a:srgbClr val="043782"/>
                </a:solidFill>
              </a:rPr>
              <a:t>Институте преподают 250 высококвалифицированных преподавателей, из них 30 докторов наук и 120 кандидатов наук.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100" b="1" dirty="0" smtClean="0">
                <a:solidFill>
                  <a:srgbClr val="920000"/>
                </a:solidFill>
              </a:rPr>
              <a:t>ОБРАЗОВАТЕЛЬНАЯ </a:t>
            </a:r>
            <a:r>
              <a:rPr lang="ru-RU" sz="1100" b="1" dirty="0">
                <a:solidFill>
                  <a:srgbClr val="920000"/>
                </a:solidFill>
              </a:rPr>
              <a:t>КОНЦЕПЦИЯ </a:t>
            </a:r>
            <a:r>
              <a:rPr lang="ru-RU" sz="1100" b="1" dirty="0" smtClean="0">
                <a:solidFill>
                  <a:srgbClr val="920000"/>
                </a:solidFill>
              </a:rPr>
              <a:t>ИнЭИ:</a:t>
            </a:r>
            <a:endParaRPr lang="ru-RU" sz="1100" b="1" dirty="0">
              <a:solidFill>
                <a:srgbClr val="920000"/>
              </a:solidFill>
            </a:endParaRPr>
          </a:p>
          <a:p>
            <a:pPr algn="just"/>
            <a:endParaRPr lang="ru-RU" sz="1100" dirty="0"/>
          </a:p>
          <a:p>
            <a:pPr algn="just"/>
            <a:r>
              <a:rPr lang="ru-RU" sz="1200" b="1" dirty="0" smtClean="0">
                <a:solidFill>
                  <a:srgbClr val="043782"/>
                </a:solidFill>
              </a:rPr>
              <a:t>Подготовка </a:t>
            </a:r>
            <a:r>
              <a:rPr lang="ru-RU" sz="1200" b="1" dirty="0">
                <a:solidFill>
                  <a:srgbClr val="043782"/>
                </a:solidFill>
              </a:rPr>
              <a:t>высококвалифицированных экономистов, управленцев, специалистов по защите информации и </a:t>
            </a:r>
            <a:r>
              <a:rPr lang="ru-RU" sz="1200" b="1" dirty="0" smtClean="0">
                <a:solidFill>
                  <a:srgbClr val="043782"/>
                </a:solidFill>
              </a:rPr>
              <a:t>IT-специалистов</a:t>
            </a:r>
            <a:endParaRPr lang="ru-RU" sz="1200" b="1" dirty="0">
              <a:solidFill>
                <a:srgbClr val="04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3478"/>
            <a:ext cx="1144986" cy="11449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496" y="1251324"/>
            <a:ext cx="14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/>
              <a:t>Денис Горчаков Директор проектов </a:t>
            </a:r>
            <a:r>
              <a:rPr lang="ru-RU" sz="800" dirty="0" err="1"/>
              <a:t>кибербезопасности</a:t>
            </a:r>
            <a:r>
              <a:rPr lang="ru-RU" sz="800" dirty="0"/>
              <a:t> ПАО «</a:t>
            </a:r>
            <a:r>
              <a:rPr lang="ru-RU" sz="800" dirty="0" smtClean="0"/>
              <a:t>Ростелеком»</a:t>
            </a:r>
            <a:endParaRPr lang="ru-RU" sz="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23478"/>
            <a:ext cx="1704340" cy="13245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5565" y="1452926"/>
            <a:ext cx="1853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/>
              <a:t>Владислав Семенов  Генеральный директор </a:t>
            </a:r>
            <a:endParaRPr lang="ru-RU" sz="800" dirty="0" smtClean="0"/>
          </a:p>
          <a:p>
            <a:pPr algn="ctr"/>
            <a:r>
              <a:rPr lang="ru-RU" sz="800" dirty="0" smtClean="0"/>
              <a:t>АО </a:t>
            </a:r>
            <a:r>
              <a:rPr lang="ru-RU" sz="800" dirty="0"/>
              <a:t>«МНИИРС»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185494" y="108394"/>
            <a:ext cx="1781944" cy="1732691"/>
            <a:chOff x="6999464" y="103407"/>
            <a:chExt cx="1781944" cy="173269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1846" y="103407"/>
              <a:ext cx="1597181" cy="114791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</p:pic>
        <p:sp>
          <p:nvSpPr>
            <p:cNvPr id="8" name="Прямоугольник 7"/>
            <p:cNvSpPr/>
            <p:nvPr/>
          </p:nvSpPr>
          <p:spPr>
            <a:xfrm>
              <a:off x="6999464" y="1251323"/>
              <a:ext cx="17819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/>
                <a:t>Максим Стрижевский </a:t>
              </a:r>
            </a:p>
            <a:p>
              <a:pPr algn="ctr"/>
              <a:r>
                <a:rPr lang="ru-RU" sz="800" dirty="0" err="1"/>
                <a:t>Cтарший</a:t>
              </a:r>
              <a:r>
                <a:rPr lang="ru-RU" sz="800" dirty="0"/>
                <a:t> консультант, руководитель группы системной аналитики X5 </a:t>
              </a:r>
              <a:r>
                <a:rPr lang="ru-RU" sz="800" dirty="0" err="1"/>
                <a:t>Retail</a:t>
              </a:r>
              <a:r>
                <a:rPr lang="ru-RU" sz="800" dirty="0"/>
                <a:t> </a:t>
              </a:r>
              <a:r>
                <a:rPr lang="ru-RU" sz="800" dirty="0" err="1"/>
                <a:t>Group</a:t>
              </a:r>
              <a:endParaRPr lang="ru-RU" sz="8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396020" y="102801"/>
            <a:ext cx="1997968" cy="1868829"/>
            <a:chOff x="4306097" y="103407"/>
            <a:chExt cx="1997968" cy="18688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7584" y="103407"/>
              <a:ext cx="1254995" cy="131621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4306097" y="1387461"/>
              <a:ext cx="199796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/>
                <a:t>Мария </a:t>
              </a:r>
              <a:r>
                <a:rPr lang="ru-RU" sz="800" dirty="0" err="1"/>
                <a:t>Дильдина</a:t>
              </a:r>
              <a:r>
                <a:rPr lang="ru-RU" sz="800" dirty="0"/>
                <a:t> </a:t>
              </a:r>
            </a:p>
            <a:p>
              <a:pPr algn="ctr"/>
              <a:r>
                <a:rPr lang="ru-RU" sz="800" dirty="0"/>
                <a:t>Главный эксперт управления реализации проектов </a:t>
              </a:r>
            </a:p>
            <a:p>
              <a:pPr algn="ctr"/>
              <a:r>
                <a:rPr lang="ru-RU" sz="800" dirty="0"/>
                <a:t>ООО «ГЭХ Инжиниринг»</a:t>
              </a: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09" y="2006029"/>
            <a:ext cx="1264047" cy="189486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6676" y="3900891"/>
            <a:ext cx="1493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/>
              <a:t>Дарья Короткова  Заведующая отделением Информационных технологий в ГБПОУ КБТ (Московский колледж бизнес-технологий»)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657879" y="3279794"/>
            <a:ext cx="1901739" cy="1748293"/>
            <a:chOff x="4288395" y="2312037"/>
            <a:chExt cx="1901739" cy="174829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88395" y="2312037"/>
              <a:ext cx="1901739" cy="1267826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4384296" y="3598665"/>
              <a:ext cx="17099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/>
                <a:t>Олег </a:t>
              </a:r>
              <a:r>
                <a:rPr lang="ru-RU" sz="800" dirty="0" err="1"/>
                <a:t>Забежанский</a:t>
              </a:r>
              <a:r>
                <a:rPr lang="ru-RU" sz="800" dirty="0"/>
                <a:t> </a:t>
              </a:r>
            </a:p>
            <a:p>
              <a:pPr algn="ctr"/>
              <a:r>
                <a:rPr lang="ru-RU" sz="800" dirty="0"/>
                <a:t>Бизнес-аналитик в Ассоциации «Лига Цифровой Экономики»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858234" y="3280460"/>
            <a:ext cx="1417948" cy="1863040"/>
            <a:chOff x="7576927" y="2391482"/>
            <a:chExt cx="1417948" cy="186304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76927" y="2391482"/>
              <a:ext cx="1417948" cy="1407964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7597080" y="3792857"/>
              <a:ext cx="13776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/>
                <a:t>Сергей </a:t>
              </a:r>
              <a:r>
                <a:rPr lang="ru-RU" sz="800" dirty="0" err="1"/>
                <a:t>Ночвай</a:t>
              </a:r>
              <a:r>
                <a:rPr lang="ru-RU" sz="800" dirty="0"/>
                <a:t> </a:t>
              </a:r>
            </a:p>
            <a:p>
              <a:pPr algn="ctr"/>
              <a:r>
                <a:rPr lang="ru-RU" sz="800" dirty="0"/>
                <a:t>Директор направления в АО «Газпромбанк»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827264" y="3129261"/>
            <a:ext cx="1452539" cy="2014239"/>
            <a:chOff x="4459225" y="2217909"/>
            <a:chExt cx="1452539" cy="201423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0492" y="2217909"/>
              <a:ext cx="1350006" cy="1581537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4459225" y="3770483"/>
              <a:ext cx="14525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err="1"/>
                <a:t>Самин</a:t>
              </a:r>
              <a:r>
                <a:rPr lang="ru-RU" sz="800" dirty="0"/>
                <a:t> </a:t>
              </a:r>
              <a:r>
                <a:rPr lang="ru-RU" sz="800" dirty="0" err="1"/>
                <a:t>Фатуллаев</a:t>
              </a:r>
              <a:r>
                <a:rPr lang="ru-RU" sz="800" dirty="0"/>
                <a:t> </a:t>
              </a:r>
            </a:p>
            <a:p>
              <a:pPr algn="ctr"/>
              <a:r>
                <a:rPr lang="ru-RU" sz="800" dirty="0"/>
                <a:t>Главный специалист в АО «Кредит Европа Банк»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4616" y="229004"/>
            <a:ext cx="1530682" cy="146786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421989" y="1743009"/>
            <a:ext cx="1565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/>
              <a:t>Егор Николаев </a:t>
            </a:r>
          </a:p>
          <a:p>
            <a:pPr algn="ctr"/>
            <a:r>
              <a:rPr lang="ru-RU" sz="800" dirty="0"/>
              <a:t>Заместитель начальника отдела балансов департамента экономики и тарифной политики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7374656" y="2497033"/>
            <a:ext cx="1660586" cy="2450789"/>
            <a:chOff x="5616046" y="2653807"/>
            <a:chExt cx="1660586" cy="2450789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20717" y="2653807"/>
              <a:ext cx="1286359" cy="1723941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5616046" y="4396710"/>
              <a:ext cx="16605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/>
                <a:t>Даниил Павлюченков </a:t>
              </a:r>
            </a:p>
            <a:p>
              <a:pPr algn="ctr"/>
              <a:r>
                <a:rPr lang="ru-RU" sz="800" dirty="0"/>
                <a:t>Руководитель подразделения </a:t>
              </a:r>
              <a:r>
                <a:rPr lang="ru-RU" sz="800" dirty="0" err="1"/>
                <a:t>web</a:t>
              </a:r>
              <a:r>
                <a:rPr lang="ru-RU" sz="800" dirty="0"/>
                <a:t>-разработки Rusunion.com, соучредитель и разработчик Somanyhorses.ru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097740" y="2242698"/>
            <a:ext cx="4594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920000"/>
                </a:solidFill>
              </a:rPr>
              <a:t>НАШИ ВЫПУСКНИКИ</a:t>
            </a:r>
          </a:p>
        </p:txBody>
      </p:sp>
    </p:spTree>
    <p:extLst>
      <p:ext uri="{BB962C8B-B14F-4D97-AF65-F5344CB8AC3E}">
        <p14:creationId xmlns:p14="http://schemas.microsoft.com/office/powerpoint/2010/main" val="70450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04248" cy="5176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4248" y="2139702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920000"/>
                </a:solidFill>
              </a:rPr>
              <a:t>Посещение ИнЭИ министром </a:t>
            </a:r>
            <a:r>
              <a:rPr lang="ru-RU" sz="1600" b="1" dirty="0">
                <a:solidFill>
                  <a:srgbClr val="920000"/>
                </a:solidFill>
              </a:rPr>
              <a:t>энергетики РФ </a:t>
            </a:r>
            <a:r>
              <a:rPr lang="ru-RU" sz="1600" b="1" dirty="0" smtClean="0">
                <a:solidFill>
                  <a:srgbClr val="920000"/>
                </a:solidFill>
              </a:rPr>
              <a:t>Александром Валентиновичем </a:t>
            </a:r>
            <a:r>
              <a:rPr lang="ru-RU" sz="1600" b="1" dirty="0" err="1" smtClean="0">
                <a:solidFill>
                  <a:srgbClr val="920000"/>
                </a:solidFill>
              </a:rPr>
              <a:t>Новаком</a:t>
            </a:r>
            <a:r>
              <a:rPr lang="ru-RU" sz="1600" b="1" dirty="0" smtClean="0">
                <a:solidFill>
                  <a:srgbClr val="920000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920000"/>
                </a:solidFill>
              </a:rPr>
              <a:t>в январе 2019 года</a:t>
            </a:r>
            <a:endParaRPr lang="ru-RU" sz="1600" b="1" dirty="0">
              <a:solidFill>
                <a:srgbClr val="92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486"/>
            <a:ext cx="2022090" cy="15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5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12</a:t>
            </a:fld>
            <a:endParaRPr lang="ru-RU" dirty="0"/>
          </a:p>
        </p:txBody>
      </p:sp>
      <p:pic>
        <p:nvPicPr>
          <p:cNvPr id="35" name="Picture 2" descr="http://niumei.ru/Life/PublishingImages/camp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43035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4499992" y="1325748"/>
            <a:ext cx="43721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prstClr val="black"/>
                </a:solidFill>
              </a:rPr>
              <a:t>Адрес: 111250, Россия, г. Москва, ул. </a:t>
            </a:r>
            <a:r>
              <a:rPr lang="ru-RU" sz="1400" b="1" dirty="0" err="1">
                <a:solidFill>
                  <a:prstClr val="black"/>
                </a:solidFill>
              </a:rPr>
              <a:t>Красноказарменная</a:t>
            </a:r>
            <a:r>
              <a:rPr lang="ru-RU" sz="1400" b="1" dirty="0">
                <a:solidFill>
                  <a:prstClr val="black"/>
                </a:solidFill>
              </a:rPr>
              <a:t>, д. 14, 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Инженерно-экономический Институт 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НИУ «МЭИ» </a:t>
            </a:r>
            <a:r>
              <a:rPr lang="en-US" sz="1400" b="1" dirty="0">
                <a:solidFill>
                  <a:srgbClr val="FF0000"/>
                </a:solidFill>
              </a:rPr>
              <a:t>http://www.mpei.ru</a:t>
            </a:r>
            <a:r>
              <a:rPr lang="ru-RU" sz="1400" b="1" dirty="0">
                <a:solidFill>
                  <a:srgbClr val="FF0000"/>
                </a:solidFill>
              </a:rPr>
              <a:t>, </a:t>
            </a:r>
            <a:r>
              <a:rPr lang="en-US" sz="1400" b="1" dirty="0">
                <a:solidFill>
                  <a:srgbClr val="FF0000"/>
                </a:solidFill>
              </a:rPr>
              <a:t>http://www.ineimpei.ru</a:t>
            </a:r>
            <a:endParaRPr lang="ru-RU" sz="1400" b="1" dirty="0">
              <a:solidFill>
                <a:srgbClr val="FF0000"/>
              </a:solidFill>
            </a:endParaRPr>
          </a:p>
          <a:p>
            <a:pPr algn="just"/>
            <a:endParaRPr lang="ru-RU" sz="1400" b="1" dirty="0">
              <a:solidFill>
                <a:srgbClr val="FF0000"/>
              </a:solidFill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Дирекция  ИнЭИ : </a:t>
            </a:r>
          </a:p>
          <a:p>
            <a:pPr algn="just"/>
            <a:r>
              <a:rPr lang="ru-RU" sz="1400" b="1" dirty="0">
                <a:solidFill>
                  <a:srgbClr val="4D4D4D"/>
                </a:solidFill>
              </a:rPr>
              <a:t>8 (495) 362-72-55, 8 (495) 362-75-84,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E-</a:t>
            </a:r>
            <a:r>
              <a:rPr lang="ru-RU" sz="1400" b="1" dirty="0" err="1">
                <a:solidFill>
                  <a:prstClr val="black"/>
                </a:solidFill>
              </a:rPr>
              <a:t>mail</a:t>
            </a:r>
            <a:r>
              <a:rPr lang="ru-RU" sz="1400" b="1" dirty="0">
                <a:solidFill>
                  <a:prstClr val="black"/>
                </a:solidFill>
              </a:rPr>
              <a:t>: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  <a:hlinkClick r:id="rId4"/>
              </a:rPr>
              <a:t>inei@mpei.ru</a:t>
            </a:r>
            <a:endParaRPr lang="ru-RU" sz="1400" b="1" dirty="0">
              <a:solidFill>
                <a:srgbClr val="002060"/>
              </a:solidFill>
            </a:endParaRPr>
          </a:p>
          <a:p>
            <a:pPr algn="just"/>
            <a:endParaRPr lang="ru-RU" sz="1400" b="1" dirty="0">
              <a:solidFill>
                <a:srgbClr val="0070C0"/>
              </a:solidFill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По вопросам поступления в ИнЭИ обращаться по телефону:  </a:t>
            </a:r>
          </a:p>
          <a:p>
            <a:pPr algn="just"/>
            <a:r>
              <a:rPr lang="ru-RU" sz="1400" b="1" dirty="0">
                <a:solidFill>
                  <a:srgbClr val="4D4D4D"/>
                </a:solidFill>
              </a:rPr>
              <a:t>8 (977) 270-42-50,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E-</a:t>
            </a:r>
            <a:r>
              <a:rPr lang="ru-RU" sz="1400" b="1" dirty="0" err="1">
                <a:solidFill>
                  <a:prstClr val="black"/>
                </a:solidFill>
              </a:rPr>
              <a:t>mail</a:t>
            </a:r>
            <a:r>
              <a:rPr lang="ru-RU" sz="1400" b="1" dirty="0">
                <a:solidFill>
                  <a:prstClr val="black"/>
                </a:solidFill>
              </a:rPr>
              <a:t>: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  <a:hlinkClick r:id="rId4"/>
              </a:rPr>
              <a:t>inei@mpei.ru</a:t>
            </a:r>
            <a:endParaRPr lang="ru-RU" sz="1400" b="1" dirty="0">
              <a:solidFill>
                <a:srgbClr val="0070C0"/>
              </a:solidFill>
            </a:endParaRPr>
          </a:p>
          <a:p>
            <a:pPr algn="just"/>
            <a:endParaRPr lang="ru-RU" sz="1400" b="1" dirty="0">
              <a:solidFill>
                <a:prstClr val="black"/>
              </a:solidFill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Приемная комиссия НИУ "МЭИ":  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8 (495) 362-77-77, </a:t>
            </a:r>
            <a:r>
              <a:rPr lang="en-US" sz="1400" b="1" dirty="0">
                <a:solidFill>
                  <a:srgbClr val="FF0000"/>
                </a:solidFill>
              </a:rPr>
              <a:t>http://www.pkmpei.ru</a:t>
            </a:r>
            <a:r>
              <a:rPr lang="ru-RU" sz="1400" b="1" dirty="0">
                <a:solidFill>
                  <a:srgbClr val="FF0000"/>
                </a:solidFill>
              </a:rPr>
              <a:t>,</a:t>
            </a:r>
            <a:r>
              <a:rPr lang="ru-RU" sz="1400" b="1" dirty="0">
                <a:solidFill>
                  <a:prstClr val="black"/>
                </a:solidFill>
              </a:rPr>
              <a:t>  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</a:rPr>
              <a:t>E-</a:t>
            </a:r>
            <a:r>
              <a:rPr lang="ru-RU" sz="1400" b="1" dirty="0" err="1">
                <a:solidFill>
                  <a:prstClr val="black"/>
                </a:solidFill>
              </a:rPr>
              <a:t>mail</a:t>
            </a:r>
            <a:r>
              <a:rPr lang="ru-RU" sz="1400" b="1" dirty="0">
                <a:solidFill>
                  <a:prstClr val="black"/>
                </a:solidFill>
              </a:rPr>
              <a:t>: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  <a:hlinkClick r:id="rId5"/>
              </a:rPr>
              <a:t>pk@mpei.ru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499992" y="51470"/>
            <a:ext cx="3888432" cy="1167727"/>
            <a:chOff x="3622270" y="179887"/>
            <a:chExt cx="5414226" cy="1592337"/>
          </a:xfrm>
        </p:grpSpPr>
        <p:pic>
          <p:nvPicPr>
            <p:cNvPr id="8" name="Picture 2" descr="https://mpei.ru/Structure/Universe/PublishingImages/inei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270" y="179887"/>
              <a:ext cx="2232248" cy="1592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96135" y="375893"/>
              <a:ext cx="3240361" cy="125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srgbClr val="920000"/>
                  </a:solidFill>
                </a:rPr>
                <a:t>ИНЖЕНЕРНО-ЭКОНОМИЧЕСКИЙ ИНСТИТУТ</a:t>
              </a:r>
              <a:endParaRPr lang="ru-RU" b="1" dirty="0">
                <a:solidFill>
                  <a:srgbClr val="92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32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952864"/>
              </p:ext>
            </p:extLst>
          </p:nvPr>
        </p:nvGraphicFramePr>
        <p:xfrm>
          <a:off x="633768" y="843558"/>
          <a:ext cx="7992888" cy="3926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4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Уровень</a:t>
                      </a:r>
                      <a:r>
                        <a:rPr lang="ru-RU" sz="1600" baseline="0" dirty="0" smtClean="0"/>
                        <a:t> высшего образования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Направления и программы подготовки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Бакалавриат</a:t>
                      </a:r>
                      <a:endParaRPr lang="ru-RU" sz="1400" b="1" dirty="0">
                        <a:solidFill>
                          <a:srgbClr val="0437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09.03.03 Прикладная информатика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10.03.01 Информационная безопасность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27.03.02 Управление качеством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38.03.01 Экономика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38.03.02 Менеджмент 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38.03.05 Бизнес-информатика</a:t>
                      </a:r>
                      <a:endParaRPr lang="ru-RU" sz="1400" dirty="0">
                        <a:solidFill>
                          <a:srgbClr val="04378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Магистратура</a:t>
                      </a:r>
                      <a:endParaRPr lang="ru-RU" sz="1400" b="1" dirty="0">
                        <a:solidFill>
                          <a:srgbClr val="0437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09.04.03 Прикладная информатика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10.04.01 Информационная безопасность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38.04.01 Экономика</a:t>
                      </a:r>
                    </a:p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38.04.02 Менеджмент</a:t>
                      </a:r>
                      <a:endParaRPr lang="ru-RU" sz="1400" dirty="0">
                        <a:solidFill>
                          <a:srgbClr val="04378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Аспирантура</a:t>
                      </a:r>
                      <a:endParaRPr lang="ru-RU" sz="1400" b="1" dirty="0">
                        <a:solidFill>
                          <a:srgbClr val="04378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ru-RU" sz="1400" dirty="0" smtClean="0"/>
                        <a:t>38.06.01 Экономика</a:t>
                      </a:r>
                      <a:endParaRPr lang="ru-RU" sz="1400" dirty="0">
                        <a:solidFill>
                          <a:srgbClr val="04378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216681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43782"/>
                </a:solidFill>
              </a:rPr>
              <a:t>УРОВНИ ВЫСШЕГО ОБРАЗОВАНИЯ</a:t>
            </a:r>
            <a:endParaRPr lang="ru-RU" sz="2400" b="1" dirty="0">
              <a:solidFill>
                <a:srgbClr val="04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3</a:t>
            </a:fld>
            <a:endParaRPr lang="ru-RU" dirty="0"/>
          </a:p>
        </p:txBody>
      </p:sp>
      <p:pic>
        <p:nvPicPr>
          <p:cNvPr id="4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216681"/>
            <a:ext cx="388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43782"/>
                </a:solidFill>
              </a:rPr>
              <a:t>СТРУКТУРА ИНСТИТУТА</a:t>
            </a:r>
            <a:endParaRPr lang="ru-RU" sz="2400" b="1" dirty="0">
              <a:solidFill>
                <a:srgbClr val="043782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63697644"/>
              </p:ext>
            </p:extLst>
          </p:nvPr>
        </p:nvGraphicFramePr>
        <p:xfrm>
          <a:off x="755576" y="1131590"/>
          <a:ext cx="7992888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83" y="3730590"/>
            <a:ext cx="690755" cy="8229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41" y="1203598"/>
            <a:ext cx="779040" cy="779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54" y="2433450"/>
            <a:ext cx="832328" cy="8302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99742"/>
            <a:ext cx="899806" cy="7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4</a:t>
            </a:fld>
            <a:endParaRPr lang="ru-RU" dirty="0"/>
          </a:p>
        </p:txBody>
      </p:sp>
      <p:pic>
        <p:nvPicPr>
          <p:cNvPr id="4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70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6501" y="66721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101D"/>
                </a:solidFill>
              </a:rPr>
              <a:t>ЭКОНОМИКА</a:t>
            </a:r>
            <a:endParaRPr lang="ru-RU" sz="2400" b="1" dirty="0">
              <a:solidFill>
                <a:srgbClr val="C0101D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167273"/>
              </p:ext>
            </p:extLst>
          </p:nvPr>
        </p:nvGraphicFramePr>
        <p:xfrm>
          <a:off x="179512" y="721207"/>
          <a:ext cx="8763513" cy="37947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8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6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Уровень образования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Профиль/программа подготовки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Форма обучения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Количество мест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бюдж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./договор)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Предмет ЕГЭ/экзамен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мин.балл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Срок обучения (лет)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Военная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кафедра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311">
                <a:tc rowSpan="6">
                  <a:txBody>
                    <a:bodyPr/>
                    <a:lstStyle/>
                    <a:p>
                      <a:r>
                        <a:rPr lang="ru-RU" sz="800" b="1" dirty="0" err="1" smtClean="0">
                          <a:solidFill>
                            <a:srgbClr val="C00000"/>
                          </a:solidFill>
                        </a:rPr>
                        <a:t>Бакалавриат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Финансы и кредит</a:t>
                      </a: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очн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./о-з*/</a:t>
                      </a: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заоч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8/200;200*;150**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Математика </a:t>
                      </a:r>
                    </a:p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проф. (39)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  <a:p>
                      <a:endParaRPr lang="ru-RU" sz="80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Русский </a:t>
                      </a:r>
                    </a:p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язык (40)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  <a:p>
                      <a:endParaRPr lang="ru-RU" sz="80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Обществознание (44)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4/3-5*/3,5-5**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smtClean="0">
                          <a:solidFill>
                            <a:srgbClr val="C00000"/>
                          </a:solidFill>
                        </a:rPr>
                        <a:t>есть 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(только для очной ф/о)</a:t>
                      </a:r>
                    </a:p>
                    <a:p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975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Бухгалтерский учет, анализ и аудит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очн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./о-з*/</a:t>
                      </a: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заоч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647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Экономика и экономическая безопасность предприятия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очн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./о-з*</a:t>
                      </a:r>
                    </a:p>
                    <a:p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91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Цифровая экономика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очная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055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Экономика предприятий и организаций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очн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./о-з*/</a:t>
                      </a: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заоч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719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Аналитическая экономика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очн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./</a:t>
                      </a: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заоч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391">
                <a:tc rowSpan="5"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Магистратура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Экономика предприятий. Инвестиционная и инновационная деятельность предприятий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очная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0/80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800" baseline="0" dirty="0" smtClean="0">
                          <a:solidFill>
                            <a:srgbClr val="C00000"/>
                          </a:solidFill>
                        </a:rPr>
                        <a:t>Экзамен по направлению подготовки (25)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151">
                <a:tc vMerge="1">
                  <a:txBody>
                    <a:bodyPr/>
                    <a:lstStyle/>
                    <a:p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Экономическая безопасность и управление рисками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895">
                <a:tc vMerge="1">
                  <a:txBody>
                    <a:bodyPr/>
                    <a:lstStyle/>
                    <a:p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Корпоративные финансы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Бухгалтерский учет, аудит и налоговый консалтинг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очно-заочная*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0/20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447"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2,5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319">
                <a:tc rowSpan="2"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Аспирантура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Экономика и управление народным хозяйством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очн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./</a:t>
                      </a:r>
                      <a:r>
                        <a:rPr lang="ru-RU" sz="800" dirty="0" err="1" smtClean="0">
                          <a:solidFill>
                            <a:srgbClr val="C00000"/>
                          </a:solidFill>
                        </a:rPr>
                        <a:t>заоч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.**</a:t>
                      </a:r>
                    </a:p>
                    <a:p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800" dirty="0" smtClean="0">
                          <a:solidFill>
                            <a:srgbClr val="C00000"/>
                          </a:solidFill>
                        </a:rPr>
                        <a:t>1/4</a:t>
                      </a:r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;</a:t>
                      </a:r>
                      <a:r>
                        <a:rPr lang="en-US" sz="800" dirty="0" smtClean="0">
                          <a:solidFill>
                            <a:srgbClr val="C00000"/>
                          </a:solidFill>
                        </a:rPr>
                        <a:t>4**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Вступительные испытания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3/4</a:t>
                      </a:r>
                      <a:r>
                        <a:rPr lang="ru-RU" sz="800" baseline="0" dirty="0" smtClean="0">
                          <a:solidFill>
                            <a:srgbClr val="C00000"/>
                          </a:solidFill>
                        </a:rPr>
                        <a:t>**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rgbClr val="C00000"/>
                          </a:solidFill>
                        </a:rPr>
                        <a:t>нет</a:t>
                      </a:r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095">
                <a:tc vMerge="1">
                  <a:txBody>
                    <a:bodyPr/>
                    <a:lstStyle/>
                    <a:p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C00000"/>
                          </a:solidFill>
                        </a:rPr>
                        <a:t>Математические и инструментальные методы экономики</a:t>
                      </a:r>
                      <a:endParaRPr lang="ru-RU" sz="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9B9">
                        <a:alpha val="2666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4515966"/>
            <a:ext cx="5774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i="1" dirty="0" smtClean="0">
                <a:solidFill>
                  <a:schemeClr val="accent1"/>
                </a:solidFill>
              </a:rPr>
              <a:t>Проходной (минимальное количество баллов ЕГЭ/экз.) на бюджетные места в 2019 году: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000" i="1" dirty="0" err="1" smtClean="0">
                <a:solidFill>
                  <a:schemeClr val="accent1"/>
                </a:solidFill>
              </a:rPr>
              <a:t>Бакалавриат</a:t>
            </a:r>
            <a:r>
              <a:rPr lang="ru-RU" sz="1000" i="1" dirty="0" smtClean="0">
                <a:solidFill>
                  <a:schemeClr val="accent1"/>
                </a:solidFill>
              </a:rPr>
              <a:t> (3 экзамена) – 251</a:t>
            </a:r>
          </a:p>
        </p:txBody>
      </p:sp>
    </p:spTree>
    <p:extLst>
      <p:ext uri="{BB962C8B-B14F-4D97-AF65-F5344CB8AC3E}">
        <p14:creationId xmlns:p14="http://schemas.microsoft.com/office/powerpoint/2010/main" val="7536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5</a:t>
            </a:fld>
            <a:endParaRPr lang="ru-RU" dirty="0"/>
          </a:p>
        </p:txBody>
      </p:sp>
      <p:pic>
        <p:nvPicPr>
          <p:cNvPr id="4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442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10442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DC5B04"/>
                </a:solidFill>
              </a:rPr>
              <a:t>МЕНЕДЖМЕНТ</a:t>
            </a:r>
            <a:endParaRPr lang="ru-RU" sz="2400" b="1" dirty="0">
              <a:solidFill>
                <a:srgbClr val="DC5B04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850119"/>
              </p:ext>
            </p:extLst>
          </p:nvPr>
        </p:nvGraphicFramePr>
        <p:xfrm>
          <a:off x="179512" y="777230"/>
          <a:ext cx="8763513" cy="30632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98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6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Уровень образования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Профиль/программа подготовки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Форма обучения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Количество мест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бюдж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./договор)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Предмет ЕГЭ/экзамен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мин.балл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Срок обучения (лет)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Военная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кафедра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5B04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24">
                <a:tc rowSpan="6">
                  <a:txBody>
                    <a:bodyPr/>
                    <a:lstStyle/>
                    <a:p>
                      <a:r>
                        <a:rPr lang="ru-RU" sz="900" b="1" dirty="0" err="1" smtClean="0">
                          <a:solidFill>
                            <a:srgbClr val="933D03"/>
                          </a:solidFill>
                        </a:rPr>
                        <a:t>Бакалавриат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Менеджмент предприятий и организаций</a:t>
                      </a: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очная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2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5/100;250*;200**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Математика </a:t>
                      </a:r>
                    </a:p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проф. (39)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rgbClr val="933D03"/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Русский </a:t>
                      </a:r>
                    </a:p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язык (40)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rgbClr val="933D03"/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Обществознание (44)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4/3-5*/3,5-5**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есть (только для очной ф/о)</a:t>
                      </a:r>
                    </a:p>
                    <a:p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352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Логистические системы в экономике и управлении</a:t>
                      </a: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о-з*/</a:t>
                      </a:r>
                      <a:r>
                        <a:rPr lang="ru-RU" sz="900" dirty="0" err="1" smtClean="0">
                          <a:solidFill>
                            <a:srgbClr val="933D03"/>
                          </a:solidFill>
                        </a:rPr>
                        <a:t>заоч</a:t>
                      </a:r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.**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15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Маркетинг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632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Управление человеческими ресурсами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16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Государственная и муниципальная служба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624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Финансовый менеджмент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8560">
                <a:tc rowSpan="2"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Магистратура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Менеджмент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очная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0/30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baseline="0" dirty="0" smtClean="0">
                          <a:solidFill>
                            <a:srgbClr val="933D03"/>
                          </a:solidFill>
                        </a:rPr>
                        <a:t>Экзамен по направлению подготовки     </a:t>
                      </a:r>
                    </a:p>
                    <a:p>
                      <a:r>
                        <a:rPr lang="ru-RU" sz="900" baseline="0" dirty="0" smtClean="0">
                          <a:solidFill>
                            <a:srgbClr val="933D03"/>
                          </a:solidFill>
                        </a:rPr>
                        <a:t>(25)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2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933D03"/>
                          </a:solidFill>
                        </a:rPr>
                        <a:t>нет</a:t>
                      </a:r>
                      <a:endParaRPr lang="ru-RU" sz="900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992">
                <a:tc vMerge="1">
                  <a:txBody>
                    <a:bodyPr/>
                    <a:lstStyle/>
                    <a:p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933D03"/>
                          </a:solidFill>
                        </a:rPr>
                        <a:t>Финансовый менеджмент</a:t>
                      </a:r>
                      <a:endParaRPr lang="ru-RU" sz="900" b="1" dirty="0">
                        <a:solidFill>
                          <a:srgbClr val="933D0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C5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49D">
                        <a:alpha val="22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3939902"/>
            <a:ext cx="57743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i="1" dirty="0" smtClean="0">
                <a:solidFill>
                  <a:schemeClr val="accent1"/>
                </a:solidFill>
              </a:rPr>
              <a:t>Проходной (минимальное количество баллов ЕГЭ/экз.) на бюджетные места в 2019 году: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000" i="1" dirty="0" err="1" smtClean="0">
                <a:solidFill>
                  <a:schemeClr val="accent1"/>
                </a:solidFill>
              </a:rPr>
              <a:t>Бакалавриат</a:t>
            </a:r>
            <a:r>
              <a:rPr lang="ru-RU" sz="1000" i="1" dirty="0" smtClean="0">
                <a:solidFill>
                  <a:schemeClr val="accent1"/>
                </a:solidFill>
              </a:rPr>
              <a:t> (3 экзамена) – 261</a:t>
            </a:r>
            <a:endParaRPr lang="ru-RU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6</a:t>
            </a:fld>
            <a:endParaRPr lang="ru-RU" dirty="0"/>
          </a:p>
        </p:txBody>
      </p:sp>
      <p:pic>
        <p:nvPicPr>
          <p:cNvPr id="4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050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8025" y="289253"/>
            <a:ext cx="608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02B"/>
                </a:solidFill>
              </a:rPr>
              <a:t>ИНФОРМАЦИОННАЯ БЕЗОПАСНОСТЬ</a:t>
            </a:r>
            <a:endParaRPr lang="ru-RU" sz="2400" b="1" dirty="0">
              <a:solidFill>
                <a:srgbClr val="00602B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896007"/>
              </p:ext>
            </p:extLst>
          </p:nvPr>
        </p:nvGraphicFramePr>
        <p:xfrm>
          <a:off x="179512" y="1059582"/>
          <a:ext cx="8763513" cy="23317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98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Уровень образования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Профиль/программа подготовки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Форма обучения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Количество мест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бюдж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./договор)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Предмет ЕГЭ/экзамен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мин.балл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Срок обучения (лет)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Военная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кафедра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A3E">
                        <a:alpha val="5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24">
                <a:tc rowSpan="3">
                  <a:txBody>
                    <a:bodyPr/>
                    <a:lstStyle/>
                    <a:p>
                      <a:r>
                        <a:rPr lang="ru-RU" sz="900" b="1" dirty="0" err="1" smtClean="0">
                          <a:solidFill>
                            <a:srgbClr val="00602B"/>
                          </a:solidFill>
                        </a:rPr>
                        <a:t>Бакалавриат</a:t>
                      </a:r>
                      <a:endParaRPr lang="ru-RU" sz="900" b="1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 smtClean="0">
                          <a:solidFill>
                            <a:srgbClr val="00602B"/>
                          </a:solidFill>
                        </a:rPr>
                        <a:t>Организация и технология защиты информации</a:t>
                      </a: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очная/о-з*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45/200; 15*/200*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Математика </a:t>
                      </a:r>
                    </a:p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проф. (39)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rgbClr val="00602B"/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Русский </a:t>
                      </a:r>
                    </a:p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язык (40)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rgbClr val="00602B"/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Информатика (42) или </a:t>
                      </a:r>
                    </a:p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Физика (40)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4/3-5*/3,5-5**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есть (только для очной ф/о)</a:t>
                      </a:r>
                    </a:p>
                    <a:p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352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602B"/>
                          </a:solidFill>
                        </a:rPr>
                        <a:t>Безопасность компьютерных систем</a:t>
                      </a: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15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00602B"/>
                          </a:solidFill>
                        </a:rPr>
                        <a:t>Безопасность автоматизированных систем*</a:t>
                      </a:r>
                      <a:endParaRPr lang="ru-RU" sz="900" b="1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560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00602B"/>
                          </a:solidFill>
                        </a:rPr>
                        <a:t>Магистратура</a:t>
                      </a:r>
                      <a:endParaRPr lang="ru-RU" sz="900" b="1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00602B"/>
                          </a:solidFill>
                        </a:rPr>
                        <a:t>Управление информационной безопасностью</a:t>
                      </a:r>
                      <a:endParaRPr lang="ru-RU" sz="900" b="1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очная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8/30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Экзамен по направлению подготовки </a:t>
                      </a:r>
                      <a:r>
                        <a:rPr lang="ru-RU" sz="900" baseline="0" dirty="0" smtClean="0">
                          <a:solidFill>
                            <a:srgbClr val="00602B"/>
                          </a:solidFill>
                        </a:rPr>
                        <a:t>(25)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2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00602B"/>
                          </a:solidFill>
                        </a:rPr>
                        <a:t>нет</a:t>
                      </a:r>
                      <a:endParaRPr lang="ru-RU" sz="900" dirty="0">
                        <a:solidFill>
                          <a:srgbClr val="00602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A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FFD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3507854"/>
            <a:ext cx="577433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i="1" dirty="0" smtClean="0">
                <a:solidFill>
                  <a:srgbClr val="00602B"/>
                </a:solidFill>
              </a:rPr>
              <a:t>Проходной (минимальное количество баллов ЕГЭ/экз.) на бюджетные места в 2019 году: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000" i="1" dirty="0" err="1" smtClean="0">
                <a:solidFill>
                  <a:srgbClr val="00602B"/>
                </a:solidFill>
              </a:rPr>
              <a:t>Бакалавриат</a:t>
            </a:r>
            <a:r>
              <a:rPr lang="ru-RU" sz="1000" i="1" dirty="0" smtClean="0">
                <a:solidFill>
                  <a:srgbClr val="00602B"/>
                </a:solidFill>
              </a:rPr>
              <a:t> (3 экзамена) – 252 (</a:t>
            </a:r>
            <a:r>
              <a:rPr lang="ru-RU" sz="1000" i="1" dirty="0" err="1" smtClean="0">
                <a:solidFill>
                  <a:srgbClr val="00602B"/>
                </a:solidFill>
              </a:rPr>
              <a:t>очн</a:t>
            </a:r>
            <a:r>
              <a:rPr lang="ru-RU" sz="1000" i="1" dirty="0" smtClean="0">
                <a:solidFill>
                  <a:srgbClr val="00602B"/>
                </a:solidFill>
              </a:rPr>
              <a:t>.), 244 (</a:t>
            </a:r>
            <a:r>
              <a:rPr lang="ru-RU" sz="1000" i="1" dirty="0" err="1" smtClean="0">
                <a:solidFill>
                  <a:srgbClr val="00602B"/>
                </a:solidFill>
              </a:rPr>
              <a:t>очн</a:t>
            </a:r>
            <a:r>
              <a:rPr lang="ru-RU" sz="1000" i="1" dirty="0" smtClean="0">
                <a:solidFill>
                  <a:srgbClr val="00602B"/>
                </a:solidFill>
              </a:rPr>
              <a:t>.-</a:t>
            </a:r>
            <a:r>
              <a:rPr lang="ru-RU" sz="1000" i="1" dirty="0" err="1" smtClean="0">
                <a:solidFill>
                  <a:srgbClr val="00602B"/>
                </a:solidFill>
              </a:rPr>
              <a:t>заочн</a:t>
            </a:r>
            <a:r>
              <a:rPr lang="ru-RU" sz="1000" i="1" dirty="0" smtClean="0">
                <a:solidFill>
                  <a:srgbClr val="00602B"/>
                </a:solidFill>
              </a:rPr>
              <a:t>.)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000" i="1" dirty="0" smtClean="0">
                <a:solidFill>
                  <a:srgbClr val="00602B"/>
                </a:solidFill>
              </a:rPr>
              <a:t>Магистратура (1 экзамен) – 65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0666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7</a:t>
            </a:fld>
            <a:endParaRPr lang="ru-RU" dirty="0"/>
          </a:p>
        </p:txBody>
      </p:sp>
      <p:pic>
        <p:nvPicPr>
          <p:cNvPr id="4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219191"/>
            <a:ext cx="496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435579"/>
                </a:solidFill>
              </a:rPr>
              <a:t>ПРИКЛАДНАЯ ИНФОРМАТИКА</a:t>
            </a:r>
            <a:endParaRPr lang="ru-RU" sz="2400" b="1" dirty="0">
              <a:solidFill>
                <a:srgbClr val="435579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52344"/>
              </p:ext>
            </p:extLst>
          </p:nvPr>
        </p:nvGraphicFramePr>
        <p:xfrm>
          <a:off x="198518" y="843559"/>
          <a:ext cx="8763513" cy="205848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8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0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Уровень образования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Профиль/программа подготовки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Форма обучения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Количество мест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бюдж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./договор)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Предмет ЕГЭ/экзамен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мин.балл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Срок обучения (лет)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Военная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кафедра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299A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24">
                <a:tc>
                  <a:txBody>
                    <a:bodyPr/>
                    <a:lstStyle/>
                    <a:p>
                      <a:r>
                        <a:rPr lang="ru-RU" sz="900" b="1" dirty="0" err="1" smtClean="0">
                          <a:solidFill>
                            <a:srgbClr val="12299A"/>
                          </a:solidFill>
                        </a:rPr>
                        <a:t>Бакалавриат</a:t>
                      </a:r>
                      <a:endParaRPr lang="ru-RU" sz="900" b="1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 smtClean="0">
                          <a:solidFill>
                            <a:srgbClr val="12299A"/>
                          </a:solidFill>
                        </a:rPr>
                        <a:t>Прикладная информатика в экономике</a:t>
                      </a: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err="1" smtClean="0">
                          <a:solidFill>
                            <a:srgbClr val="12299A"/>
                          </a:solidFill>
                        </a:rPr>
                        <a:t>очн</a:t>
                      </a:r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./о-з*/</a:t>
                      </a:r>
                      <a:r>
                        <a:rPr lang="ru-RU" sz="900" dirty="0" err="1" smtClean="0">
                          <a:solidFill>
                            <a:srgbClr val="12299A"/>
                          </a:solidFill>
                        </a:rPr>
                        <a:t>заоч</a:t>
                      </a:r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.**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20/100;15*/100*;100**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Математика </a:t>
                      </a:r>
                    </a:p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проф. (39)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rgbClr val="12299A"/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Русский </a:t>
                      </a:r>
                    </a:p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язык (40)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rgbClr val="12299A"/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Информатика (42)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4/3-5*/3,5-5**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есть (только для очной ф/о)</a:t>
                      </a:r>
                    </a:p>
                    <a:p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12299A"/>
                          </a:solidFill>
                        </a:rPr>
                        <a:t>Магистратура</a:t>
                      </a:r>
                      <a:endParaRPr lang="ru-RU" sz="900" b="1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solidFill>
                            <a:srgbClr val="12299A"/>
                          </a:solidFill>
                        </a:rPr>
                        <a:t>Информационные системы и технологии поддержки цифровой экономики</a:t>
                      </a:r>
                      <a:endParaRPr lang="ru-RU" sz="900" b="1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очная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10/30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Экзамен по направлению подготовки </a:t>
                      </a:r>
                      <a:r>
                        <a:rPr lang="ru-RU" sz="900" baseline="0" dirty="0" smtClean="0">
                          <a:solidFill>
                            <a:srgbClr val="12299A"/>
                          </a:solidFill>
                        </a:rPr>
                        <a:t>(25)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2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rgbClr val="12299A"/>
                          </a:solidFill>
                        </a:rPr>
                        <a:t>нет</a:t>
                      </a:r>
                      <a:endParaRPr lang="ru-RU" sz="900" dirty="0">
                        <a:solidFill>
                          <a:srgbClr val="12299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2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CF4">
                        <a:alpha val="2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8518" y="3003798"/>
            <a:ext cx="577433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i="1" dirty="0" smtClean="0">
                <a:solidFill>
                  <a:schemeClr val="accent6">
                    <a:lumMod val="75000"/>
                  </a:schemeClr>
                </a:solidFill>
              </a:rPr>
              <a:t>Проходной (минимальное количество баллов ЕГЭ/экз.) на бюджетные места в 2019 году: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000" i="1" dirty="0" err="1" smtClean="0">
                <a:solidFill>
                  <a:schemeClr val="accent6">
                    <a:lumMod val="75000"/>
                  </a:schemeClr>
                </a:solidFill>
              </a:rPr>
              <a:t>Бакалавриат</a:t>
            </a:r>
            <a:r>
              <a:rPr lang="ru-RU" sz="1000" i="1" dirty="0" smtClean="0">
                <a:solidFill>
                  <a:schemeClr val="accent6">
                    <a:lumMod val="75000"/>
                  </a:schemeClr>
                </a:solidFill>
              </a:rPr>
              <a:t> (3 экзамена) – 263 (</a:t>
            </a:r>
            <a:r>
              <a:rPr lang="ru-RU" sz="1000" i="1" dirty="0" err="1" smtClean="0">
                <a:solidFill>
                  <a:schemeClr val="accent6">
                    <a:lumMod val="75000"/>
                  </a:schemeClr>
                </a:solidFill>
              </a:rPr>
              <a:t>очн</a:t>
            </a:r>
            <a:r>
              <a:rPr lang="ru-RU" sz="1000" i="1" dirty="0" smtClean="0">
                <a:solidFill>
                  <a:schemeClr val="accent6">
                    <a:lumMod val="75000"/>
                  </a:schemeClr>
                </a:solidFill>
              </a:rPr>
              <a:t>.), 235 (</a:t>
            </a:r>
            <a:r>
              <a:rPr lang="ru-RU" sz="1000" i="1" dirty="0" err="1" smtClean="0">
                <a:solidFill>
                  <a:schemeClr val="accent6">
                    <a:lumMod val="75000"/>
                  </a:schemeClr>
                </a:solidFill>
              </a:rPr>
              <a:t>очн</a:t>
            </a:r>
            <a:r>
              <a:rPr lang="ru-RU" sz="1000" i="1" dirty="0" smtClean="0">
                <a:solidFill>
                  <a:schemeClr val="accent6">
                    <a:lumMod val="75000"/>
                  </a:schemeClr>
                </a:solidFill>
              </a:rPr>
              <a:t>.-</a:t>
            </a:r>
            <a:r>
              <a:rPr lang="ru-RU" sz="1000" i="1" dirty="0" err="1" smtClean="0">
                <a:solidFill>
                  <a:schemeClr val="accent6">
                    <a:lumMod val="75000"/>
                  </a:schemeClr>
                </a:solidFill>
              </a:rPr>
              <a:t>заочн</a:t>
            </a:r>
            <a:r>
              <a:rPr lang="ru-RU" sz="1000" i="1" dirty="0" smtClean="0">
                <a:solidFill>
                  <a:schemeClr val="accent6">
                    <a:lumMod val="75000"/>
                  </a:schemeClr>
                </a:solidFill>
              </a:rPr>
              <a:t>.)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000" i="1" dirty="0" smtClean="0">
                <a:solidFill>
                  <a:schemeClr val="accent6">
                    <a:lumMod val="75000"/>
                  </a:schemeClr>
                </a:solidFill>
              </a:rPr>
              <a:t>Магистратура (1 экзамен) – 60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7272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8</a:t>
            </a:fld>
            <a:endParaRPr lang="ru-RU" dirty="0"/>
          </a:p>
        </p:txBody>
      </p:sp>
      <p:pic>
        <p:nvPicPr>
          <p:cNvPr id="4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81461" y="151390"/>
            <a:ext cx="432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УПРАВЛЕНИЕ КАЧЕСТВОМ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103766"/>
              </p:ext>
            </p:extLst>
          </p:nvPr>
        </p:nvGraphicFramePr>
        <p:xfrm>
          <a:off x="167934" y="651705"/>
          <a:ext cx="8763513" cy="1554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98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5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8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Уровень образования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Профиль/программа подготовки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Форма обучения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Количество мест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бюдж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./договор)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Предмет ЕГЭ/экзамен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мин.балл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Срок обучения (лет)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Военная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кафедра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24">
                <a:tc>
                  <a:txBody>
                    <a:bodyPr/>
                    <a:lstStyle/>
                    <a:p>
                      <a:r>
                        <a:rPr lang="ru-RU" sz="900" b="1" dirty="0" err="1" smtClean="0"/>
                        <a:t>Бакалавриат</a:t>
                      </a:r>
                      <a:endParaRPr lang="ru-RU" sz="900" b="1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 smtClean="0"/>
                        <a:t>Управление качеством в производственно-технологических системах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err="1" smtClean="0"/>
                        <a:t>очн</a:t>
                      </a:r>
                      <a:r>
                        <a:rPr lang="ru-RU" sz="900" dirty="0" smtClean="0"/>
                        <a:t>./о-з*/</a:t>
                      </a:r>
                      <a:r>
                        <a:rPr lang="ru-RU" sz="900" dirty="0" err="1" smtClean="0"/>
                        <a:t>заоч</a:t>
                      </a:r>
                      <a:r>
                        <a:rPr lang="ru-RU" sz="900" dirty="0" smtClean="0"/>
                        <a:t>.**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5/100;250*;200**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Математика </a:t>
                      </a:r>
                    </a:p>
                    <a:p>
                      <a:r>
                        <a:rPr lang="ru-RU" sz="900" dirty="0" smtClean="0"/>
                        <a:t>проф. (39)</a:t>
                      </a:r>
                      <a:endParaRPr lang="ru-RU" sz="900" dirty="0"/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/>
                        <a:t>Русский </a:t>
                      </a:r>
                    </a:p>
                    <a:p>
                      <a:r>
                        <a:rPr lang="ru-RU" sz="900" dirty="0" smtClean="0"/>
                        <a:t>язык (40)</a:t>
                      </a:r>
                      <a:endParaRPr lang="ru-RU" sz="900" dirty="0"/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/>
                        <a:t>Физика (40)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4/3-5*/3,5-5**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есть (только для очной ф/о)</a:t>
                      </a:r>
                    </a:p>
                    <a:p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949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 descr="https://mpei.ru/Structure/Universe/PublishingImages/in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892"/>
            <a:ext cx="90851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88024" y="2787774"/>
            <a:ext cx="403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</a:rPr>
              <a:t>БИЗНЕС-ИНФОРМАТИКА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34476"/>
              </p:ext>
            </p:extLst>
          </p:nvPr>
        </p:nvGraphicFramePr>
        <p:xfrm>
          <a:off x="167933" y="3340397"/>
          <a:ext cx="8763513" cy="1691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86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7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70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Уровень образования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Профиль/программа подготовки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Форма обучения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Количество мест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бюдж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./договор)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Предмет ЕГЭ/экзамен (</a:t>
                      </a:r>
                      <a:r>
                        <a:rPr lang="ru-RU" sz="900" dirty="0" err="1" smtClean="0">
                          <a:solidFill>
                            <a:schemeClr val="bg1"/>
                          </a:solidFill>
                        </a:rPr>
                        <a:t>мин.балл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Срок обучения (лет)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Военная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кафедра</a:t>
                      </a:r>
                      <a:endParaRPr lang="ru-RU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24">
                <a:tc>
                  <a:txBody>
                    <a:bodyPr/>
                    <a:lstStyle/>
                    <a:p>
                      <a:r>
                        <a:rPr lang="ru-RU" sz="9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Бакалавриат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Информационное и программное обеспечение бизнес-процессов</a:t>
                      </a: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очн</a:t>
                      </a: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./о-з*/</a:t>
                      </a:r>
                      <a:r>
                        <a:rPr lang="ru-RU" sz="9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заоч</a:t>
                      </a: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.**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0/50;100*;100**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Математика </a:t>
                      </a:r>
                    </a:p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проф. (39)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Русский </a:t>
                      </a:r>
                    </a:p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язык (40)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endParaRPr lang="ru-RU" sz="90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Общество-знание (44)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4/3-5*/3,5-5**</a:t>
                      </a:r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есть (только для очной ф/о)</a:t>
                      </a:r>
                    </a:p>
                    <a:p>
                      <a:endParaRPr lang="ru-RU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9797">
                        <a:alpha val="317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933" y="2186250"/>
            <a:ext cx="57743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i="1" dirty="0" smtClean="0"/>
              <a:t>Проходной (минимальное количество баллов ЕГЭ/экз.) на бюджетные места в 2019 году: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000" i="1" dirty="0" err="1" smtClean="0"/>
              <a:t>Бакалавриат</a:t>
            </a:r>
            <a:r>
              <a:rPr lang="ru-RU" sz="1000" i="1" dirty="0" smtClean="0"/>
              <a:t> (3 экзамена) – 216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01192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85708" y="-37867"/>
            <a:ext cx="71287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920000"/>
                </a:solidFill>
              </a:rPr>
              <a:t>Достижения студентов ИнЭИ за последние 2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4" y="393020"/>
            <a:ext cx="1318349" cy="103211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552879" y="330837"/>
            <a:ext cx="4315265" cy="1414805"/>
            <a:chOff x="609272" y="399114"/>
            <a:chExt cx="4315265" cy="141480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272" y="461297"/>
              <a:ext cx="1803496" cy="135262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2393891" y="399114"/>
              <a:ext cx="2530646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latin typeface="Comic Sans MS" panose="030F0702030302020204" pitchFamily="66" charset="0"/>
                </a:rPr>
                <a:t>1 место и премия 100 000 рублей от </a:t>
              </a:r>
              <a:r>
                <a:rPr lang="ru-RU" sz="900" dirty="0" err="1">
                  <a:latin typeface="Comic Sans MS" panose="030F0702030302020204" pitchFamily="66" charset="0"/>
                </a:rPr>
                <a:t>Минобрнауки</a:t>
              </a:r>
              <a:r>
                <a:rPr lang="ru-RU" sz="900" dirty="0">
                  <a:latin typeface="Comic Sans MS" panose="030F0702030302020204" pitchFamily="66" charset="0"/>
                </a:rPr>
                <a:t> РФ в финале Всероссийского конкурса "</a:t>
              </a:r>
              <a:r>
                <a:rPr lang="ru-RU" sz="900" dirty="0" smtClean="0">
                  <a:latin typeface="Comic Sans MS" panose="030F0702030302020204" pitchFamily="66" charset="0"/>
                </a:rPr>
                <a:t>Цифровой </a:t>
              </a:r>
              <a:r>
                <a:rPr lang="ru-RU" sz="900" dirty="0">
                  <a:latin typeface="Comic Sans MS" panose="030F0702030302020204" pitchFamily="66" charset="0"/>
                </a:rPr>
                <a:t>прорыв" в Казани в форме </a:t>
              </a:r>
              <a:r>
                <a:rPr lang="ru-RU" sz="900" dirty="0" err="1">
                  <a:latin typeface="Comic Sans MS" panose="030F0702030302020204" pitchFamily="66" charset="0"/>
                </a:rPr>
                <a:t>хакатона</a:t>
              </a:r>
              <a:r>
                <a:rPr lang="ru-RU" sz="900" dirty="0">
                  <a:latin typeface="Comic Sans MS" panose="030F0702030302020204" pitchFamily="66" charset="0"/>
                </a:rPr>
                <a:t> для IT-специалистов, дизайнеров и </a:t>
              </a:r>
              <a:r>
                <a:rPr lang="ru-RU" sz="900" dirty="0" smtClean="0">
                  <a:latin typeface="Comic Sans MS" panose="030F0702030302020204" pitchFamily="66" charset="0"/>
                </a:rPr>
                <a:t>управ-</a:t>
              </a:r>
              <a:r>
                <a:rPr lang="ru-RU" sz="900" dirty="0" err="1" smtClean="0">
                  <a:latin typeface="Comic Sans MS" panose="030F0702030302020204" pitchFamily="66" charset="0"/>
                </a:rPr>
                <a:t>ленцев</a:t>
              </a:r>
              <a:r>
                <a:rPr lang="ru-RU" sz="900" dirty="0" smtClean="0">
                  <a:latin typeface="Comic Sans MS" panose="030F0702030302020204" pitchFamily="66" charset="0"/>
                </a:rPr>
                <a:t> </a:t>
              </a:r>
              <a:r>
                <a:rPr lang="ru-RU" sz="900" dirty="0">
                  <a:latin typeface="Comic Sans MS" panose="030F0702030302020204" pitchFamily="66" charset="0"/>
                </a:rPr>
                <a:t>в сфере цифровой экономики. В </a:t>
              </a:r>
              <a:r>
                <a:rPr lang="ru-RU" sz="900" dirty="0" smtClean="0">
                  <a:latin typeface="Comic Sans MS" panose="030F0702030302020204" pitchFamily="66" charset="0"/>
                </a:rPr>
                <a:t>соревнованиях </a:t>
              </a:r>
              <a:r>
                <a:rPr lang="ru-RU" sz="900" dirty="0">
                  <a:latin typeface="Comic Sans MS" panose="030F0702030302020204" pitchFamily="66" charset="0"/>
                </a:rPr>
                <a:t>приняли участие более 3 тысяч специалистов – свыше 600 команд из 77 регионов страны.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65372" y="3611560"/>
            <a:ext cx="2327195" cy="1504481"/>
            <a:chOff x="4540973" y="532446"/>
            <a:chExt cx="2030339" cy="150448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0973" y="532446"/>
              <a:ext cx="1043365" cy="1414522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5604474" y="559599"/>
              <a:ext cx="96683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latin typeface="Comic Sans MS" panose="030F0702030302020204" pitchFamily="66" charset="0"/>
                </a:rPr>
                <a:t>Победа в </a:t>
              </a:r>
              <a:r>
                <a:rPr lang="ru-RU" sz="900" dirty="0" err="1" smtClean="0">
                  <a:latin typeface="Comic Sans MS" panose="030F0702030302020204" pitchFamily="66" charset="0"/>
                </a:rPr>
                <a:t>Олим-пиаде</a:t>
              </a:r>
              <a:r>
                <a:rPr lang="ru-RU" sz="900" dirty="0" smtClean="0">
                  <a:latin typeface="Comic Sans MS" panose="030F0702030302020204" pitchFamily="66" charset="0"/>
                </a:rPr>
                <a:t> </a:t>
              </a:r>
              <a:r>
                <a:rPr lang="ru-RU" sz="900" dirty="0">
                  <a:latin typeface="Comic Sans MS" panose="030F0702030302020204" pitchFamily="66" charset="0"/>
                </a:rPr>
                <a:t>«Я – </a:t>
              </a:r>
              <a:r>
                <a:rPr lang="ru-RU" sz="900" dirty="0" smtClean="0">
                  <a:latin typeface="Comic Sans MS" panose="030F0702030302020204" pitchFamily="66" charset="0"/>
                </a:rPr>
                <a:t>про-</a:t>
              </a:r>
              <a:r>
                <a:rPr lang="ru-RU" sz="900" dirty="0" err="1" smtClean="0">
                  <a:latin typeface="Comic Sans MS" panose="030F0702030302020204" pitchFamily="66" charset="0"/>
                </a:rPr>
                <a:t>фессионал</a:t>
              </a:r>
              <a:r>
                <a:rPr lang="ru-RU" sz="900" dirty="0">
                  <a:latin typeface="Comic Sans MS" panose="030F0702030302020204" pitchFamily="66" charset="0"/>
                </a:rPr>
                <a:t>» по </a:t>
              </a:r>
              <a:r>
                <a:rPr lang="ru-RU" sz="900" dirty="0" smtClean="0">
                  <a:latin typeface="Comic Sans MS" panose="030F0702030302020204" pitchFamily="66" charset="0"/>
                </a:rPr>
                <a:t>направлению </a:t>
              </a:r>
              <a:r>
                <a:rPr lang="ru-RU" sz="900" dirty="0">
                  <a:latin typeface="Comic Sans MS" panose="030F0702030302020204" pitchFamily="66" charset="0"/>
                </a:rPr>
                <a:t>«</a:t>
              </a:r>
              <a:r>
                <a:rPr lang="ru-RU" sz="900" dirty="0" err="1" smtClean="0">
                  <a:latin typeface="Comic Sans MS" panose="030F0702030302020204" pitchFamily="66" charset="0"/>
                </a:rPr>
                <a:t>Кибер-безопас-ность</a:t>
              </a:r>
              <a:r>
                <a:rPr lang="ru-RU" sz="900" dirty="0">
                  <a:latin typeface="Comic Sans MS" panose="030F0702030302020204" pitchFamily="66" charset="0"/>
                </a:rPr>
                <a:t>», </a:t>
              </a:r>
              <a:r>
                <a:rPr lang="ru-RU" sz="900" dirty="0" err="1" smtClean="0">
                  <a:latin typeface="Comic Sans MS" panose="030F0702030302020204" pitchFamily="66" charset="0"/>
                </a:rPr>
                <a:t>прово-димой</a:t>
              </a:r>
              <a:r>
                <a:rPr lang="ru-RU" sz="900" dirty="0" smtClean="0">
                  <a:latin typeface="Comic Sans MS" panose="030F0702030302020204" pitchFamily="66" charset="0"/>
                </a:rPr>
                <a:t> </a:t>
              </a:r>
              <a:r>
                <a:rPr lang="ru-RU" sz="900" dirty="0" err="1" smtClean="0">
                  <a:latin typeface="Comic Sans MS" panose="030F0702030302020204" pitchFamily="66" charset="0"/>
                </a:rPr>
                <a:t>Универ-ситетом</a:t>
              </a:r>
              <a:r>
                <a:rPr lang="ru-RU" sz="900" dirty="0" smtClean="0">
                  <a:latin typeface="Comic Sans MS" panose="030F0702030302020204" pitchFamily="66" charset="0"/>
                </a:rPr>
                <a:t> </a:t>
              </a:r>
              <a:r>
                <a:rPr lang="ru-RU" sz="900" dirty="0">
                  <a:latin typeface="Comic Sans MS" panose="030F0702030302020204" pitchFamily="66" charset="0"/>
                </a:rPr>
                <a:t>ИТМО (Санкт-Петербург).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86957" y="330837"/>
            <a:ext cx="3105610" cy="1338828"/>
            <a:chOff x="190418" y="1970594"/>
            <a:chExt cx="3105610" cy="124298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418" y="1995686"/>
              <a:ext cx="1861842" cy="1187370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2052260" y="1970594"/>
              <a:ext cx="1243768" cy="1242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latin typeface="Comic Sans MS" panose="030F0702030302020204" pitchFamily="66" charset="0"/>
                </a:rPr>
                <a:t>5 место из 27 команд-участников в 3-й Между-народной </a:t>
              </a:r>
              <a:r>
                <a:rPr lang="ru-RU" sz="900" dirty="0" err="1">
                  <a:latin typeface="Comic Sans MS" panose="030F0702030302020204" pitchFamily="66" charset="0"/>
                </a:rPr>
                <a:t>конфе-ренции</a:t>
              </a:r>
              <a:r>
                <a:rPr lang="ru-RU" sz="900" dirty="0">
                  <a:latin typeface="Comic Sans MS" panose="030F0702030302020204" pitchFamily="66" charset="0"/>
                </a:rPr>
                <a:t> по </a:t>
              </a:r>
              <a:r>
                <a:rPr lang="ru-RU" sz="900" dirty="0" err="1">
                  <a:latin typeface="Comic Sans MS" panose="030F0702030302020204" pitchFamily="66" charset="0"/>
                </a:rPr>
                <a:t>инфор-мационной</a:t>
              </a:r>
              <a:r>
                <a:rPr lang="ru-RU" sz="900" dirty="0">
                  <a:latin typeface="Comic Sans MS" panose="030F0702030302020204" pitchFamily="66" charset="0"/>
                </a:rPr>
                <a:t> безо-</a:t>
              </a:r>
              <a:r>
                <a:rPr lang="ru-RU" sz="900" dirty="0" err="1">
                  <a:latin typeface="Comic Sans MS" panose="030F0702030302020204" pitchFamily="66" charset="0"/>
                </a:rPr>
                <a:t>пасности</a:t>
              </a:r>
              <a:r>
                <a:rPr lang="ru-RU" sz="900" dirty="0">
                  <a:latin typeface="Comic Sans MS" panose="030F0702030302020204" pitchFamily="66" charset="0"/>
                </a:rPr>
                <a:t> </a:t>
              </a:r>
              <a:r>
                <a:rPr lang="ru-RU" sz="900" dirty="0" err="1">
                  <a:latin typeface="Comic Sans MS" panose="030F0702030302020204" pitchFamily="66" charset="0"/>
                </a:rPr>
                <a:t>Kuban</a:t>
              </a:r>
              <a:r>
                <a:rPr lang="ru-RU" sz="900" dirty="0">
                  <a:latin typeface="Comic Sans MS" panose="030F0702030302020204" pitchFamily="66" charset="0"/>
                </a:rPr>
                <a:t> CSC-2019 в Краснодаре. </a:t>
              </a:r>
            </a:p>
          </p:txBody>
        </p:sp>
      </p:grpSp>
      <p:pic>
        <p:nvPicPr>
          <p:cNvPr id="16" name="Picture 3" descr="15-03-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2" y="1890993"/>
            <a:ext cx="2653317" cy="158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74898" y="1870687"/>
            <a:ext cx="241718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>
                <a:latin typeface="Comic Sans MS" panose="030F0702030302020204" pitchFamily="66" charset="0"/>
              </a:rPr>
              <a:t>6 студентов 4 курса ИнЭИ проходили обучение в соответствии с программой Европейского Союза, направленной на поддержку сотрудничества в области образования, профессионального обучения, молодежи и спорта «</a:t>
            </a:r>
            <a:r>
              <a:rPr lang="ru-RU" sz="900" dirty="0" err="1">
                <a:latin typeface="Comic Sans MS" panose="030F0702030302020204" pitchFamily="66" charset="0"/>
              </a:rPr>
              <a:t>Erasmus+Staff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Teaching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Mobility</a:t>
            </a:r>
            <a:r>
              <a:rPr lang="ru-RU" sz="900" dirty="0">
                <a:latin typeface="Comic Sans MS" panose="030F0702030302020204" pitchFamily="66" charset="0"/>
              </a:rPr>
              <a:t>» в Польше (</a:t>
            </a:r>
            <a:r>
              <a:rPr lang="ru-RU" sz="900" dirty="0" err="1">
                <a:latin typeface="Comic Sans MS" panose="030F0702030302020204" pitchFamily="66" charset="0"/>
              </a:rPr>
              <a:t>Wrocław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University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of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Science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and</a:t>
            </a:r>
            <a:r>
              <a:rPr lang="ru-RU" sz="900" dirty="0">
                <a:latin typeface="Comic Sans MS" panose="030F0702030302020204" pitchFamily="66" charset="0"/>
              </a:rPr>
              <a:t> </a:t>
            </a:r>
            <a:r>
              <a:rPr lang="ru-RU" sz="900" dirty="0" err="1">
                <a:latin typeface="Comic Sans MS" panose="030F0702030302020204" pitchFamily="66" charset="0"/>
              </a:rPr>
              <a:t>Technology</a:t>
            </a:r>
            <a:r>
              <a:rPr lang="ru-RU" sz="900" dirty="0">
                <a:latin typeface="Comic Sans MS" panose="030F0702030302020204" pitchFamily="66" charset="0"/>
              </a:rPr>
              <a:t> – WUST) и Германии (Университет прикладных наук </a:t>
            </a:r>
            <a:r>
              <a:rPr lang="ru-RU" sz="900" dirty="0" err="1">
                <a:latin typeface="Comic Sans MS" panose="030F0702030302020204" pitchFamily="66" charset="0"/>
              </a:rPr>
              <a:t>Цвиккау</a:t>
            </a:r>
            <a:r>
              <a:rPr lang="ru-RU" sz="900" dirty="0">
                <a:latin typeface="Comic Sans MS" panose="030F0702030302020204" pitchFamily="66" charset="0"/>
              </a:rPr>
              <a:t>).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53" y="3614326"/>
            <a:ext cx="1874068" cy="13669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058217" y="3637795"/>
            <a:ext cx="143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>
                <a:latin typeface="Comic Sans MS" panose="030F0702030302020204" pitchFamily="66" charset="0"/>
              </a:rPr>
              <a:t>Победа в конкурс-проекте "Первый среди Первых» </a:t>
            </a:r>
            <a:r>
              <a:rPr lang="ru-RU" sz="900" dirty="0" smtClean="0">
                <a:latin typeface="Comic Sans MS" panose="030F0702030302020204" pitchFamily="66" charset="0"/>
              </a:rPr>
              <a:t>«</a:t>
            </a:r>
            <a:r>
              <a:rPr lang="ru-RU" sz="900" dirty="0">
                <a:latin typeface="Comic Sans MS" panose="030F0702030302020204" pitchFamily="66" charset="0"/>
              </a:rPr>
              <a:t>НИУ «МЭИ»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475573" y="3611559"/>
            <a:ext cx="1566065" cy="1400331"/>
            <a:chOff x="2778297" y="3597650"/>
            <a:chExt cx="1566065" cy="1400331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78297" y="3597650"/>
              <a:ext cx="717890" cy="140033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6187" y="3597650"/>
              <a:ext cx="848175" cy="1400331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2036379" y="4318482"/>
            <a:ext cx="14555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Comic Sans MS" panose="030F0702030302020204" pitchFamily="66" charset="0"/>
              </a:rPr>
              <a:t>Победа в </a:t>
            </a:r>
            <a:r>
              <a:rPr lang="ru-RU" sz="900" dirty="0" smtClean="0">
                <a:latin typeface="Comic Sans MS" panose="030F0702030302020204" pitchFamily="66" charset="0"/>
              </a:rPr>
              <a:t>конкурсах </a:t>
            </a:r>
            <a:r>
              <a:rPr lang="ru-RU" sz="900" dirty="0">
                <a:latin typeface="Comic Sans MS" panose="030F0702030302020204" pitchFamily="66" charset="0"/>
              </a:rPr>
              <a:t>«Мисс МЭИ 2019» и «Мистер МЭИ 2019»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9794" y="3619823"/>
            <a:ext cx="1382996" cy="139329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5580112" y="1859294"/>
            <a:ext cx="3412455" cy="1624795"/>
            <a:chOff x="5336009" y="1850470"/>
            <a:chExt cx="3412455" cy="1624795"/>
          </a:xfrm>
        </p:grpSpPr>
        <p:pic>
          <p:nvPicPr>
            <p:cNvPr id="1026" name="Picture 2" descr="https://mpei.ru/internationalactivities/international_programs_for_students_MPEI/PublishingImages/students_about_programs/2018/09-08-6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009" y="1896385"/>
              <a:ext cx="1578880" cy="157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6930367" y="1850470"/>
              <a:ext cx="1818097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900" dirty="0">
                  <a:latin typeface="Comic Sans MS" panose="030F0702030302020204" pitchFamily="66" charset="0"/>
                </a:rPr>
                <a:t>Благодаря победе в ежегодном конкурсе стипендий Президента Российской Федерации для обучения за рубежом аспирантка кафедры экономики в энергетике и промышленности Маришкина Юлия прошла стажировку в одном из старейших вузов Европы.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271736"/>
      </p:ext>
    </p:extLst>
  </p:cSld>
  <p:clrMapOvr>
    <a:masterClrMapping/>
  </p:clrMapOvr>
</p:sld>
</file>

<file path=ppt/theme/theme1.xml><?xml version="1.0" encoding="utf-8"?>
<a:theme xmlns:a="http://schemas.openxmlformats.org/drawingml/2006/main" name="mpei_shablon_3000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FF4B4FEE459F142AE64B5E7BBC9C7E6" ma:contentTypeVersion="1" ma:contentTypeDescription="Создание документа." ma:contentTypeScope="" ma:versionID="60aac696736087b62f0f0bffda83c42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DD138A-5BDF-4A95-88F8-0B2B911A8D78}"/>
</file>

<file path=customXml/itemProps2.xml><?xml version="1.0" encoding="utf-8"?>
<ds:datastoreItem xmlns:ds="http://schemas.openxmlformats.org/officeDocument/2006/customXml" ds:itemID="{2674BC09-7D62-4127-A5E5-4021FFA8E0D6}"/>
</file>

<file path=customXml/itemProps3.xml><?xml version="1.0" encoding="utf-8"?>
<ds:datastoreItem xmlns:ds="http://schemas.openxmlformats.org/officeDocument/2006/customXml" ds:itemID="{F5EA343D-006A-4789-ABC7-89867A9B5B8C}"/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</Template>
  <TotalTime>3097</TotalTime>
  <Words>1657</Words>
  <Application>Microsoft Office PowerPoint</Application>
  <PresentationFormat>Экран (16:9)</PresentationFormat>
  <Paragraphs>408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Avenir Next Cyr</vt:lpstr>
      <vt:lpstr>Comic Sans MS</vt:lpstr>
      <vt:lpstr>Arial</vt:lpstr>
      <vt:lpstr>Wingdings</vt:lpstr>
      <vt:lpstr>Verdana</vt:lpstr>
      <vt:lpstr>MV Boli</vt:lpstr>
      <vt:lpstr>Calibri</vt:lpstr>
      <vt:lpstr>mpei_shablon_3000</vt:lpstr>
      <vt:lpstr>1_alena_shablon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Васильев</dc:creator>
  <cp:lastModifiedBy>Пользователь</cp:lastModifiedBy>
  <cp:revision>117</cp:revision>
  <dcterms:created xsi:type="dcterms:W3CDTF">2020-01-28T10:01:12Z</dcterms:created>
  <dcterms:modified xsi:type="dcterms:W3CDTF">2020-04-14T18:26:51Z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0x0101008FF4B4FEE459F142AE64B5E7BBC9C7E6</vt:lpwstr>
  </property>
</Properties>
</file>