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docProps/custom.xml" ContentType="application/vnd.openxmlformats-officedocument.custom-properties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215.xml" ContentType="application/vnd.openxmlformats-officedocument.presentationml.slideLayout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7" r:id="rId4"/>
    <p:sldMasterId id="2147483700" r:id="rId5"/>
    <p:sldMasterId id="2147483762" r:id="rId6"/>
    <p:sldMasterId id="2147483792" r:id="rId7"/>
    <p:sldMasterId id="2147483822" r:id="rId8"/>
    <p:sldMasterId id="2147483852" r:id="rId9"/>
    <p:sldMasterId id="2147483881" r:id="rId10"/>
    <p:sldMasterId id="2147483910" r:id="rId11"/>
    <p:sldMasterId id="2147483939" r:id="rId12"/>
  </p:sldMasterIdLst>
  <p:notesMasterIdLst>
    <p:notesMasterId r:id="rId40"/>
  </p:notesMasterIdLst>
  <p:handoutMasterIdLst>
    <p:handoutMasterId r:id="rId41"/>
  </p:handoutMasterIdLst>
  <p:sldIdLst>
    <p:sldId id="256" r:id="rId13"/>
    <p:sldId id="301" r:id="rId14"/>
    <p:sldId id="398" r:id="rId15"/>
    <p:sldId id="350" r:id="rId16"/>
    <p:sldId id="365" r:id="rId17"/>
    <p:sldId id="387" r:id="rId18"/>
    <p:sldId id="372" r:id="rId19"/>
    <p:sldId id="390" r:id="rId20"/>
    <p:sldId id="337" r:id="rId21"/>
    <p:sldId id="409" r:id="rId22"/>
    <p:sldId id="410" r:id="rId23"/>
    <p:sldId id="402" r:id="rId24"/>
    <p:sldId id="411" r:id="rId25"/>
    <p:sldId id="412" r:id="rId26"/>
    <p:sldId id="321" r:id="rId27"/>
    <p:sldId id="375" r:id="rId28"/>
    <p:sldId id="396" r:id="rId29"/>
    <p:sldId id="314" r:id="rId30"/>
    <p:sldId id="376" r:id="rId31"/>
    <p:sldId id="393" r:id="rId32"/>
    <p:sldId id="385" r:id="rId33"/>
    <p:sldId id="377" r:id="rId34"/>
    <p:sldId id="397" r:id="rId35"/>
    <p:sldId id="406" r:id="rId36"/>
    <p:sldId id="407" r:id="rId37"/>
    <p:sldId id="386" r:id="rId38"/>
    <p:sldId id="286" r:id="rId39"/>
  </p:sldIdLst>
  <p:sldSz cx="9144000" cy="6858000" type="screen4x3"/>
  <p:notesSz cx="6858000" cy="9144000"/>
  <p:embeddedFontLst>
    <p:embeddedFont>
      <p:font typeface="Avenir Next Cyr" charset="-52"/>
      <p:regular r:id="rId42"/>
      <p:bold r:id="rId43"/>
      <p:italic r:id="rId44"/>
      <p:boldItalic r:id="rId45"/>
    </p:embeddedFont>
    <p:embeddedFont>
      <p:font typeface="Verdana" pitchFamily="34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MV Boli" pitchFamily="2" charset="0"/>
      <p:regular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711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28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80000"/>
    <a:srgbClr val="0036B0"/>
    <a:srgbClr val="92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5125" autoAdjust="0"/>
  </p:normalViewPr>
  <p:slideViewPr>
    <p:cSldViewPr showGuides="1">
      <p:cViewPr>
        <p:scale>
          <a:sx n="60" d="100"/>
          <a:sy n="60" d="100"/>
        </p:scale>
        <p:origin x="-660" y="384"/>
      </p:cViewPr>
      <p:guideLst>
        <p:guide orient="horz" pos="1711"/>
        <p:guide orient="horz" pos="2281"/>
        <p:guide pos="2880"/>
      </p:guideLst>
    </p:cSldViewPr>
  </p:slideViewPr>
  <p:outlineViewPr>
    <p:cViewPr>
      <p:scale>
        <a:sx n="33" d="100"/>
        <a:sy n="33" d="100"/>
      </p:scale>
      <p:origin x="0" y="105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F9CF05-6B24-4EBD-8CA4-AB79132DCE70}" type="doc">
      <dgm:prSet loTypeId="urn:microsoft.com/office/officeart/2005/8/layout/vList4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8A4A779-205E-45BE-A65A-53F46C693D06}">
      <dgm:prSet/>
      <dgm:spPr/>
      <dgm:t>
        <a:bodyPr/>
        <a:lstStyle/>
        <a:p>
          <a:pPr rtl="0"/>
          <a:r>
            <a:rPr lang="ru-RU" b="1" dirty="0"/>
            <a:t>Автоматизированных систем управления тепловыми процессами (АСУТП)</a:t>
          </a:r>
          <a:endParaRPr lang="ru-RU" dirty="0"/>
        </a:p>
      </dgm:t>
    </dgm:pt>
    <dgm:pt modelId="{E932A572-B687-4879-A835-3D250C094CD3}" type="parTrans" cxnId="{6BECD525-C940-4577-9201-7BB8981E2549}">
      <dgm:prSet/>
      <dgm:spPr/>
      <dgm:t>
        <a:bodyPr/>
        <a:lstStyle/>
        <a:p>
          <a:endParaRPr lang="ru-RU"/>
        </a:p>
      </dgm:t>
    </dgm:pt>
    <dgm:pt modelId="{7795055A-22C6-466E-933C-FB6F3E2C7242}" type="sibTrans" cxnId="{6BECD525-C940-4577-9201-7BB8981E2549}">
      <dgm:prSet/>
      <dgm:spPr/>
      <dgm:t>
        <a:bodyPr/>
        <a:lstStyle/>
        <a:p>
          <a:endParaRPr lang="ru-RU"/>
        </a:p>
      </dgm:t>
    </dgm:pt>
    <dgm:pt modelId="{A883F0C5-BB38-4C57-A8B2-3EC76B1F5CA6}">
      <dgm:prSet/>
      <dgm:spPr/>
      <dgm:t>
        <a:bodyPr/>
        <a:lstStyle/>
        <a:p>
          <a:pPr rtl="0"/>
          <a:r>
            <a:rPr lang="ru-RU" b="1" dirty="0"/>
            <a:t>Теоретических основ теплотехники </a:t>
          </a:r>
          <a:br>
            <a:rPr lang="ru-RU" b="1" dirty="0"/>
          </a:br>
          <a:r>
            <a:rPr lang="ru-RU" b="1" dirty="0"/>
            <a:t>им. М.П. Вукаловича (ТОТ)</a:t>
          </a:r>
          <a:endParaRPr lang="ru-RU" dirty="0"/>
        </a:p>
      </dgm:t>
    </dgm:pt>
    <dgm:pt modelId="{6E52D1E3-3403-495D-9F43-3E59EDA7FAC6}" type="parTrans" cxnId="{C0F973CF-6E1C-49A7-B86B-1595638568CE}">
      <dgm:prSet/>
      <dgm:spPr/>
      <dgm:t>
        <a:bodyPr/>
        <a:lstStyle/>
        <a:p>
          <a:endParaRPr lang="ru-RU"/>
        </a:p>
      </dgm:t>
    </dgm:pt>
    <dgm:pt modelId="{545E16C6-1534-4C04-AFA5-25F8168FD85F}" type="sibTrans" cxnId="{C0F973CF-6E1C-49A7-B86B-1595638568CE}">
      <dgm:prSet/>
      <dgm:spPr/>
      <dgm:t>
        <a:bodyPr/>
        <a:lstStyle/>
        <a:p>
          <a:endParaRPr lang="ru-RU"/>
        </a:p>
      </dgm:t>
    </dgm:pt>
    <dgm:pt modelId="{FD4AFF67-E2B9-42D4-B450-EB89E367C618}">
      <dgm:prSet/>
      <dgm:spPr/>
      <dgm:t>
        <a:bodyPr/>
        <a:lstStyle/>
        <a:p>
          <a:pPr rtl="0"/>
          <a:r>
            <a:rPr lang="ru-RU" b="1" dirty="0"/>
            <a:t>Тепловых электрических станций (ТЭС)</a:t>
          </a:r>
          <a:endParaRPr lang="ru-RU" dirty="0"/>
        </a:p>
      </dgm:t>
    </dgm:pt>
    <dgm:pt modelId="{DFB667A7-46D5-40CF-9883-09DC9348BCCD}" type="parTrans" cxnId="{24682893-E501-4876-AA00-313EB98A72B0}">
      <dgm:prSet/>
      <dgm:spPr/>
      <dgm:t>
        <a:bodyPr/>
        <a:lstStyle/>
        <a:p>
          <a:endParaRPr lang="ru-RU"/>
        </a:p>
      </dgm:t>
    </dgm:pt>
    <dgm:pt modelId="{8E02480E-48BB-43D4-B9B8-6F7A3C9E8925}" type="sibTrans" cxnId="{24682893-E501-4876-AA00-313EB98A72B0}">
      <dgm:prSet/>
      <dgm:spPr/>
      <dgm:t>
        <a:bodyPr/>
        <a:lstStyle/>
        <a:p>
          <a:endParaRPr lang="ru-RU"/>
        </a:p>
      </dgm:t>
    </dgm:pt>
    <dgm:pt modelId="{150D9249-5583-47F8-9EEA-400AFFBB1668}" type="pres">
      <dgm:prSet presAssocID="{8AF9CF05-6B24-4EBD-8CA4-AB79132DCE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9C5AFC-DF03-47EB-863D-6AF777FA0B5D}" type="pres">
      <dgm:prSet presAssocID="{48A4A779-205E-45BE-A65A-53F46C693D06}" presName="comp" presStyleCnt="0"/>
      <dgm:spPr/>
    </dgm:pt>
    <dgm:pt modelId="{A98D3C6D-D281-445E-89E3-4877B79C0911}" type="pres">
      <dgm:prSet presAssocID="{48A4A779-205E-45BE-A65A-53F46C693D06}" presName="box" presStyleLbl="node1" presStyleIdx="0" presStyleCnt="3" custLinFactNeighborX="1064"/>
      <dgm:spPr/>
      <dgm:t>
        <a:bodyPr/>
        <a:lstStyle/>
        <a:p>
          <a:endParaRPr lang="ru-RU"/>
        </a:p>
      </dgm:t>
    </dgm:pt>
    <dgm:pt modelId="{A5BCDA66-ACEF-42C3-BB47-9AD8D39E15BB}" type="pres">
      <dgm:prSet presAssocID="{48A4A779-205E-45BE-A65A-53F46C693D06}" presName="img" presStyleLbl="fgImgPlace1" presStyleIdx="0" presStyleCnt="3" custScaleX="9215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768B9B7-79F3-49C4-A9DF-0F6909A1C967}" type="pres">
      <dgm:prSet presAssocID="{48A4A779-205E-45BE-A65A-53F46C693D0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CD462-F0DB-4E67-9D49-B696F933C33F}" type="pres">
      <dgm:prSet presAssocID="{7795055A-22C6-466E-933C-FB6F3E2C7242}" presName="spacer" presStyleCnt="0"/>
      <dgm:spPr/>
    </dgm:pt>
    <dgm:pt modelId="{5C3863B2-5572-45BA-830E-779439EE9516}" type="pres">
      <dgm:prSet presAssocID="{A883F0C5-BB38-4C57-A8B2-3EC76B1F5CA6}" presName="comp" presStyleCnt="0"/>
      <dgm:spPr/>
    </dgm:pt>
    <dgm:pt modelId="{D41E5756-6955-449F-B2C0-9DA1294D02E9}" type="pres">
      <dgm:prSet presAssocID="{A883F0C5-BB38-4C57-A8B2-3EC76B1F5CA6}" presName="box" presStyleLbl="node1" presStyleIdx="1" presStyleCnt="3"/>
      <dgm:spPr/>
      <dgm:t>
        <a:bodyPr/>
        <a:lstStyle/>
        <a:p>
          <a:endParaRPr lang="ru-RU"/>
        </a:p>
      </dgm:t>
    </dgm:pt>
    <dgm:pt modelId="{026ECA49-FCC3-4207-A3B6-CAB742CEF06F}" type="pres">
      <dgm:prSet presAssocID="{A883F0C5-BB38-4C57-A8B2-3EC76B1F5CA6}" presName="img" presStyleLbl="fgImgPlace1" presStyleIdx="1" presStyleCnt="3" custScaleX="67404" custScaleY="1074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FEFAC79-417F-499F-A71B-C089655AE3B8}" type="pres">
      <dgm:prSet presAssocID="{A883F0C5-BB38-4C57-A8B2-3EC76B1F5CA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97F91-F3AE-4375-9712-DBB239ED6D1C}" type="pres">
      <dgm:prSet presAssocID="{545E16C6-1534-4C04-AFA5-25F8168FD85F}" presName="spacer" presStyleCnt="0"/>
      <dgm:spPr/>
    </dgm:pt>
    <dgm:pt modelId="{B1170D4D-E0D6-4E4E-9FB1-E3685CE405A6}" type="pres">
      <dgm:prSet presAssocID="{FD4AFF67-E2B9-42D4-B450-EB89E367C618}" presName="comp" presStyleCnt="0"/>
      <dgm:spPr/>
    </dgm:pt>
    <dgm:pt modelId="{0E50BF26-68CD-40D1-A116-A24C604BC99F}" type="pres">
      <dgm:prSet presAssocID="{FD4AFF67-E2B9-42D4-B450-EB89E367C618}" presName="box" presStyleLbl="node1" presStyleIdx="2" presStyleCnt="3"/>
      <dgm:spPr/>
      <dgm:t>
        <a:bodyPr/>
        <a:lstStyle/>
        <a:p>
          <a:endParaRPr lang="ru-RU"/>
        </a:p>
      </dgm:t>
    </dgm:pt>
    <dgm:pt modelId="{F55E1A6F-786D-4245-AEFB-1CF79745A593}" type="pres">
      <dgm:prSet presAssocID="{FD4AFF67-E2B9-42D4-B450-EB89E367C618}" presName="img" presStyleLbl="fgImgPlace1" presStyleIdx="2" presStyleCnt="3" custScaleX="49648" custScaleY="114337" custLinFactNeighborY="63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1F48691-4098-415D-8D87-53730F34393A}" type="pres">
      <dgm:prSet presAssocID="{FD4AFF67-E2B9-42D4-B450-EB89E367C61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F612C2-178F-46AF-9BAE-1F7EC982665F}" type="presOf" srcId="{A883F0C5-BB38-4C57-A8B2-3EC76B1F5CA6}" destId="{3FEFAC79-417F-499F-A71B-C089655AE3B8}" srcOrd="1" destOrd="0" presId="urn:microsoft.com/office/officeart/2005/8/layout/vList4#1"/>
    <dgm:cxn modelId="{FC17E801-68B3-4DA0-B684-AEEBFE80F3A2}" type="presOf" srcId="{FD4AFF67-E2B9-42D4-B450-EB89E367C618}" destId="{0E50BF26-68CD-40D1-A116-A24C604BC99F}" srcOrd="0" destOrd="0" presId="urn:microsoft.com/office/officeart/2005/8/layout/vList4#1"/>
    <dgm:cxn modelId="{9B9CFADB-103C-4BCF-8E0B-7F591A30BE71}" type="presOf" srcId="{A883F0C5-BB38-4C57-A8B2-3EC76B1F5CA6}" destId="{D41E5756-6955-449F-B2C0-9DA1294D02E9}" srcOrd="0" destOrd="0" presId="urn:microsoft.com/office/officeart/2005/8/layout/vList4#1"/>
    <dgm:cxn modelId="{30ADD4DB-C113-4224-8FC5-FE93EBD47E19}" type="presOf" srcId="{48A4A779-205E-45BE-A65A-53F46C693D06}" destId="{0768B9B7-79F3-49C4-A9DF-0F6909A1C967}" srcOrd="1" destOrd="0" presId="urn:microsoft.com/office/officeart/2005/8/layout/vList4#1"/>
    <dgm:cxn modelId="{71C484CA-ECBC-4532-9AA9-E183E5586D25}" type="presOf" srcId="{48A4A779-205E-45BE-A65A-53F46C693D06}" destId="{A98D3C6D-D281-445E-89E3-4877B79C0911}" srcOrd="0" destOrd="0" presId="urn:microsoft.com/office/officeart/2005/8/layout/vList4#1"/>
    <dgm:cxn modelId="{6BECD525-C940-4577-9201-7BB8981E2549}" srcId="{8AF9CF05-6B24-4EBD-8CA4-AB79132DCE70}" destId="{48A4A779-205E-45BE-A65A-53F46C693D06}" srcOrd="0" destOrd="0" parTransId="{E932A572-B687-4879-A835-3D250C094CD3}" sibTransId="{7795055A-22C6-466E-933C-FB6F3E2C7242}"/>
    <dgm:cxn modelId="{24682893-E501-4876-AA00-313EB98A72B0}" srcId="{8AF9CF05-6B24-4EBD-8CA4-AB79132DCE70}" destId="{FD4AFF67-E2B9-42D4-B450-EB89E367C618}" srcOrd="2" destOrd="0" parTransId="{DFB667A7-46D5-40CF-9883-09DC9348BCCD}" sibTransId="{8E02480E-48BB-43D4-B9B8-6F7A3C9E8925}"/>
    <dgm:cxn modelId="{A715BEC4-CD6D-4360-B173-9FD698F5D877}" type="presOf" srcId="{8AF9CF05-6B24-4EBD-8CA4-AB79132DCE70}" destId="{150D9249-5583-47F8-9EEA-400AFFBB1668}" srcOrd="0" destOrd="0" presId="urn:microsoft.com/office/officeart/2005/8/layout/vList4#1"/>
    <dgm:cxn modelId="{C0F973CF-6E1C-49A7-B86B-1595638568CE}" srcId="{8AF9CF05-6B24-4EBD-8CA4-AB79132DCE70}" destId="{A883F0C5-BB38-4C57-A8B2-3EC76B1F5CA6}" srcOrd="1" destOrd="0" parTransId="{6E52D1E3-3403-495D-9F43-3E59EDA7FAC6}" sibTransId="{545E16C6-1534-4C04-AFA5-25F8168FD85F}"/>
    <dgm:cxn modelId="{2F901132-A324-484C-B8CD-C80ADB7D8E0B}" type="presOf" srcId="{FD4AFF67-E2B9-42D4-B450-EB89E367C618}" destId="{41F48691-4098-415D-8D87-53730F34393A}" srcOrd="1" destOrd="0" presId="urn:microsoft.com/office/officeart/2005/8/layout/vList4#1"/>
    <dgm:cxn modelId="{B495D8E3-14FA-47C3-870C-A5DD2B5D1EBF}" type="presParOf" srcId="{150D9249-5583-47F8-9EEA-400AFFBB1668}" destId="{909C5AFC-DF03-47EB-863D-6AF777FA0B5D}" srcOrd="0" destOrd="0" presId="urn:microsoft.com/office/officeart/2005/8/layout/vList4#1"/>
    <dgm:cxn modelId="{D4726F66-173C-4A0E-92FC-16A7357C2883}" type="presParOf" srcId="{909C5AFC-DF03-47EB-863D-6AF777FA0B5D}" destId="{A98D3C6D-D281-445E-89E3-4877B79C0911}" srcOrd="0" destOrd="0" presId="urn:microsoft.com/office/officeart/2005/8/layout/vList4#1"/>
    <dgm:cxn modelId="{3D280F34-2DC2-46E1-9DBB-D5D2B0CB1405}" type="presParOf" srcId="{909C5AFC-DF03-47EB-863D-6AF777FA0B5D}" destId="{A5BCDA66-ACEF-42C3-BB47-9AD8D39E15BB}" srcOrd="1" destOrd="0" presId="urn:microsoft.com/office/officeart/2005/8/layout/vList4#1"/>
    <dgm:cxn modelId="{1610C87D-8F4A-4C6E-A186-EB75B792D74E}" type="presParOf" srcId="{909C5AFC-DF03-47EB-863D-6AF777FA0B5D}" destId="{0768B9B7-79F3-49C4-A9DF-0F6909A1C967}" srcOrd="2" destOrd="0" presId="urn:microsoft.com/office/officeart/2005/8/layout/vList4#1"/>
    <dgm:cxn modelId="{04F494C8-3B1E-4330-81A8-8688E549B244}" type="presParOf" srcId="{150D9249-5583-47F8-9EEA-400AFFBB1668}" destId="{BC2CD462-F0DB-4E67-9D49-B696F933C33F}" srcOrd="1" destOrd="0" presId="urn:microsoft.com/office/officeart/2005/8/layout/vList4#1"/>
    <dgm:cxn modelId="{44D115AA-B486-49DA-8EB5-664C8415C4F2}" type="presParOf" srcId="{150D9249-5583-47F8-9EEA-400AFFBB1668}" destId="{5C3863B2-5572-45BA-830E-779439EE9516}" srcOrd="2" destOrd="0" presId="urn:microsoft.com/office/officeart/2005/8/layout/vList4#1"/>
    <dgm:cxn modelId="{86083A55-6626-4381-A076-970A76780057}" type="presParOf" srcId="{5C3863B2-5572-45BA-830E-779439EE9516}" destId="{D41E5756-6955-449F-B2C0-9DA1294D02E9}" srcOrd="0" destOrd="0" presId="urn:microsoft.com/office/officeart/2005/8/layout/vList4#1"/>
    <dgm:cxn modelId="{994A9116-DAAE-405F-82B1-FD814C2AC885}" type="presParOf" srcId="{5C3863B2-5572-45BA-830E-779439EE9516}" destId="{026ECA49-FCC3-4207-A3B6-CAB742CEF06F}" srcOrd="1" destOrd="0" presId="urn:microsoft.com/office/officeart/2005/8/layout/vList4#1"/>
    <dgm:cxn modelId="{E0DC86F2-C4D7-4CE2-B060-C406DD6392BE}" type="presParOf" srcId="{5C3863B2-5572-45BA-830E-779439EE9516}" destId="{3FEFAC79-417F-499F-A71B-C089655AE3B8}" srcOrd="2" destOrd="0" presId="urn:microsoft.com/office/officeart/2005/8/layout/vList4#1"/>
    <dgm:cxn modelId="{DE01C934-4DA7-445E-AF2B-EE91B642584A}" type="presParOf" srcId="{150D9249-5583-47F8-9EEA-400AFFBB1668}" destId="{6FD97F91-F3AE-4375-9712-DBB239ED6D1C}" srcOrd="3" destOrd="0" presId="urn:microsoft.com/office/officeart/2005/8/layout/vList4#1"/>
    <dgm:cxn modelId="{95CF1078-5DE0-4237-BCBE-5119B9C04F9B}" type="presParOf" srcId="{150D9249-5583-47F8-9EEA-400AFFBB1668}" destId="{B1170D4D-E0D6-4E4E-9FB1-E3685CE405A6}" srcOrd="4" destOrd="0" presId="urn:microsoft.com/office/officeart/2005/8/layout/vList4#1"/>
    <dgm:cxn modelId="{CB9E8697-CDCA-4887-AD82-AC20E983E6F0}" type="presParOf" srcId="{B1170D4D-E0D6-4E4E-9FB1-E3685CE405A6}" destId="{0E50BF26-68CD-40D1-A116-A24C604BC99F}" srcOrd="0" destOrd="0" presId="urn:microsoft.com/office/officeart/2005/8/layout/vList4#1"/>
    <dgm:cxn modelId="{DA8B0DF8-D3D6-45B9-816C-30473F02119A}" type="presParOf" srcId="{B1170D4D-E0D6-4E4E-9FB1-E3685CE405A6}" destId="{F55E1A6F-786D-4245-AEFB-1CF79745A593}" srcOrd="1" destOrd="0" presId="urn:microsoft.com/office/officeart/2005/8/layout/vList4#1"/>
    <dgm:cxn modelId="{77137352-48D9-4BC0-BD70-4D871BB803B0}" type="presParOf" srcId="{B1170D4D-E0D6-4E4E-9FB1-E3685CE405A6}" destId="{41F48691-4098-415D-8D87-53730F34393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F9CF05-6B24-4EBD-8CA4-AB79132DCE70}" type="doc">
      <dgm:prSet loTypeId="urn:microsoft.com/office/officeart/2005/8/layout/vList4#1" loCatId="list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7791A618-8D2F-45BB-9A54-FA4B6AF8C7C8}">
      <dgm:prSet/>
      <dgm:spPr/>
      <dgm:t>
        <a:bodyPr/>
        <a:lstStyle/>
        <a:p>
          <a:pPr rtl="0"/>
          <a:r>
            <a:rPr lang="ru-RU" b="1" dirty="0"/>
            <a:t>Атомных электрических станций (АЭС)</a:t>
          </a:r>
          <a:endParaRPr lang="ru-RU" dirty="0"/>
        </a:p>
      </dgm:t>
    </dgm:pt>
    <dgm:pt modelId="{0EFFF587-049C-4A4B-9A8A-C3FEC7815BB1}" type="parTrans" cxnId="{A9DFCB73-2284-4707-B988-445DBE0FEF5E}">
      <dgm:prSet/>
      <dgm:spPr/>
      <dgm:t>
        <a:bodyPr/>
        <a:lstStyle/>
        <a:p>
          <a:endParaRPr lang="ru-RU"/>
        </a:p>
      </dgm:t>
    </dgm:pt>
    <dgm:pt modelId="{3B133AEC-5C26-4A74-AE5A-08BD98D85FAE}" type="sibTrans" cxnId="{A9DFCB73-2284-4707-B988-445DBE0FEF5E}">
      <dgm:prSet/>
      <dgm:spPr/>
      <dgm:t>
        <a:bodyPr/>
        <a:lstStyle/>
        <a:p>
          <a:endParaRPr lang="ru-RU"/>
        </a:p>
      </dgm:t>
    </dgm:pt>
    <dgm:pt modelId="{3BB81654-8999-4512-A907-4D3E928E78FC}">
      <dgm:prSet/>
      <dgm:spPr/>
      <dgm:t>
        <a:bodyPr/>
        <a:lstStyle/>
        <a:p>
          <a:pPr rtl="0"/>
          <a:r>
            <a:rPr lang="ru-RU" b="1" dirty="0"/>
            <a:t>Инженерной теплофизики им. В.А. Кириллина (ИТФ)</a:t>
          </a:r>
          <a:endParaRPr lang="ru-RU" dirty="0"/>
        </a:p>
      </dgm:t>
    </dgm:pt>
    <dgm:pt modelId="{19D78C81-8B6C-4E46-B8A8-89BFB85325D1}" type="parTrans" cxnId="{1C2ED990-C69C-471C-99F8-1D018750D03A}">
      <dgm:prSet/>
      <dgm:spPr/>
      <dgm:t>
        <a:bodyPr/>
        <a:lstStyle/>
        <a:p>
          <a:endParaRPr lang="ru-RU"/>
        </a:p>
      </dgm:t>
    </dgm:pt>
    <dgm:pt modelId="{4C6BB1FD-860F-4190-9903-2467C63792DA}" type="sibTrans" cxnId="{1C2ED990-C69C-471C-99F8-1D018750D03A}">
      <dgm:prSet/>
      <dgm:spPr/>
      <dgm:t>
        <a:bodyPr/>
        <a:lstStyle/>
        <a:p>
          <a:endParaRPr lang="ru-RU"/>
        </a:p>
      </dgm:t>
    </dgm:pt>
    <dgm:pt modelId="{0BDB6FD7-843A-4DD4-AEB1-26C9CABF974B}">
      <dgm:prSet/>
      <dgm:spPr/>
      <dgm:t>
        <a:bodyPr/>
        <a:lstStyle/>
        <a:p>
          <a:pPr rtl="0"/>
          <a:r>
            <a:rPr lang="ru-RU" b="1" dirty="0"/>
            <a:t>Низких температур (НТ)</a:t>
          </a:r>
          <a:endParaRPr lang="ru-RU" dirty="0"/>
        </a:p>
      </dgm:t>
    </dgm:pt>
    <dgm:pt modelId="{00837692-B70F-462F-A1D5-50729C0CA2E7}" type="parTrans" cxnId="{4E6D5B73-EAB1-4C34-8DE5-903D20865D98}">
      <dgm:prSet/>
      <dgm:spPr/>
      <dgm:t>
        <a:bodyPr/>
        <a:lstStyle/>
        <a:p>
          <a:endParaRPr lang="ru-RU"/>
        </a:p>
      </dgm:t>
    </dgm:pt>
    <dgm:pt modelId="{79D3A0A3-B933-4B19-B7CB-DF58C5894A6C}" type="sibTrans" cxnId="{4E6D5B73-EAB1-4C34-8DE5-903D20865D98}">
      <dgm:prSet/>
      <dgm:spPr/>
      <dgm:t>
        <a:bodyPr/>
        <a:lstStyle/>
        <a:p>
          <a:endParaRPr lang="ru-RU"/>
        </a:p>
      </dgm:t>
    </dgm:pt>
    <dgm:pt modelId="{576D8BFD-8073-4A54-9096-95E92A455A44}">
      <dgm:prSet/>
      <dgm:spPr/>
      <dgm:t>
        <a:bodyPr/>
        <a:lstStyle/>
        <a:p>
          <a:pPr rtl="0"/>
          <a:r>
            <a:rPr lang="ru-RU" b="1" dirty="0"/>
            <a:t>Общей физики и ядерного синтеза (ОФиЯС)</a:t>
          </a:r>
          <a:endParaRPr lang="ru-RU" dirty="0"/>
        </a:p>
      </dgm:t>
    </dgm:pt>
    <dgm:pt modelId="{16B16A31-039D-4A75-B32A-312AECE8FEB8}" type="parTrans" cxnId="{20D9185F-5AFA-43A1-AB91-3781B682C855}">
      <dgm:prSet/>
      <dgm:spPr/>
      <dgm:t>
        <a:bodyPr/>
        <a:lstStyle/>
        <a:p>
          <a:endParaRPr lang="ru-RU"/>
        </a:p>
      </dgm:t>
    </dgm:pt>
    <dgm:pt modelId="{7539C6C9-AE28-4A8F-AA20-73D344EAA12A}" type="sibTrans" cxnId="{20D9185F-5AFA-43A1-AB91-3781B682C855}">
      <dgm:prSet/>
      <dgm:spPr/>
      <dgm:t>
        <a:bodyPr/>
        <a:lstStyle/>
        <a:p>
          <a:endParaRPr lang="ru-RU"/>
        </a:p>
      </dgm:t>
    </dgm:pt>
    <dgm:pt modelId="{150D9249-5583-47F8-9EEA-400AFFBB1668}" type="pres">
      <dgm:prSet presAssocID="{8AF9CF05-6B24-4EBD-8CA4-AB79132DCE7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74AEB9-DFA9-470F-BE66-3A774901D30A}" type="pres">
      <dgm:prSet presAssocID="{7791A618-8D2F-45BB-9A54-FA4B6AF8C7C8}" presName="comp" presStyleCnt="0"/>
      <dgm:spPr/>
    </dgm:pt>
    <dgm:pt modelId="{36E04084-6112-4225-BE7C-406618A6BA8F}" type="pres">
      <dgm:prSet presAssocID="{7791A618-8D2F-45BB-9A54-FA4B6AF8C7C8}" presName="box" presStyleLbl="node1" presStyleIdx="0" presStyleCnt="4"/>
      <dgm:spPr/>
      <dgm:t>
        <a:bodyPr/>
        <a:lstStyle/>
        <a:p>
          <a:endParaRPr lang="ru-RU"/>
        </a:p>
      </dgm:t>
    </dgm:pt>
    <dgm:pt modelId="{F032ADEE-1002-4604-84D4-E5515FAFE5C0}" type="pres">
      <dgm:prSet presAssocID="{7791A618-8D2F-45BB-9A54-FA4B6AF8C7C8}" presName="img" presStyleLbl="fgImgPlace1" presStyleIdx="0" presStyleCnt="4" custScaleX="702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EFB53E-DE65-48DE-AF72-0A0A8866A265}" type="pres">
      <dgm:prSet presAssocID="{7791A618-8D2F-45BB-9A54-FA4B6AF8C7C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AAA1B-44F2-440F-9616-9CDFB4577FB8}" type="pres">
      <dgm:prSet presAssocID="{3B133AEC-5C26-4A74-AE5A-08BD98D85FAE}" presName="spacer" presStyleCnt="0"/>
      <dgm:spPr/>
    </dgm:pt>
    <dgm:pt modelId="{E771B6A3-08C7-4644-92BA-66CE040CD621}" type="pres">
      <dgm:prSet presAssocID="{3BB81654-8999-4512-A907-4D3E928E78FC}" presName="comp" presStyleCnt="0"/>
      <dgm:spPr/>
    </dgm:pt>
    <dgm:pt modelId="{43EFF216-95BD-4621-9028-41EC498D76D3}" type="pres">
      <dgm:prSet presAssocID="{3BB81654-8999-4512-A907-4D3E928E78FC}" presName="box" presStyleLbl="node1" presStyleIdx="1" presStyleCnt="4"/>
      <dgm:spPr/>
      <dgm:t>
        <a:bodyPr/>
        <a:lstStyle/>
        <a:p>
          <a:endParaRPr lang="ru-RU"/>
        </a:p>
      </dgm:t>
    </dgm:pt>
    <dgm:pt modelId="{1ADDD08F-3B29-4F36-B094-C150EAE4058D}" type="pres">
      <dgm:prSet presAssocID="{3BB81654-8999-4512-A907-4D3E928E78FC}" presName="img" presStyleLbl="fgImgPlace1" presStyleIdx="1" presStyleCnt="4" custScaleX="4894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1DE3BD1-4CCC-45D9-93B9-6CFEE56A9142}" type="pres">
      <dgm:prSet presAssocID="{3BB81654-8999-4512-A907-4D3E928E78F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D0E1E-8EDA-4048-82A6-A5EF5000C75F}" type="pres">
      <dgm:prSet presAssocID="{4C6BB1FD-860F-4190-9903-2467C63792DA}" presName="spacer" presStyleCnt="0"/>
      <dgm:spPr/>
    </dgm:pt>
    <dgm:pt modelId="{A80382F1-47E0-40B4-A4B8-6BA432FE8C52}" type="pres">
      <dgm:prSet presAssocID="{0BDB6FD7-843A-4DD4-AEB1-26C9CABF974B}" presName="comp" presStyleCnt="0"/>
      <dgm:spPr/>
    </dgm:pt>
    <dgm:pt modelId="{6B93BFA1-D633-407C-A291-D85D2C9125E0}" type="pres">
      <dgm:prSet presAssocID="{0BDB6FD7-843A-4DD4-AEB1-26C9CABF974B}" presName="box" presStyleLbl="node1" presStyleIdx="2" presStyleCnt="4"/>
      <dgm:spPr/>
      <dgm:t>
        <a:bodyPr/>
        <a:lstStyle/>
        <a:p>
          <a:endParaRPr lang="ru-RU"/>
        </a:p>
      </dgm:t>
    </dgm:pt>
    <dgm:pt modelId="{095C8E23-77F2-469B-A655-C780FDD81A4D}" type="pres">
      <dgm:prSet presAssocID="{0BDB6FD7-843A-4DD4-AEB1-26C9CABF974B}" presName="img" presStyleLbl="fgImgPlace1" presStyleIdx="2" presStyleCnt="4" custScaleX="5982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BF65906-0DA0-417F-B251-7A174587697B}" type="pres">
      <dgm:prSet presAssocID="{0BDB6FD7-843A-4DD4-AEB1-26C9CABF974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18709-11A3-4D4D-AF9C-04CDEAF6A9E9}" type="pres">
      <dgm:prSet presAssocID="{79D3A0A3-B933-4B19-B7CB-DF58C5894A6C}" presName="spacer" presStyleCnt="0"/>
      <dgm:spPr/>
    </dgm:pt>
    <dgm:pt modelId="{B9E56ADB-0FF6-429C-BA4E-64D043BDC4AF}" type="pres">
      <dgm:prSet presAssocID="{576D8BFD-8073-4A54-9096-95E92A455A44}" presName="comp" presStyleCnt="0"/>
      <dgm:spPr/>
    </dgm:pt>
    <dgm:pt modelId="{EAC65AD5-841C-467D-84E2-E7DEC5EC6B19}" type="pres">
      <dgm:prSet presAssocID="{576D8BFD-8073-4A54-9096-95E92A455A44}" presName="box" presStyleLbl="node1" presStyleIdx="3" presStyleCnt="4"/>
      <dgm:spPr/>
      <dgm:t>
        <a:bodyPr/>
        <a:lstStyle/>
        <a:p>
          <a:endParaRPr lang="ru-RU"/>
        </a:p>
      </dgm:t>
    </dgm:pt>
    <dgm:pt modelId="{B96EC3AD-DAA4-466C-88B0-C363CCD92305}" type="pres">
      <dgm:prSet presAssocID="{576D8BFD-8073-4A54-9096-95E92A455A44}" presName="img" presStyleLbl="fgImgPlace1" presStyleIdx="3" presStyleCnt="4" custScaleX="9174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4D401E8-B673-415D-BD12-7CFDE57596E9}" type="pres">
      <dgm:prSet presAssocID="{576D8BFD-8073-4A54-9096-95E92A455A4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DFCB73-2284-4707-B988-445DBE0FEF5E}" srcId="{8AF9CF05-6B24-4EBD-8CA4-AB79132DCE70}" destId="{7791A618-8D2F-45BB-9A54-FA4B6AF8C7C8}" srcOrd="0" destOrd="0" parTransId="{0EFFF587-049C-4A4B-9A8A-C3FEC7815BB1}" sibTransId="{3B133AEC-5C26-4A74-AE5A-08BD98D85FAE}"/>
    <dgm:cxn modelId="{3F98A545-8535-4901-9562-B551904A9DB9}" type="presOf" srcId="{7791A618-8D2F-45BB-9A54-FA4B6AF8C7C8}" destId="{4AEFB53E-DE65-48DE-AF72-0A0A8866A265}" srcOrd="1" destOrd="0" presId="urn:microsoft.com/office/officeart/2005/8/layout/vList4#1"/>
    <dgm:cxn modelId="{4E6D5B73-EAB1-4C34-8DE5-903D20865D98}" srcId="{8AF9CF05-6B24-4EBD-8CA4-AB79132DCE70}" destId="{0BDB6FD7-843A-4DD4-AEB1-26C9CABF974B}" srcOrd="2" destOrd="0" parTransId="{00837692-B70F-462F-A1D5-50729C0CA2E7}" sibTransId="{79D3A0A3-B933-4B19-B7CB-DF58C5894A6C}"/>
    <dgm:cxn modelId="{D03610E4-2A07-4175-8BD7-303DC00DF8C8}" type="presOf" srcId="{3BB81654-8999-4512-A907-4D3E928E78FC}" destId="{01DE3BD1-4CCC-45D9-93B9-6CFEE56A9142}" srcOrd="1" destOrd="0" presId="urn:microsoft.com/office/officeart/2005/8/layout/vList4#1"/>
    <dgm:cxn modelId="{9CB80046-93E1-449B-B5C1-84D106BEC177}" type="presOf" srcId="{8AF9CF05-6B24-4EBD-8CA4-AB79132DCE70}" destId="{150D9249-5583-47F8-9EEA-400AFFBB1668}" srcOrd="0" destOrd="0" presId="urn:microsoft.com/office/officeart/2005/8/layout/vList4#1"/>
    <dgm:cxn modelId="{EC089139-0F71-4B3D-9F12-CAA88FA6B307}" type="presOf" srcId="{0BDB6FD7-843A-4DD4-AEB1-26C9CABF974B}" destId="{6BF65906-0DA0-417F-B251-7A174587697B}" srcOrd="1" destOrd="0" presId="urn:microsoft.com/office/officeart/2005/8/layout/vList4#1"/>
    <dgm:cxn modelId="{4A8ACB64-44BA-462A-8536-D922AE002EAA}" type="presOf" srcId="{576D8BFD-8073-4A54-9096-95E92A455A44}" destId="{A4D401E8-B673-415D-BD12-7CFDE57596E9}" srcOrd="1" destOrd="0" presId="urn:microsoft.com/office/officeart/2005/8/layout/vList4#1"/>
    <dgm:cxn modelId="{1C2ED990-C69C-471C-99F8-1D018750D03A}" srcId="{8AF9CF05-6B24-4EBD-8CA4-AB79132DCE70}" destId="{3BB81654-8999-4512-A907-4D3E928E78FC}" srcOrd="1" destOrd="0" parTransId="{19D78C81-8B6C-4E46-B8A8-89BFB85325D1}" sibTransId="{4C6BB1FD-860F-4190-9903-2467C63792DA}"/>
    <dgm:cxn modelId="{0AAB692E-EF54-4943-B981-31077E69CE5A}" type="presOf" srcId="{7791A618-8D2F-45BB-9A54-FA4B6AF8C7C8}" destId="{36E04084-6112-4225-BE7C-406618A6BA8F}" srcOrd="0" destOrd="0" presId="urn:microsoft.com/office/officeart/2005/8/layout/vList4#1"/>
    <dgm:cxn modelId="{E8B606EF-24B7-4806-9D1B-06174281AB58}" type="presOf" srcId="{576D8BFD-8073-4A54-9096-95E92A455A44}" destId="{EAC65AD5-841C-467D-84E2-E7DEC5EC6B19}" srcOrd="0" destOrd="0" presId="urn:microsoft.com/office/officeart/2005/8/layout/vList4#1"/>
    <dgm:cxn modelId="{20D9185F-5AFA-43A1-AB91-3781B682C855}" srcId="{8AF9CF05-6B24-4EBD-8CA4-AB79132DCE70}" destId="{576D8BFD-8073-4A54-9096-95E92A455A44}" srcOrd="3" destOrd="0" parTransId="{16B16A31-039D-4A75-B32A-312AECE8FEB8}" sibTransId="{7539C6C9-AE28-4A8F-AA20-73D344EAA12A}"/>
    <dgm:cxn modelId="{360653CD-9BB1-4D85-9980-E39751F295B3}" type="presOf" srcId="{0BDB6FD7-843A-4DD4-AEB1-26C9CABF974B}" destId="{6B93BFA1-D633-407C-A291-D85D2C9125E0}" srcOrd="0" destOrd="0" presId="urn:microsoft.com/office/officeart/2005/8/layout/vList4#1"/>
    <dgm:cxn modelId="{86D02374-293A-4ADC-931B-75FD5F81B912}" type="presOf" srcId="{3BB81654-8999-4512-A907-4D3E928E78FC}" destId="{43EFF216-95BD-4621-9028-41EC498D76D3}" srcOrd="0" destOrd="0" presId="urn:microsoft.com/office/officeart/2005/8/layout/vList4#1"/>
    <dgm:cxn modelId="{5619466D-C2A8-4EE2-906E-178F543ECAD1}" type="presParOf" srcId="{150D9249-5583-47F8-9EEA-400AFFBB1668}" destId="{2474AEB9-DFA9-470F-BE66-3A774901D30A}" srcOrd="0" destOrd="0" presId="urn:microsoft.com/office/officeart/2005/8/layout/vList4#1"/>
    <dgm:cxn modelId="{443F6698-991F-4FF6-859E-93241C91C7DC}" type="presParOf" srcId="{2474AEB9-DFA9-470F-BE66-3A774901D30A}" destId="{36E04084-6112-4225-BE7C-406618A6BA8F}" srcOrd="0" destOrd="0" presId="urn:microsoft.com/office/officeart/2005/8/layout/vList4#1"/>
    <dgm:cxn modelId="{B56F8D8E-7921-4E2B-9B3D-187D0D9686C6}" type="presParOf" srcId="{2474AEB9-DFA9-470F-BE66-3A774901D30A}" destId="{F032ADEE-1002-4604-84D4-E5515FAFE5C0}" srcOrd="1" destOrd="0" presId="urn:microsoft.com/office/officeart/2005/8/layout/vList4#1"/>
    <dgm:cxn modelId="{57453803-ADF4-4E04-AAD4-AA4B77C6EE52}" type="presParOf" srcId="{2474AEB9-DFA9-470F-BE66-3A774901D30A}" destId="{4AEFB53E-DE65-48DE-AF72-0A0A8866A265}" srcOrd="2" destOrd="0" presId="urn:microsoft.com/office/officeart/2005/8/layout/vList4#1"/>
    <dgm:cxn modelId="{CCB80DE6-D520-48A7-BC86-717A041DEEC7}" type="presParOf" srcId="{150D9249-5583-47F8-9EEA-400AFFBB1668}" destId="{4C1AAA1B-44F2-440F-9616-9CDFB4577FB8}" srcOrd="1" destOrd="0" presId="urn:microsoft.com/office/officeart/2005/8/layout/vList4#1"/>
    <dgm:cxn modelId="{0B765E43-F982-41AE-8D7E-2B2A7D644020}" type="presParOf" srcId="{150D9249-5583-47F8-9EEA-400AFFBB1668}" destId="{E771B6A3-08C7-4644-92BA-66CE040CD621}" srcOrd="2" destOrd="0" presId="urn:microsoft.com/office/officeart/2005/8/layout/vList4#1"/>
    <dgm:cxn modelId="{50DEC13B-E816-491B-B057-E763AA837974}" type="presParOf" srcId="{E771B6A3-08C7-4644-92BA-66CE040CD621}" destId="{43EFF216-95BD-4621-9028-41EC498D76D3}" srcOrd="0" destOrd="0" presId="urn:microsoft.com/office/officeart/2005/8/layout/vList4#1"/>
    <dgm:cxn modelId="{B8CD9591-67BB-4AB7-8D68-6577B8D2E4BC}" type="presParOf" srcId="{E771B6A3-08C7-4644-92BA-66CE040CD621}" destId="{1ADDD08F-3B29-4F36-B094-C150EAE4058D}" srcOrd="1" destOrd="0" presId="urn:microsoft.com/office/officeart/2005/8/layout/vList4#1"/>
    <dgm:cxn modelId="{431A5B55-0127-4E10-99CD-54D2F0276F02}" type="presParOf" srcId="{E771B6A3-08C7-4644-92BA-66CE040CD621}" destId="{01DE3BD1-4CCC-45D9-93B9-6CFEE56A9142}" srcOrd="2" destOrd="0" presId="urn:microsoft.com/office/officeart/2005/8/layout/vList4#1"/>
    <dgm:cxn modelId="{EC9067E6-C41A-4D22-9064-C4379F8465FB}" type="presParOf" srcId="{150D9249-5583-47F8-9EEA-400AFFBB1668}" destId="{0BDD0E1E-8EDA-4048-82A6-A5EF5000C75F}" srcOrd="3" destOrd="0" presId="urn:microsoft.com/office/officeart/2005/8/layout/vList4#1"/>
    <dgm:cxn modelId="{BC7959F1-7490-433B-8669-43F390219837}" type="presParOf" srcId="{150D9249-5583-47F8-9EEA-400AFFBB1668}" destId="{A80382F1-47E0-40B4-A4B8-6BA432FE8C52}" srcOrd="4" destOrd="0" presId="urn:microsoft.com/office/officeart/2005/8/layout/vList4#1"/>
    <dgm:cxn modelId="{5A87C0F5-6456-4DC7-9529-60D60E974776}" type="presParOf" srcId="{A80382F1-47E0-40B4-A4B8-6BA432FE8C52}" destId="{6B93BFA1-D633-407C-A291-D85D2C9125E0}" srcOrd="0" destOrd="0" presId="urn:microsoft.com/office/officeart/2005/8/layout/vList4#1"/>
    <dgm:cxn modelId="{B1C459A4-5D12-4871-A137-A586A22A077A}" type="presParOf" srcId="{A80382F1-47E0-40B4-A4B8-6BA432FE8C52}" destId="{095C8E23-77F2-469B-A655-C780FDD81A4D}" srcOrd="1" destOrd="0" presId="urn:microsoft.com/office/officeart/2005/8/layout/vList4#1"/>
    <dgm:cxn modelId="{8384F3F2-0257-4514-A841-DABD2AF91E6D}" type="presParOf" srcId="{A80382F1-47E0-40B4-A4B8-6BA432FE8C52}" destId="{6BF65906-0DA0-417F-B251-7A174587697B}" srcOrd="2" destOrd="0" presId="urn:microsoft.com/office/officeart/2005/8/layout/vList4#1"/>
    <dgm:cxn modelId="{4A7CF35E-8856-4CDA-8416-BFFB8732E7FC}" type="presParOf" srcId="{150D9249-5583-47F8-9EEA-400AFFBB1668}" destId="{F8318709-11A3-4D4D-AF9C-04CDEAF6A9E9}" srcOrd="5" destOrd="0" presId="urn:microsoft.com/office/officeart/2005/8/layout/vList4#1"/>
    <dgm:cxn modelId="{2095DDC7-693C-4E54-94AD-014F28237FFB}" type="presParOf" srcId="{150D9249-5583-47F8-9EEA-400AFFBB1668}" destId="{B9E56ADB-0FF6-429C-BA4E-64D043BDC4AF}" srcOrd="6" destOrd="0" presId="urn:microsoft.com/office/officeart/2005/8/layout/vList4#1"/>
    <dgm:cxn modelId="{D0CA9417-0825-4688-9688-60C8F4CEB3D0}" type="presParOf" srcId="{B9E56ADB-0FF6-429C-BA4E-64D043BDC4AF}" destId="{EAC65AD5-841C-467D-84E2-E7DEC5EC6B19}" srcOrd="0" destOrd="0" presId="urn:microsoft.com/office/officeart/2005/8/layout/vList4#1"/>
    <dgm:cxn modelId="{273AE13A-FAC8-4E2C-A03C-C9CCFAF9C3E1}" type="presParOf" srcId="{B9E56ADB-0FF6-429C-BA4E-64D043BDC4AF}" destId="{B96EC3AD-DAA4-466C-88B0-C363CCD92305}" srcOrd="1" destOrd="0" presId="urn:microsoft.com/office/officeart/2005/8/layout/vList4#1"/>
    <dgm:cxn modelId="{C5845DA7-C1C9-4FFF-AA30-B7C55A736539}" type="presParOf" srcId="{B9E56ADB-0FF6-429C-BA4E-64D043BDC4AF}" destId="{A4D401E8-B673-415D-BD12-7CFDE57596E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8D3C6D-D281-445E-89E3-4877B79C0911}">
      <dsp:nvSpPr>
        <dsp:cNvPr id="0" name=""/>
        <dsp:cNvSpPr/>
      </dsp:nvSpPr>
      <dsp:spPr>
        <a:xfrm>
          <a:off x="0" y="0"/>
          <a:ext cx="6768752" cy="675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Автоматизированных систем управления тепловыми процессами (АСУТП)</a:t>
          </a:r>
          <a:endParaRPr lang="ru-RU" sz="1800" kern="1200" dirty="0"/>
        </a:p>
      </dsp:txBody>
      <dsp:txXfrm>
        <a:off x="1421257" y="0"/>
        <a:ext cx="5347494" cy="675075"/>
      </dsp:txXfrm>
    </dsp:sp>
    <dsp:sp modelId="{A5BCDA66-ACEF-42C3-BB47-9AD8D39E15BB}">
      <dsp:nvSpPr>
        <dsp:cNvPr id="0" name=""/>
        <dsp:cNvSpPr/>
      </dsp:nvSpPr>
      <dsp:spPr>
        <a:xfrm>
          <a:off x="120615" y="67507"/>
          <a:ext cx="1247535" cy="540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1E5756-6955-449F-B2C0-9DA1294D02E9}">
      <dsp:nvSpPr>
        <dsp:cNvPr id="0" name=""/>
        <dsp:cNvSpPr/>
      </dsp:nvSpPr>
      <dsp:spPr>
        <a:xfrm>
          <a:off x="0" y="742582"/>
          <a:ext cx="6768752" cy="675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Теоретических основ теплотехники </a:t>
          </a:r>
          <a:br>
            <a:rPr lang="ru-RU" sz="1800" b="1" kern="1200" dirty="0"/>
          </a:br>
          <a:r>
            <a:rPr lang="ru-RU" sz="1800" b="1" kern="1200" dirty="0"/>
            <a:t>им. М.П. Вукаловича (ТОТ)</a:t>
          </a:r>
          <a:endParaRPr lang="ru-RU" sz="1800" kern="1200" dirty="0"/>
        </a:p>
      </dsp:txBody>
      <dsp:txXfrm>
        <a:off x="1421257" y="742582"/>
        <a:ext cx="5347494" cy="675075"/>
      </dsp:txXfrm>
    </dsp:sp>
    <dsp:sp modelId="{026ECA49-FCC3-4207-A3B6-CAB742CEF06F}">
      <dsp:nvSpPr>
        <dsp:cNvPr id="0" name=""/>
        <dsp:cNvSpPr/>
      </dsp:nvSpPr>
      <dsp:spPr>
        <a:xfrm>
          <a:off x="288141" y="789945"/>
          <a:ext cx="912481" cy="5803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50BF26-68CD-40D1-A116-A24C604BC99F}">
      <dsp:nvSpPr>
        <dsp:cNvPr id="0" name=""/>
        <dsp:cNvSpPr/>
      </dsp:nvSpPr>
      <dsp:spPr>
        <a:xfrm>
          <a:off x="0" y="1485165"/>
          <a:ext cx="6768752" cy="6750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Тепловых электрических станций (ТЭС)</a:t>
          </a:r>
          <a:endParaRPr lang="ru-RU" sz="1800" kern="1200" dirty="0"/>
        </a:p>
      </dsp:txBody>
      <dsp:txXfrm>
        <a:off x="1421257" y="1485165"/>
        <a:ext cx="5347494" cy="675075"/>
      </dsp:txXfrm>
    </dsp:sp>
    <dsp:sp modelId="{F55E1A6F-786D-4245-AEFB-1CF79745A593}">
      <dsp:nvSpPr>
        <dsp:cNvPr id="0" name=""/>
        <dsp:cNvSpPr/>
      </dsp:nvSpPr>
      <dsp:spPr>
        <a:xfrm>
          <a:off x="408327" y="1517360"/>
          <a:ext cx="672109" cy="6174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04084-6112-4225-BE7C-406618A6BA8F}">
      <dsp:nvSpPr>
        <dsp:cNvPr id="0" name=""/>
        <dsp:cNvSpPr/>
      </dsp:nvSpPr>
      <dsp:spPr>
        <a:xfrm>
          <a:off x="0" y="0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Атомных электрических станций (АЭС)</a:t>
          </a:r>
          <a:endParaRPr lang="ru-RU" sz="1900" kern="1200" dirty="0"/>
        </a:p>
      </dsp:txBody>
      <dsp:txXfrm>
        <a:off x="1424042" y="0"/>
        <a:ext cx="5344709" cy="702921"/>
      </dsp:txXfrm>
    </dsp:sp>
    <dsp:sp modelId="{F032ADEE-1002-4604-84D4-E5515FAFE5C0}">
      <dsp:nvSpPr>
        <dsp:cNvPr id="0" name=""/>
        <dsp:cNvSpPr/>
      </dsp:nvSpPr>
      <dsp:spPr>
        <a:xfrm>
          <a:off x="271872" y="70292"/>
          <a:ext cx="950589" cy="562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EFF216-95BD-4621-9028-41EC498D76D3}">
      <dsp:nvSpPr>
        <dsp:cNvPr id="0" name=""/>
        <dsp:cNvSpPr/>
      </dsp:nvSpPr>
      <dsp:spPr>
        <a:xfrm>
          <a:off x="0" y="773214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Инженерной теплофизики им. В.А. Кириллина (ИТФ)</a:t>
          </a:r>
          <a:endParaRPr lang="ru-RU" sz="1900" kern="1200" dirty="0"/>
        </a:p>
      </dsp:txBody>
      <dsp:txXfrm>
        <a:off x="1424042" y="773214"/>
        <a:ext cx="5344709" cy="702921"/>
      </dsp:txXfrm>
    </dsp:sp>
    <dsp:sp modelId="{1ADDD08F-3B29-4F36-B094-C150EAE4058D}">
      <dsp:nvSpPr>
        <dsp:cNvPr id="0" name=""/>
        <dsp:cNvSpPr/>
      </dsp:nvSpPr>
      <dsp:spPr>
        <a:xfrm>
          <a:off x="415884" y="843506"/>
          <a:ext cx="662566" cy="562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93BFA1-D633-407C-A291-D85D2C9125E0}">
      <dsp:nvSpPr>
        <dsp:cNvPr id="0" name=""/>
        <dsp:cNvSpPr/>
      </dsp:nvSpPr>
      <dsp:spPr>
        <a:xfrm>
          <a:off x="0" y="1546428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Низких температур (НТ)</a:t>
          </a:r>
          <a:endParaRPr lang="ru-RU" sz="1900" kern="1200" dirty="0"/>
        </a:p>
      </dsp:txBody>
      <dsp:txXfrm>
        <a:off x="1424042" y="1546428"/>
        <a:ext cx="5344709" cy="702921"/>
      </dsp:txXfrm>
    </dsp:sp>
    <dsp:sp modelId="{095C8E23-77F2-469B-A655-C780FDD81A4D}">
      <dsp:nvSpPr>
        <dsp:cNvPr id="0" name=""/>
        <dsp:cNvSpPr/>
      </dsp:nvSpPr>
      <dsp:spPr>
        <a:xfrm>
          <a:off x="342206" y="1616720"/>
          <a:ext cx="809921" cy="5623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AC65AD5-841C-467D-84E2-E7DEC5EC6B19}">
      <dsp:nvSpPr>
        <dsp:cNvPr id="0" name=""/>
        <dsp:cNvSpPr/>
      </dsp:nvSpPr>
      <dsp:spPr>
        <a:xfrm>
          <a:off x="0" y="2319642"/>
          <a:ext cx="6768752" cy="702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Общей физики и ядерного синтеза (ОФиЯС)</a:t>
          </a:r>
          <a:endParaRPr lang="ru-RU" sz="1900" kern="1200" dirty="0"/>
        </a:p>
      </dsp:txBody>
      <dsp:txXfrm>
        <a:off x="1424042" y="2319642"/>
        <a:ext cx="5344709" cy="702921"/>
      </dsp:txXfrm>
    </dsp:sp>
    <dsp:sp modelId="{B96EC3AD-DAA4-466C-88B0-C363CCD92305}">
      <dsp:nvSpPr>
        <dsp:cNvPr id="0" name=""/>
        <dsp:cNvSpPr/>
      </dsp:nvSpPr>
      <dsp:spPr>
        <a:xfrm>
          <a:off x="126181" y="2389934"/>
          <a:ext cx="1241971" cy="56233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4A596-72E5-4419-88E9-EE3CFB326DBD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B172B-CDA0-46C0-A298-0ACFB08CDA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4731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BE67-D6CA-4878-BC73-6D05902676FE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35D96-F751-4184-AD8F-F1BDDB583F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01653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35D96-F751-4184-AD8F-F1BDDB583F49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2496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3263859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53563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3115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56317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279120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15938774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7363075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27179757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741432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5387316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2047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40980862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098312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518318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49060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02780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7484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82260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6408001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9517022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9475701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98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059811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81711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179814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6948854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9283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6467106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31716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81818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81818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7913-FD64-4610-9962-05AECF72C48B}" type="slidenum">
              <a:rPr lang="ru-RU" altLang="ru-RU">
                <a:solidFill>
                  <a:srgbClr val="181818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6022635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594164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8017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64803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31088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016795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5942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1034816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5688173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10740637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4554224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2230191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9890275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8540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87180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96334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665523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118412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56167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68631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7341421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22155925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28123793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933334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860911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10297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676280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738343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40293836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4860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8293095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091956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294080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421796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39594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345328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5569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450039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8928595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576310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12094210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8055191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182997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4552226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2145367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265687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0368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14940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07021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6411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54762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3863570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9674980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36816025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8448967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243094058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151858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80270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2370123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5572077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86058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2947979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294904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876911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9641070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2200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468806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366867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3710109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69407053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4979714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27228747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6566920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42348762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3516193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308267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22622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12901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829910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94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5374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22220260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3179457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7542973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7673588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5675744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0305612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4312314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696371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0188039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8781841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7730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885303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19349160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563662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797278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03613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931111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1344933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335480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28397875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5674178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36157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6299143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8866247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2413736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6292946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11109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05150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0216801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241765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761530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711645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765804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3677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5859676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231163655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7867995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8928543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1465845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36451185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208590896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400652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83859626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246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2469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717086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83044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52621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7913-FD64-4610-9962-05AECF72C4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2301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9327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85800" y="2276900"/>
            <a:ext cx="7772400" cy="147002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6600" b="1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58008" cy="3840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Группа</a:t>
            </a:r>
            <a:r>
              <a:rPr lang="en-US" dirty="0"/>
              <a:t>/</a:t>
            </a:r>
            <a:r>
              <a:rPr lang="en-US" dirty="0" err="1"/>
              <a:t>должность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755664" y="6309348"/>
            <a:ext cx="1152055" cy="383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 err="1"/>
              <a:t>Дд.мм.гггг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39487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274665"/>
            <a:ext cx="4834880" cy="94611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56352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3851929" y="1508788"/>
            <a:ext cx="4824413" cy="480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+mj-lt"/>
              <a:buAutoNum type="arabicPeriod"/>
              <a:defRPr sz="24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57374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971600" y="2276873"/>
            <a:ext cx="4320480" cy="2400267"/>
          </a:xfrm>
          <a:prstGeom prst="rect">
            <a:avLst/>
          </a:prstGeom>
        </p:spPr>
        <p:txBody>
          <a:bodyPr anchor="ctr" anchorCtr="0"/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Futura-Normal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ru-RU" sz="5400" b="1" dirty="0">
                <a:latin typeface="Avenir Next Cyr" panose="020B0503020202020204" pitchFamily="34" charset="-52"/>
              </a:rPr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1239138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1738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592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800" b="1">
                <a:solidFill>
                  <a:schemeClr val="tx1"/>
                </a:solidFill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9017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blipFill dpi="0" rotWithShape="1">
          <a:blip r:embed="rId2" cstate="print">
            <a:lum/>
          </a:blip>
          <a:srcRect/>
          <a:tile tx="0" ty="0" sx="51000" sy="51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66"/>
            <a:ext cx="4978896" cy="85010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787"/>
            <a:ext cx="41148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609538" indent="0">
              <a:buNone/>
              <a:defRPr sz="2800"/>
            </a:lvl2pPr>
            <a:lvl3pPr marL="1219076" indent="0">
              <a:buNone/>
              <a:defRPr sz="2000"/>
            </a:lvl3pPr>
            <a:lvl4pPr marL="1828616" indent="0">
              <a:buNone/>
              <a:defRPr sz="1800"/>
            </a:lvl4pPr>
            <a:lvl5pPr marL="2438155" indent="0">
              <a:buNone/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665988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80" y="1509184"/>
            <a:ext cx="2530623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43" y="1509184"/>
            <a:ext cx="2506585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4" y="1509184"/>
            <a:ext cx="2520279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38" indent="0">
              <a:buNone/>
              <a:defRPr sz="18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9837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930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151745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1472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07896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6410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5957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204345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74468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42305153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535331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1948454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59925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8415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720097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568454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67468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49942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2171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2122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2594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96561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762765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09361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138868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3612422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66839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2042978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854203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179915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800317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12912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67296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92823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81818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81818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7913-FD64-4610-9962-05AECF72C48B}" type="slidenum">
              <a:rPr lang="ru-RU" altLang="ru-RU">
                <a:solidFill>
                  <a:srgbClr val="181818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9524637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881732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00192" y="6309321"/>
            <a:ext cx="2160240" cy="384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 dirty="0"/>
              <a:t> Группа/должность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3" y="6309348"/>
            <a:ext cx="1221916" cy="38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3132148" y="6309811"/>
            <a:ext cx="2879725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60337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323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349214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20905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3491880" y="5925278"/>
            <a:ext cx="2160240" cy="3830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en-US" dirty="0"/>
              <a:t>д</a:t>
            </a:r>
            <a:r>
              <a:rPr lang="ru-RU" dirty="0" err="1"/>
              <a:t>д.мм.гггг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699621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 hasCustomPrompt="1"/>
          </p:nvPr>
        </p:nvSpPr>
        <p:spPr>
          <a:xfrm>
            <a:off x="683569" y="5925278"/>
            <a:ext cx="7776863" cy="3831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venir Next Cyr" panose="020B0503020202020204" pitchFamily="34" charset="-52"/>
              </a:defRPr>
            </a:lvl1pPr>
            <a:lvl2pPr marL="609540" indent="0">
              <a:buNone/>
              <a:defRPr/>
            </a:lvl2pPr>
            <a:lvl3pPr marL="1219078" indent="0">
              <a:buNone/>
              <a:defRPr/>
            </a:lvl3pPr>
            <a:lvl4pPr marL="1828619" indent="0">
              <a:buNone/>
              <a:defRPr/>
            </a:lvl4pPr>
            <a:lvl5pPr marL="2438157" indent="0">
              <a:buNone/>
              <a:defRPr/>
            </a:lvl5pPr>
          </a:lstStyle>
          <a:p>
            <a:pPr lvl="0"/>
            <a:r>
              <a:rPr lang="ru-RU" sz="1600" dirty="0"/>
              <a:t>ФИО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8556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spect="1"/>
          </p:cNvSpPr>
          <p:nvPr>
            <p:ph type="ctrTitle" hasCustomPrompt="1"/>
          </p:nvPr>
        </p:nvSpPr>
        <p:spPr>
          <a:xfrm>
            <a:off x="693937" y="2867565"/>
            <a:ext cx="7756127" cy="646331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>
              <a:defRPr sz="3600" b="1" baseline="0"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</p:spTree>
    <p:extLst>
      <p:ext uri="{BB962C8B-B14F-4D97-AF65-F5344CB8AC3E}">
        <p14:creationId xmlns="" xmlns:p14="http://schemas.microsoft.com/office/powerpoint/2010/main" val="5098202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ание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51920" y="764704"/>
            <a:ext cx="48245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r>
              <a:rPr lang="ru-RU" dirty="0"/>
              <a:t>Образец содержания: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72400" y="6381328"/>
            <a:ext cx="514400" cy="365125"/>
          </a:xfrm>
        </p:spPr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10" name="Текст 9"/>
          <p:cNvSpPr>
            <a:spLocks noGrp="1" noChangeAspect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>
                <a:solidFill>
                  <a:schemeClr val="tx1"/>
                </a:solidFill>
                <a:latin typeface="Avenir Next Cyr" panose="020B0503020202020204" pitchFamily="34" charset="-52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697080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  <p:extLst>
      <p:ext uri="{BB962C8B-B14F-4D97-AF65-F5344CB8AC3E}">
        <p14:creationId xmlns="" xmlns:p14="http://schemas.microsoft.com/office/powerpoint/2010/main" val="6859508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6593296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13195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7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65104"/>
            <a:ext cx="4895850" cy="1919353"/>
          </a:xfrm>
          <a:prstGeom prst="rect">
            <a:avLst/>
          </a:prstGeo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609538" indent="0">
              <a:buFontTx/>
              <a:buNone/>
              <a:defRPr sz="1600"/>
            </a:lvl2pPr>
            <a:lvl3pPr marL="1219076" indent="0">
              <a:buFontTx/>
              <a:buNone/>
              <a:defRPr sz="1600"/>
            </a:lvl3pPr>
            <a:lvl4pPr marL="1828616" indent="0">
              <a:buFontTx/>
              <a:buNone/>
              <a:defRPr sz="1600"/>
            </a:lvl4pPr>
            <a:lvl5pPr marL="2438155" indent="0">
              <a:buFontTx/>
              <a:buNone/>
              <a:defRPr sz="1600"/>
            </a:lvl5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281285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57200" y="1509184"/>
            <a:ext cx="8229600" cy="48001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696520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508024"/>
            <a:ext cx="3970784" cy="4801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4008" y="1508023"/>
            <a:ext cx="4042792" cy="480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8928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644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cs typeface="MV Boli" panose="0200050003020009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3" y="1509184"/>
            <a:ext cx="43307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30530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слева (доп)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050904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57200" y="1340768"/>
            <a:ext cx="4114800" cy="4968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2pPr>
            <a:lvl3pPr marL="1219076" indent="0">
              <a:buNone/>
              <a:defRPr sz="2400"/>
            </a:lvl3pPr>
            <a:lvl4pPr marL="1828616" indent="0">
              <a:buNone/>
              <a:defRPr sz="2000"/>
            </a:lvl4pPr>
            <a:lvl5pPr marL="2438155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4345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156177" y="1509184"/>
            <a:ext cx="2530624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8" name="Объект 4"/>
          <p:cNvSpPr>
            <a:spLocks noGrp="1"/>
          </p:cNvSpPr>
          <p:nvPr>
            <p:ph sz="quarter" idx="14"/>
          </p:nvPr>
        </p:nvSpPr>
        <p:spPr>
          <a:xfrm>
            <a:off x="481239" y="1509184"/>
            <a:ext cx="250658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Объект 4"/>
          <p:cNvSpPr>
            <a:spLocks noGrp="1"/>
          </p:cNvSpPr>
          <p:nvPr>
            <p:ph sz="quarter" idx="15"/>
          </p:nvPr>
        </p:nvSpPr>
        <p:spPr>
          <a:xfrm>
            <a:off x="3311865" y="1509184"/>
            <a:ext cx="2520281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0" indent="-180000"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46684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732240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4"/>
          </p:nvPr>
        </p:nvSpPr>
        <p:spPr>
          <a:xfrm>
            <a:off x="4633664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Объект 4"/>
          <p:cNvSpPr>
            <a:spLocks noGrp="1"/>
          </p:cNvSpPr>
          <p:nvPr>
            <p:ph sz="quarter" idx="15"/>
          </p:nvPr>
        </p:nvSpPr>
        <p:spPr>
          <a:xfrm>
            <a:off x="2545432" y="1508787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ru-RU" sz="140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6"/>
          </p:nvPr>
        </p:nvSpPr>
        <p:spPr>
          <a:xfrm>
            <a:off x="457200" y="1507796"/>
            <a:ext cx="1954560" cy="48009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RU" sz="1400" baseline="0" smtClean="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049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4523720"/>
            <a:ext cx="2592705" cy="1209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275856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6084168" y="1931432"/>
            <a:ext cx="2592288" cy="2304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084169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275648" y="4523720"/>
            <a:ext cx="2592705" cy="120953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5366344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197971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197971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197971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860032" y="1508787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86003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1979712" y="4005064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4860033" y="5925277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4860033" y="3429000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39631179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262778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262778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4788024" y="1508787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478802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005065"/>
            <a:ext cx="2088232" cy="1856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6948264" y="4005065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6948264" y="1508788"/>
            <a:ext cx="1728192" cy="18816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="" xmlns:p14="http://schemas.microsoft.com/office/powerpoint/2010/main" val="92494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 (слайд-бампер)">
    <p:bg>
      <p:bgPr>
        <a:blipFill dpi="0" rotWithShape="1">
          <a:blip r:embed="rId2" cstate="print">
            <a:alphaModFix amt="5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467544" y="1772816"/>
            <a:ext cx="4896544" cy="23042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4000" b="1"/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13" name="Текст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67544" y="4365104"/>
            <a:ext cx="4896544" cy="1920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aseline="0"/>
            </a:lvl1pPr>
            <a:lvl2pPr marL="609538" indent="0">
              <a:buFontTx/>
              <a:buNone/>
              <a:defRPr sz="1200"/>
            </a:lvl2pPr>
            <a:lvl3pPr marL="1219076" indent="0">
              <a:buFontTx/>
              <a:buNone/>
              <a:defRPr sz="1200"/>
            </a:lvl3pPr>
            <a:lvl4pPr marL="1828616" indent="0">
              <a:buFontTx/>
              <a:buNone/>
              <a:defRPr sz="1200"/>
            </a:lvl4pPr>
            <a:lvl5pPr marL="2438155" indent="0">
              <a:buFontTx/>
              <a:buNone/>
              <a:defRPr sz="12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7477044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8"/>
          </p:nvPr>
        </p:nvSpPr>
        <p:spPr>
          <a:xfrm>
            <a:off x="4787900" y="1509184"/>
            <a:ext cx="3887788" cy="2112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9"/>
          </p:nvPr>
        </p:nvSpPr>
        <p:spPr>
          <a:xfrm>
            <a:off x="467544" y="1508786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20"/>
          </p:nvPr>
        </p:nvSpPr>
        <p:spPr>
          <a:xfrm>
            <a:off x="4788024" y="4004469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21"/>
          </p:nvPr>
        </p:nvSpPr>
        <p:spPr>
          <a:xfrm>
            <a:off x="467668" y="4004071"/>
            <a:ext cx="3887788" cy="21128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4pPr marL="0" indent="0">
              <a:spcBef>
                <a:spcPts val="0"/>
              </a:spcBef>
              <a:buNone/>
              <a:defRPr sz="1400" baseline="0"/>
            </a:lvl4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242655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5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5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491880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491880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3491881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3491881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515869" y="1604798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515869" y="4101075"/>
            <a:ext cx="2160240" cy="1920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6515870" y="6021288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6515870" y="3525011"/>
            <a:ext cx="2160587" cy="2878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11855920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3348212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334821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892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6228185" y="1604798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6228185" y="4101075"/>
            <a:ext cx="2447925" cy="2175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113374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28"/>
          </p:nvPr>
        </p:nvSpPr>
        <p:spPr>
          <a:xfrm>
            <a:off x="46754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9"/>
          </p:nvPr>
        </p:nvSpPr>
        <p:spPr>
          <a:xfrm>
            <a:off x="46754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0"/>
          </p:nvPr>
        </p:nvSpPr>
        <p:spPr>
          <a:xfrm>
            <a:off x="3348038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3"/>
          <p:cNvSpPr>
            <a:spLocks noGrp="1"/>
          </p:cNvSpPr>
          <p:nvPr>
            <p:ph type="body" sz="quarter" idx="31"/>
          </p:nvPr>
        </p:nvSpPr>
        <p:spPr>
          <a:xfrm>
            <a:off x="6228185" y="4101075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32"/>
          </p:nvPr>
        </p:nvSpPr>
        <p:spPr>
          <a:xfrm>
            <a:off x="6228185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3"/>
          </p:nvPr>
        </p:nvSpPr>
        <p:spPr>
          <a:xfrm>
            <a:off x="3348038" y="1604798"/>
            <a:ext cx="2447925" cy="22076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1961513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6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6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24" hasCustomPrompt="1"/>
          </p:nvPr>
        </p:nvSpPr>
        <p:spPr>
          <a:xfrm>
            <a:off x="2555778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25" hasCustomPrompt="1"/>
          </p:nvPr>
        </p:nvSpPr>
        <p:spPr>
          <a:xfrm>
            <a:off x="2555778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28" hasCustomPrompt="1"/>
          </p:nvPr>
        </p:nvSpPr>
        <p:spPr>
          <a:xfrm>
            <a:off x="4644010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29" hasCustomPrompt="1"/>
          </p:nvPr>
        </p:nvSpPr>
        <p:spPr>
          <a:xfrm>
            <a:off x="4644010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604798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410107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6732242" y="5829267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6732242" y="3332990"/>
            <a:ext cx="1872207" cy="2494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dirty="0"/>
              <a:t>подпись</a:t>
            </a:r>
          </a:p>
        </p:txBody>
      </p:sp>
    </p:spTree>
    <p:extLst>
      <p:ext uri="{BB962C8B-B14F-4D97-AF65-F5344CB8AC3E}">
        <p14:creationId xmlns="" xmlns:p14="http://schemas.microsoft.com/office/powerpoint/2010/main" val="4171561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12" name="Рисунок 11"/>
          <p:cNvSpPr>
            <a:spLocks noGrp="1"/>
          </p:cNvSpPr>
          <p:nvPr>
            <p:ph type="pic" sz="quarter" idx="20" hasCustomPrompt="1"/>
          </p:nvPr>
        </p:nvSpPr>
        <p:spPr>
          <a:xfrm>
            <a:off x="467544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9" name="Рисунок 11"/>
          <p:cNvSpPr>
            <a:spLocks noGrp="1"/>
          </p:cNvSpPr>
          <p:nvPr>
            <p:ph type="pic" sz="quarter" idx="21" hasCustomPrompt="1"/>
          </p:nvPr>
        </p:nvSpPr>
        <p:spPr>
          <a:xfrm>
            <a:off x="2555776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0" name="Рисунок 11"/>
          <p:cNvSpPr>
            <a:spLocks noGrp="1"/>
          </p:cNvSpPr>
          <p:nvPr>
            <p:ph type="pic" sz="quarter" idx="22" hasCustomPrompt="1"/>
          </p:nvPr>
        </p:nvSpPr>
        <p:spPr>
          <a:xfrm>
            <a:off x="2555776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21" name="Рисунок 11"/>
          <p:cNvSpPr>
            <a:spLocks noGrp="1"/>
          </p:cNvSpPr>
          <p:nvPr>
            <p:ph type="pic" sz="quarter" idx="23" hasCustomPrompt="1"/>
          </p:nvPr>
        </p:nvSpPr>
        <p:spPr>
          <a:xfrm>
            <a:off x="467544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3" name="Рисунок 11"/>
          <p:cNvSpPr>
            <a:spLocks noGrp="1"/>
          </p:cNvSpPr>
          <p:nvPr>
            <p:ph type="pic" sz="quarter" idx="26" hasCustomPrompt="1"/>
          </p:nvPr>
        </p:nvSpPr>
        <p:spPr>
          <a:xfrm>
            <a:off x="4644008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4" name="Рисунок 11"/>
          <p:cNvSpPr>
            <a:spLocks noGrp="1"/>
          </p:cNvSpPr>
          <p:nvPr>
            <p:ph type="pic" sz="quarter" idx="27" hasCustomPrompt="1"/>
          </p:nvPr>
        </p:nvSpPr>
        <p:spPr>
          <a:xfrm>
            <a:off x="4644008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7" name="Рисунок 11"/>
          <p:cNvSpPr>
            <a:spLocks noGrp="1"/>
          </p:cNvSpPr>
          <p:nvPr>
            <p:ph type="pic" sz="quarter" idx="30" hasCustomPrompt="1"/>
          </p:nvPr>
        </p:nvSpPr>
        <p:spPr>
          <a:xfrm>
            <a:off x="6732240" y="1765085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  <p:sp>
        <p:nvSpPr>
          <p:cNvPr id="18" name="Рисунок 11"/>
          <p:cNvSpPr>
            <a:spLocks noGrp="1"/>
          </p:cNvSpPr>
          <p:nvPr>
            <p:ph type="pic" sz="quarter" idx="31" hasCustomPrompt="1"/>
          </p:nvPr>
        </p:nvSpPr>
        <p:spPr>
          <a:xfrm>
            <a:off x="6732240" y="3813043"/>
            <a:ext cx="1871906" cy="16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ru-RU" sz="1400" dirty="0"/>
              <a:t>Рисунок/фото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29872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Четыре объекта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650"/>
            <a:ext cx="8229600" cy="85010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>
                <a:latin typeface="Avenir Next Cyr" panose="020B0503020202020204" pitchFamily="34" charset="-52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2" hasCustomPrompt="1"/>
          </p:nvPr>
        </p:nvSpPr>
        <p:spPr>
          <a:xfrm>
            <a:off x="467544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5" name="Текст 3"/>
          <p:cNvSpPr>
            <a:spLocks noGrp="1"/>
          </p:cNvSpPr>
          <p:nvPr>
            <p:ph type="body" sz="quarter" idx="33" hasCustomPrompt="1"/>
          </p:nvPr>
        </p:nvSpPr>
        <p:spPr>
          <a:xfrm>
            <a:off x="2555776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16" name="Текст 3"/>
          <p:cNvSpPr>
            <a:spLocks noGrp="1"/>
          </p:cNvSpPr>
          <p:nvPr>
            <p:ph type="body" sz="quarter" idx="34" hasCustomPrompt="1"/>
          </p:nvPr>
        </p:nvSpPr>
        <p:spPr>
          <a:xfrm>
            <a:off x="4644008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quarter" idx="35" hasCustomPrompt="1"/>
          </p:nvPr>
        </p:nvSpPr>
        <p:spPr>
          <a:xfrm>
            <a:off x="6732240" y="150878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quarter" idx="36" hasCustomPrompt="1"/>
          </p:nvPr>
        </p:nvSpPr>
        <p:spPr>
          <a:xfrm>
            <a:off x="467544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quarter" idx="37" hasCustomPrompt="1"/>
          </p:nvPr>
        </p:nvSpPr>
        <p:spPr>
          <a:xfrm>
            <a:off x="2555776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5" name="Текст 3"/>
          <p:cNvSpPr>
            <a:spLocks noGrp="1"/>
          </p:cNvSpPr>
          <p:nvPr>
            <p:ph type="body" sz="quarter" idx="38" hasCustomPrompt="1"/>
          </p:nvPr>
        </p:nvSpPr>
        <p:spPr>
          <a:xfrm>
            <a:off x="4644008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  <p:sp>
        <p:nvSpPr>
          <p:cNvPr id="26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6732240" y="4005627"/>
            <a:ext cx="1871662" cy="2207683"/>
          </a:xfrm>
          <a:prstGeom prst="rect">
            <a:avLst/>
          </a:prstGeom>
        </p:spPr>
        <p:txBody>
          <a:bodyPr/>
          <a:lstStyle>
            <a:lvl2pPr marL="0" indent="0">
              <a:spcBef>
                <a:spcPts val="0"/>
              </a:spcBef>
              <a:buNone/>
              <a:defRPr sz="1400" baseline="0"/>
            </a:lvl2pPr>
          </a:lstStyle>
          <a:p>
            <a:pPr lvl="1"/>
            <a:r>
              <a:rPr lang="ru-RU" dirty="0"/>
              <a:t>Образец 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763950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sp>
        <p:nvSpPr>
          <p:cNvPr id="3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446608"/>
            <a:ext cx="5698976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38" indent="0">
              <a:buNone/>
              <a:defRPr sz="1200"/>
            </a:lvl2pPr>
            <a:lvl3pPr marL="1219076" indent="0">
              <a:buNone/>
              <a:defRPr sz="1050"/>
            </a:lvl3pPr>
            <a:lvl4pPr marL="1828616" indent="0">
              <a:buNone/>
              <a:defRPr sz="1000"/>
            </a:lvl4pPr>
            <a:lvl5pPr marL="2438155" indent="0">
              <a:buNone/>
              <a:defRPr sz="1000"/>
            </a:lvl5pPr>
          </a:lstStyle>
          <a:p>
            <a:pPr lvl="0"/>
            <a:r>
              <a:rPr lang="en-US" dirty="0" err="1"/>
              <a:t>Источник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581907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81818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181818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47913-FD64-4610-9962-05AECF72C48B}" type="slidenum">
              <a:rPr lang="ru-RU" altLang="ru-RU">
                <a:solidFill>
                  <a:srgbClr val="181818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913954"/>
      </p:ext>
    </p:extLst>
  </p:cSld>
  <p:clrMapOvr>
    <a:masterClrMapping/>
  </p:clrMapOvr>
  <p:transition spd="med">
    <p:cover dir="r"/>
    <p:sndAc>
      <p:stSnd>
        <p:snd r:embed="rId1" name="camera.wav"/>
      </p:stSnd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н"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5946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29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slideLayout" Target="../slideLayouts/slideLayout96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28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Relationship Id="rId27" Type="http://schemas.openxmlformats.org/officeDocument/2006/relationships/slideLayout" Target="../slideLayouts/slideLayout1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26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28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Relationship Id="rId27" Type="http://schemas.openxmlformats.org/officeDocument/2006/relationships/slideLayout" Target="../slideLayouts/slideLayout2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5" r:id="rId3"/>
    <p:sldLayoutId id="2147483717" r:id="rId4"/>
    <p:sldLayoutId id="2147483716" r:id="rId5"/>
    <p:sldLayoutId id="2147483718" r:id="rId6"/>
    <p:sldLayoutId id="2147483690" r:id="rId7"/>
    <p:sldLayoutId id="2147483691" r:id="rId8"/>
    <p:sldLayoutId id="2147483720" r:id="rId9"/>
    <p:sldLayoutId id="2147483719" r:id="rId10"/>
    <p:sldLayoutId id="2147483721" r:id="rId11"/>
    <p:sldLayoutId id="2147483692" r:id="rId12"/>
    <p:sldLayoutId id="2147483693" r:id="rId13"/>
    <p:sldLayoutId id="2147483694" r:id="rId14"/>
    <p:sldLayoutId id="2147483697" r:id="rId15"/>
    <p:sldLayoutId id="2147483695" r:id="rId16"/>
    <p:sldLayoutId id="2147483699" r:id="rId17"/>
    <p:sldLayoutId id="2147483722" r:id="rId18"/>
    <p:sldLayoutId id="2147483728" r:id="rId19"/>
    <p:sldLayoutId id="2147483732" r:id="rId20"/>
    <p:sldLayoutId id="2147483725" r:id="rId21"/>
    <p:sldLayoutId id="2147483729" r:id="rId22"/>
    <p:sldLayoutId id="2147483727" r:id="rId23"/>
    <p:sldLayoutId id="2147483730" r:id="rId24"/>
    <p:sldLayoutId id="2147483724" r:id="rId25"/>
    <p:sldLayoutId id="2147483726" r:id="rId26"/>
    <p:sldLayoutId id="2147483731" r:id="rId27"/>
    <p:sldLayoutId id="2147483698" r:id="rId28"/>
    <p:sldLayoutId id="2147483733" r:id="rId29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4660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910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12" r:id="rId8"/>
    <p:sldLayoutId id="2147483709" r:id="rId9"/>
    <p:sldLayoutId id="2147483710" r:id="rId10"/>
    <p:sldLayoutId id="2147483711" r:id="rId11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17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9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621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849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807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6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  <p:sldLayoutId id="2147483930" r:id="rId20"/>
    <p:sldLayoutId id="2147483931" r:id="rId21"/>
    <p:sldLayoutId id="2147483932" r:id="rId22"/>
    <p:sldLayoutId id="2147483933" r:id="rId23"/>
    <p:sldLayoutId id="2147483934" r:id="rId24"/>
    <p:sldLayoutId id="2147483935" r:id="rId25"/>
    <p:sldLayoutId id="2147483936" r:id="rId26"/>
    <p:sldLayoutId id="2147483937" r:id="rId27"/>
    <p:sldLayoutId id="2147483938" r:id="rId28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72400" y="6453336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491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  <p:sldLayoutId id="2147483966" r:id="rId27"/>
    <p:sldLayoutId id="2147483967" r:id="rId28"/>
  </p:sldLayoutIdLst>
  <p:hf hdr="0" ftr="0" dt="0"/>
  <p:txStyles>
    <p:titleStyle>
      <a:lvl1pPr algn="ctr" defTabSz="12190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3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7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1" algn="l" defTabSz="12190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1" algn="l" defTabSz="12190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3" indent="-304771" algn="l" defTabSz="12190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0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77551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ТОТ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1929" y="1412776"/>
            <a:ext cx="4824527" cy="544522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13.03.01 Теплоэнергетика и теплотехника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>
                <a:solidFill>
                  <a:srgbClr val="920000"/>
                </a:solidFill>
              </a:rPr>
              <a:t>), </a:t>
            </a:r>
            <a:endParaRPr lang="ru-RU" b="1" dirty="0" smtClean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Профили: 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тепловые электрические станции;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технология воды и топлива на ТЭС и АЭС.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13.04.01 Теплоэнергетика и теплотехника (магистратура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Магистерские программы: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Технология воды и топлива в энергетике;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Теплотехника и малая </a:t>
            </a:r>
            <a:r>
              <a:rPr lang="ru-RU" b="1" dirty="0" smtClean="0">
                <a:solidFill>
                  <a:srgbClr val="920000"/>
                </a:solidFill>
              </a:rPr>
              <a:t>распределенная </a:t>
            </a:r>
            <a:br>
              <a:rPr lang="ru-RU" b="1" dirty="0" smtClean="0">
                <a:solidFill>
                  <a:srgbClr val="920000"/>
                </a:solidFill>
              </a:rPr>
            </a:br>
            <a:r>
              <a:rPr lang="ru-RU" b="1" dirty="0" smtClean="0">
                <a:solidFill>
                  <a:srgbClr val="920000"/>
                </a:solidFill>
              </a:rPr>
              <a:t>   энергетика</a:t>
            </a:r>
            <a:r>
              <a:rPr lang="ru-RU" b="1" dirty="0">
                <a:solidFill>
                  <a:srgbClr val="920000"/>
                </a:solidFill>
              </a:rPr>
              <a:t>.</a:t>
            </a:r>
            <a:endParaRPr lang="ru-RU" b="1" dirty="0" smtClean="0">
              <a:solidFill>
                <a:srgbClr val="920000"/>
              </a:solidFill>
            </a:endParaRPr>
          </a:p>
          <a:p>
            <a:pPr marL="0" lvl="0" indent="0" algn="ctr">
              <a:buNone/>
            </a:pPr>
            <a:endParaRPr lang="ru-RU" sz="1800" dirty="0" smtClean="0">
              <a:solidFill>
                <a:srgbClr val="920000"/>
              </a:solidFill>
            </a:endParaRPr>
          </a:p>
          <a:p>
            <a:pPr marL="0" lvl="0" indent="0" algn="ctr">
              <a:buNone/>
            </a:pPr>
            <a:r>
              <a:rPr lang="ru-RU" sz="1800" dirty="0" smtClean="0">
                <a:solidFill>
                  <a:srgbClr val="920000"/>
                </a:solidFill>
              </a:rPr>
              <a:t>Формы </a:t>
            </a:r>
            <a:r>
              <a:rPr lang="ru-RU" sz="1800" dirty="0">
                <a:solidFill>
                  <a:srgbClr val="920000"/>
                </a:solidFill>
              </a:rPr>
              <a:t>обучения:</a:t>
            </a:r>
          </a:p>
          <a:p>
            <a:pPr marL="0" lvl="0" indent="0" algn="ctr">
              <a:buNone/>
            </a:pPr>
            <a:r>
              <a:rPr lang="ru-RU" sz="1800" dirty="0"/>
              <a:t>Очная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DEB7A526-389C-450A-A4B5-A485745D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9532"/>
            <a:ext cx="2067401" cy="169727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89F3DCA0-1E9E-423C-A41A-708C27946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72414"/>
            <a:ext cx="2736304" cy="159913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:\UserData\BurinskyVV\Desktop\крылова\ДЕНЬ ОТКРЫТЫХ ДВЕРЕЙ 11 НОЯБРЯ 2017\logo\логотипТОТ.jpg">
            <a:extLst>
              <a:ext uri="{FF2B5EF4-FFF2-40B4-BE49-F238E27FC236}">
                <a16:creationId xmlns="" xmlns:a16="http://schemas.microsoft.com/office/drawing/2014/main" id="{90E08085-0411-46A1-B90F-35A28A5D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0983"/>
            <a:ext cx="899592" cy="6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B69CDADF-F0D0-4CF8-8E7D-7AE45B0E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9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0BF17D28-7C0D-4D53-AC66-F17014E5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29600" y="6492875"/>
            <a:ext cx="514400" cy="365125"/>
          </a:xfrm>
        </p:spPr>
        <p:txBody>
          <a:bodyPr/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10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5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1" y="1350060"/>
            <a:ext cx="8064897" cy="5159431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1700" b="1" dirty="0" smtClean="0">
                <a:solidFill>
                  <a:srgbClr val="181818"/>
                </a:solidFill>
              </a:rPr>
              <a:t> </a:t>
            </a:r>
            <a:endParaRPr lang="ru-RU" sz="1800" b="1" dirty="0" smtClean="0">
              <a:solidFill>
                <a:srgbClr val="920000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b="1" dirty="0" smtClean="0">
                <a:solidFill>
                  <a:srgbClr val="181818"/>
                </a:solidFill>
              </a:rPr>
              <a:t>-</a:t>
            </a:r>
            <a:r>
              <a:rPr lang="ru-RU" sz="2900" dirty="0">
                <a:solidFill>
                  <a:srgbClr val="181818"/>
                </a:solidFill>
              </a:rPr>
              <a:t>С</a:t>
            </a:r>
            <a:r>
              <a:rPr lang="ru-RU" sz="2900" dirty="0" smtClean="0">
                <a:solidFill>
                  <a:srgbClr val="181818"/>
                </a:solidFill>
              </a:rPr>
              <a:t>овременные информационные технологии в теплоэнергетике и</a:t>
            </a:r>
            <a:endParaRPr lang="en-US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 теплотехнике;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-Подготовка водных энергоносителей ТЭС и АЭС;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-Разработка и оптимизация водно-химических режимов и систем химического</a:t>
            </a:r>
            <a:endParaRPr lang="en-US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 контроля качества теплоносителя на ТЭС и АЭС;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-Энергетические топлива и смазочные материалы;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-Мембранные технологии в процессах промышленной и муниципальной</a:t>
            </a:r>
            <a:endParaRPr lang="en-US" sz="29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 </a:t>
            </a:r>
            <a:r>
              <a:rPr lang="en-US" sz="2900" dirty="0" smtClean="0">
                <a:solidFill>
                  <a:srgbClr val="181818"/>
                </a:solidFill>
              </a:rPr>
              <a:t> </a:t>
            </a:r>
            <a:r>
              <a:rPr lang="ru-RU" sz="2900" dirty="0" smtClean="0">
                <a:solidFill>
                  <a:srgbClr val="181818"/>
                </a:solidFill>
              </a:rPr>
              <a:t>водоподготовки и водоочистки;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-Нетрадиционные и возобновляемые источники энергии;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</a:t>
            </a:r>
            <a:r>
              <a:rPr lang="ru-RU" sz="2900" dirty="0" err="1">
                <a:solidFill>
                  <a:srgbClr val="181818"/>
                </a:solidFill>
              </a:rPr>
              <a:t>Т</a:t>
            </a:r>
            <a:r>
              <a:rPr lang="ru-RU" sz="2900" dirty="0" err="1" smtClean="0">
                <a:solidFill>
                  <a:srgbClr val="181818"/>
                </a:solidFill>
              </a:rPr>
              <a:t>еплонасосные</a:t>
            </a:r>
            <a:r>
              <a:rPr lang="ru-RU" sz="2900" dirty="0" smtClean="0">
                <a:solidFill>
                  <a:srgbClr val="181818"/>
                </a:solidFill>
              </a:rPr>
              <a:t> </a:t>
            </a:r>
            <a:r>
              <a:rPr lang="ru-RU" sz="2900" dirty="0">
                <a:solidFill>
                  <a:srgbClr val="181818"/>
                </a:solidFill>
              </a:rPr>
              <a:t>установки и системы кондиционирования воздуха;</a:t>
            </a: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-Автономное энергообеспечение зданий, сооружений и объектов;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29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-Численное моделирование теплообмена и гидродинамики в элементах</a:t>
            </a:r>
            <a:endParaRPr lang="en-US" sz="29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2900" dirty="0" smtClean="0">
                <a:solidFill>
                  <a:srgbClr val="181818"/>
                </a:solidFill>
              </a:rPr>
              <a:t> </a:t>
            </a:r>
            <a:r>
              <a:rPr lang="ru-RU" sz="2900" dirty="0" err="1" smtClean="0">
                <a:solidFill>
                  <a:srgbClr val="181818"/>
                </a:solidFill>
              </a:rPr>
              <a:t>энергооборудования</a:t>
            </a:r>
            <a:r>
              <a:rPr lang="ru-RU" sz="2900" dirty="0" smtClean="0">
                <a:solidFill>
                  <a:srgbClr val="181818"/>
                </a:solidFill>
              </a:rPr>
              <a:t>.</a:t>
            </a:r>
          </a:p>
          <a:p>
            <a:pPr marL="0" indent="0">
              <a:buFont typeface="Arial" pitchFamily="34" charset="0"/>
              <a:buNone/>
            </a:pPr>
            <a:endParaRPr lang="ru-RU" sz="1800" b="1" i="1" dirty="0">
              <a:solidFill>
                <a:srgbClr val="181818"/>
              </a:solidFill>
            </a:endParaRP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ru-RU" sz="1800" b="1" dirty="0" smtClean="0">
              <a:solidFill>
                <a:srgbClr val="181818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RU" dirty="0">
              <a:solidFill>
                <a:srgbClr val="181818"/>
              </a:solidFill>
            </a:endParaRPr>
          </a:p>
        </p:txBody>
      </p:sp>
      <p:pic>
        <p:nvPicPr>
          <p:cNvPr id="7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8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0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1" descr="D:\UserData\BurinskyVV\Desktop\крылова\ДЕНЬ ОТКРЫТЫХ ДВЕРЕЙ 11 НОЯБРЯ 2017\logo\логотипТОТ.jpg">
            <a:extLst>
              <a:ext uri="{FF2B5EF4-FFF2-40B4-BE49-F238E27FC236}">
                <a16:creationId xmlns="" xmlns:a16="http://schemas.microsoft.com/office/drawing/2014/main" id="{90E08085-0411-46A1-B90F-35A28A5D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60983"/>
            <a:ext cx="899592" cy="6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247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="" xmlns:a16="http://schemas.microsoft.com/office/drawing/2014/main" id="{221A93FE-5E2D-48E6-A917-077AADFF4E86}"/>
              </a:ext>
            </a:extLst>
          </p:cNvPr>
          <p:cNvSpPr/>
          <p:nvPr/>
        </p:nvSpPr>
        <p:spPr>
          <a:xfrm>
            <a:off x="136675" y="973496"/>
            <a:ext cx="8785225" cy="1973961"/>
          </a:xfrm>
          <a:prstGeom prst="roundRect">
            <a:avLst/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bg1"/>
            </a:solidFill>
          </a:ln>
          <a:effectLst>
            <a:glow rad="127000">
              <a:schemeClr val="accent1">
                <a:alpha val="9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Студенты получают базовые и специальные знания, необходимые для работы в областях теплотехники и водоподготовки.</a:t>
            </a:r>
          </a:p>
          <a:p>
            <a:pPr indent="457200"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Выпускники кафедры работают в крупнейших энергетических системах, крупных промышленных предприятиях, научных и проектных институтах.</a:t>
            </a:r>
          </a:p>
          <a:p>
            <a:pPr indent="457200"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Научная работа кафедры нашла признание, как в России, так и за рубежом. Сотрудники кафедры являются активными участниками </a:t>
            </a:r>
            <a:r>
              <a:rPr lang="ru-RU" altLang="ru-RU" dirty="0" smtClean="0">
                <a:solidFill>
                  <a:schemeClr val="bg1"/>
                </a:solidFill>
              </a:rPr>
              <a:t>деятельности </a:t>
            </a:r>
            <a:r>
              <a:rPr lang="ru-RU" altLang="ru-RU" dirty="0">
                <a:solidFill>
                  <a:schemeClr val="bg1"/>
                </a:solidFill>
              </a:rPr>
              <a:t>Международной Ассоциации по Свойствам Воды и Пара.</a:t>
            </a:r>
            <a:endParaRPr lang="ru-RU" dirty="0"/>
          </a:p>
        </p:txBody>
      </p:sp>
      <p:pic>
        <p:nvPicPr>
          <p:cNvPr id="14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30745B3D-9380-4DEB-8F7D-84DC2D11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5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50A3AB31-FA0C-447A-9749-291E0959B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6" name="Прямоугольник 1">
            <a:extLst>
              <a:ext uri="{FF2B5EF4-FFF2-40B4-BE49-F238E27FC236}">
                <a16:creationId xmlns="" xmlns:a16="http://schemas.microsoft.com/office/drawing/2014/main" id="{2F5F2DD9-129C-405E-835B-8A9288E0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787" y="366296"/>
            <a:ext cx="3526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20A8F"/>
                </a:solidFill>
                <a:latin typeface="Arial" panose="020B0604020202020204" pitchFamily="34" charset="0"/>
              </a:rPr>
              <a:t>Кафедра ТОТ сегодня</a:t>
            </a:r>
          </a:p>
        </p:txBody>
      </p:sp>
      <p:sp>
        <p:nvSpPr>
          <p:cNvPr id="22" name="Прямоугольник 15">
            <a:extLst>
              <a:ext uri="{FF2B5EF4-FFF2-40B4-BE49-F238E27FC236}">
                <a16:creationId xmlns="" xmlns:a16="http://schemas.microsoft.com/office/drawing/2014/main" id="{9D40CA7E-0D15-4476-B0EC-74B93A5D7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5683275"/>
            <a:ext cx="23534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Высокотемпературная установка для изучения процессов коррозии и образования отложений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89958644-1270-4DE3-8DCA-60DD87E5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501" y="3212976"/>
            <a:ext cx="1609899" cy="241424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12">
            <a:extLst>
              <a:ext uri="{FF2B5EF4-FFF2-40B4-BE49-F238E27FC236}">
                <a16:creationId xmlns="" xmlns:a16="http://schemas.microsoft.com/office/drawing/2014/main" id="{AF233B6E-C154-4975-8E2D-6AB1AE9A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14" y="5517232"/>
            <a:ext cx="2452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Водно-химическая лаборатория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5F840701-8F48-4868-8BF6-B8A1AC20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65854"/>
            <a:ext cx="2663774" cy="180736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D:\UserData\BurinskyVV\Desktop\крылова\ДЕНЬ ОТКРЫТЫХ ДВЕРЕЙ 11 НОЯБРЯ 2017\logo\логотипТО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60983"/>
            <a:ext cx="899592" cy="6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2">
            <a:extLst>
              <a:ext uri="{FF2B5EF4-FFF2-40B4-BE49-F238E27FC236}">
                <a16:creationId xmlns="" xmlns:a16="http://schemas.microsoft.com/office/drawing/2014/main" id="{D50305F5-E75F-43CF-BB31-C888EE2FE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176" y="5517232"/>
            <a:ext cx="3887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Учебно-научная лаборатория систем химико-технологического мониторинга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8362FC40-1F66-442F-A39C-2ECE8598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3087940" cy="200977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886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ТЭС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13.03.01 Теплоэнергетика и теплотехника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  <a:endParaRPr lang="ru-RU" b="1" dirty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Профил</a:t>
            </a:r>
            <a:r>
              <a:rPr lang="ru-RU" sz="2000" b="1" dirty="0">
                <a:solidFill>
                  <a:schemeClr val="accent4"/>
                </a:solidFill>
              </a:rPr>
              <a:t>ь</a:t>
            </a:r>
            <a:r>
              <a:rPr lang="ru-RU" sz="2000" b="1" dirty="0" smtClean="0">
                <a:solidFill>
                  <a:schemeClr val="accent4"/>
                </a:solidFill>
              </a:rPr>
              <a:t>: </a:t>
            </a:r>
            <a:endParaRPr lang="ru-RU" sz="20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тепловые </a:t>
            </a:r>
            <a:r>
              <a:rPr lang="ru-RU" b="1" dirty="0">
                <a:solidFill>
                  <a:srgbClr val="920000"/>
                </a:solidFill>
              </a:rPr>
              <a:t>электрические станции</a:t>
            </a:r>
          </a:p>
          <a:p>
            <a:pPr marL="0" indent="0">
              <a:buNone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13.04.01 Теплоэнергетика и теплотехника (магистратура) </a:t>
            </a:r>
            <a:endParaRPr lang="ru-RU" b="1" dirty="0" smtClean="0">
              <a:solidFill>
                <a:srgbClr val="920000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/>
                </a:solidFill>
              </a:rPr>
              <a:t>Магистерская программа: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- ТЭС: схемы, системы и агрегаты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endParaRPr lang="ru-RU" dirty="0"/>
          </a:p>
          <a:p>
            <a:pPr marL="0" lvl="0" indent="0" algn="ctr">
              <a:buNone/>
            </a:pPr>
            <a:r>
              <a:rPr lang="ru-RU" sz="1800" dirty="0">
                <a:solidFill>
                  <a:srgbClr val="920000"/>
                </a:solidFill>
              </a:rPr>
              <a:t>Формы обучения:</a:t>
            </a:r>
          </a:p>
          <a:p>
            <a:pPr marL="0" lvl="0" indent="0" algn="ctr">
              <a:buNone/>
            </a:pPr>
            <a:r>
              <a:rPr lang="ru-RU" sz="1800" dirty="0" smtClean="0"/>
              <a:t>Очная</a:t>
            </a:r>
          </a:p>
          <a:p>
            <a:pPr marL="0" lvl="0" indent="0" algn="ctr">
              <a:buNone/>
            </a:pPr>
            <a:r>
              <a:rPr lang="ru-RU" sz="1800" dirty="0" smtClean="0"/>
              <a:t>Очно-заочная (</a:t>
            </a:r>
            <a:r>
              <a:rPr lang="ru-RU" sz="1800" b="1" u="sng" dirty="0" smtClean="0"/>
              <a:t>только для </a:t>
            </a:r>
            <a:r>
              <a:rPr lang="ru-RU" sz="1800" b="1" u="sng" dirty="0" err="1" smtClean="0"/>
              <a:t>бакалавриата</a:t>
            </a:r>
            <a:r>
              <a:rPr lang="ru-RU" sz="1800" dirty="0" smtClean="0"/>
              <a:t>)</a:t>
            </a:r>
            <a:endParaRPr lang="ru-RU" sz="1800" dirty="0"/>
          </a:p>
          <a:p>
            <a:pPr marL="0" lvl="0" indent="0">
              <a:buNone/>
            </a:pPr>
            <a:r>
              <a:rPr lang="ru-RU" dirty="0" smtClean="0"/>
              <a:t>    </a:t>
            </a:r>
            <a:r>
              <a:rPr lang="ru-RU" sz="1800" dirty="0" smtClean="0"/>
              <a:t>Заочная</a:t>
            </a:r>
            <a:r>
              <a:rPr lang="ru-RU" dirty="0" smtClean="0"/>
              <a:t> </a:t>
            </a:r>
            <a:r>
              <a:rPr lang="ru-RU" sz="1800" dirty="0"/>
              <a:t>(</a:t>
            </a:r>
            <a:r>
              <a:rPr lang="ru-RU" sz="1800" b="1" u="sng" dirty="0"/>
              <a:t>только для </a:t>
            </a:r>
            <a:r>
              <a:rPr lang="ru-RU" sz="1800" b="1" u="sng" dirty="0" smtClean="0"/>
              <a:t>магистратуры</a:t>
            </a:r>
            <a:r>
              <a:rPr lang="ru-RU" sz="1800" dirty="0" smtClean="0"/>
              <a:t>)</a:t>
            </a:r>
            <a:endParaRPr lang="ru-RU" sz="1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85E58E67-FEC3-4EA0-9BE9-F91CBE23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73" y="704702"/>
            <a:ext cx="2664296" cy="1451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D27D96EE-6C55-49EF-9238-D32CF26C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8258"/>
            <a:ext cx="2172155" cy="1944213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D:\UserData\BurinskyVV\Desktop\крылова\ДЕНЬ ОТКРЫТЫХ ДВЕРЕЙ 11 НОЯБРЯ 2017\logo\tpp2.png">
            <a:extLst>
              <a:ext uri="{FF2B5EF4-FFF2-40B4-BE49-F238E27FC236}">
                <a16:creationId xmlns="" xmlns:a16="http://schemas.microsoft.com/office/drawing/2014/main" id="{2DC9953C-3C71-4B85-9EB6-92281B312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9860"/>
            <a:ext cx="755576" cy="75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44CD177A-0602-4417-BC63-0EF11622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2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4FFC464A-901B-475F-80CF-BEFBB7BA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13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7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3" y="1412776"/>
            <a:ext cx="8136904" cy="511256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endParaRPr lang="ru-RU" sz="3700" b="1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4800" dirty="0">
                <a:solidFill>
                  <a:srgbClr val="181818"/>
                </a:solidFill>
              </a:rPr>
              <a:t>  </a:t>
            </a:r>
            <a:r>
              <a:rPr lang="ru-RU" sz="4800" dirty="0" smtClean="0">
                <a:solidFill>
                  <a:srgbClr val="181818"/>
                </a:solidFill>
              </a:rPr>
              <a:t>-</a:t>
            </a:r>
            <a:r>
              <a:rPr lang="ru-RU" sz="5600" dirty="0" smtClean="0">
                <a:solidFill>
                  <a:srgbClr val="181818"/>
                </a:solidFill>
              </a:rPr>
              <a:t>Разработка схем и оборудования ТЭС;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 smtClean="0">
                <a:solidFill>
                  <a:srgbClr val="181818"/>
                </a:solidFill>
              </a:rPr>
              <a:t>  -Разработка </a:t>
            </a:r>
            <a:r>
              <a:rPr lang="ru-RU" sz="5600" dirty="0" err="1">
                <a:solidFill>
                  <a:srgbClr val="181818"/>
                </a:solidFill>
              </a:rPr>
              <a:t>энерго</a:t>
            </a:r>
            <a:r>
              <a:rPr lang="ru-RU" sz="5600" dirty="0">
                <a:solidFill>
                  <a:srgbClr val="181818"/>
                </a:solidFill>
              </a:rPr>
              <a:t>- и </a:t>
            </a:r>
            <a:r>
              <a:rPr lang="ru-RU" sz="5600" dirty="0" smtClean="0">
                <a:solidFill>
                  <a:srgbClr val="181818"/>
                </a:solidFill>
              </a:rPr>
              <a:t>ресурсосберегающих </a:t>
            </a:r>
            <a:r>
              <a:rPr lang="ru-RU" sz="5600" dirty="0">
                <a:solidFill>
                  <a:srgbClr val="181818"/>
                </a:solidFill>
              </a:rPr>
              <a:t>технологий на ТЭС</a:t>
            </a:r>
            <a:r>
              <a:rPr lang="ru-RU" sz="5600" dirty="0" smtClean="0">
                <a:solidFill>
                  <a:srgbClr val="181818"/>
                </a:solidFill>
              </a:rPr>
              <a:t>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 smtClean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 smtClean="0">
                <a:solidFill>
                  <a:srgbClr val="181818"/>
                </a:solidFill>
              </a:rPr>
              <a:t>  -Разработка мероприятий по экологической  безопасности на объектах ТЭС;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 </a:t>
            </a:r>
            <a:r>
              <a:rPr lang="ru-RU" sz="5600" dirty="0" smtClean="0">
                <a:solidFill>
                  <a:srgbClr val="181818"/>
                </a:solidFill>
              </a:rPr>
              <a:t>-Разработка </a:t>
            </a:r>
            <a:r>
              <a:rPr lang="ru-RU" sz="5600" dirty="0">
                <a:solidFill>
                  <a:srgbClr val="181818"/>
                </a:solidFill>
              </a:rPr>
              <a:t>и оптимизация схем и параметров газотурбинных, </a:t>
            </a:r>
            <a:r>
              <a:rPr lang="ru-RU" sz="5600" dirty="0" err="1">
                <a:solidFill>
                  <a:srgbClr val="181818"/>
                </a:solidFill>
              </a:rPr>
              <a:t>газопоршневых</a:t>
            </a:r>
            <a:r>
              <a:rPr lang="ru-RU" sz="5600" dirty="0">
                <a:solidFill>
                  <a:srgbClr val="181818"/>
                </a:solidFill>
              </a:rPr>
              <a:t> и парогазовых ТЭС</a:t>
            </a:r>
            <a:r>
              <a:rPr lang="ru-RU" sz="5600" dirty="0" smtClean="0">
                <a:solidFill>
                  <a:srgbClr val="181818"/>
                </a:solidFill>
              </a:rPr>
              <a:t>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 </a:t>
            </a:r>
            <a:r>
              <a:rPr lang="ru-RU" sz="5600" dirty="0" smtClean="0">
                <a:solidFill>
                  <a:srgbClr val="181818"/>
                </a:solidFill>
              </a:rPr>
              <a:t>-Исследование </a:t>
            </a:r>
            <a:r>
              <a:rPr lang="ru-RU" sz="5600" dirty="0">
                <a:solidFill>
                  <a:srgbClr val="181818"/>
                </a:solidFill>
              </a:rPr>
              <a:t>экономической эффективности инвестиций при разработке ТЭС</a:t>
            </a:r>
            <a:r>
              <a:rPr lang="ru-RU" sz="5600" dirty="0" smtClean="0">
                <a:solidFill>
                  <a:srgbClr val="181818"/>
                </a:solidFill>
              </a:rPr>
              <a:t>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 </a:t>
            </a:r>
            <a:r>
              <a:rPr lang="ru-RU" sz="5600" dirty="0" smtClean="0">
                <a:solidFill>
                  <a:srgbClr val="181818"/>
                </a:solidFill>
              </a:rPr>
              <a:t>-Комплексная </a:t>
            </a:r>
            <a:r>
              <a:rPr lang="ru-RU" sz="5600" dirty="0">
                <a:solidFill>
                  <a:srgbClr val="181818"/>
                </a:solidFill>
              </a:rPr>
              <a:t>экспертиза проектов </a:t>
            </a:r>
            <a:r>
              <a:rPr lang="ru-RU" sz="5600" dirty="0" smtClean="0">
                <a:solidFill>
                  <a:srgbClr val="181818"/>
                </a:solidFill>
              </a:rPr>
              <a:t>ТЭС;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</a:t>
            </a:r>
            <a:r>
              <a:rPr lang="ru-RU" sz="5600" dirty="0" smtClean="0">
                <a:solidFill>
                  <a:srgbClr val="181818"/>
                </a:solidFill>
              </a:rPr>
              <a:t> -Оптимизация </a:t>
            </a:r>
            <a:r>
              <a:rPr lang="ru-RU" sz="5600" dirty="0">
                <a:solidFill>
                  <a:srgbClr val="181818"/>
                </a:solidFill>
              </a:rPr>
              <a:t>режимов работы ТЭС и методов  автоматизированного контроля </a:t>
            </a:r>
            <a:r>
              <a:rPr lang="ru-RU" sz="5600" dirty="0" smtClean="0">
                <a:solidFill>
                  <a:srgbClr val="181818"/>
                </a:solidFill>
              </a:rPr>
              <a:t>эксплуатационного   состояния </a:t>
            </a:r>
            <a:r>
              <a:rPr lang="ru-RU" sz="5600" dirty="0">
                <a:solidFill>
                  <a:srgbClr val="181818"/>
                </a:solidFill>
              </a:rPr>
              <a:t>оборудования ТЭС</a:t>
            </a:r>
            <a:r>
              <a:rPr lang="ru-RU" sz="5600" dirty="0" smtClean="0">
                <a:solidFill>
                  <a:srgbClr val="181818"/>
                </a:solidFill>
              </a:rPr>
              <a:t>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 </a:t>
            </a:r>
            <a:r>
              <a:rPr lang="ru-RU" sz="5600" dirty="0" smtClean="0">
                <a:solidFill>
                  <a:srgbClr val="181818"/>
                </a:solidFill>
              </a:rPr>
              <a:t>-Разработка </a:t>
            </a:r>
            <a:r>
              <a:rPr lang="ru-RU" sz="5600" dirty="0">
                <a:solidFill>
                  <a:srgbClr val="181818"/>
                </a:solidFill>
              </a:rPr>
              <a:t>технологий и мероприятий по снижению шума от паровых выбросов и </a:t>
            </a:r>
            <a:r>
              <a:rPr lang="ru-RU" sz="5600" dirty="0" smtClean="0">
                <a:solidFill>
                  <a:srgbClr val="181818"/>
                </a:solidFill>
              </a:rPr>
              <a:t>энергетического    оборудования;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 </a:t>
            </a:r>
            <a:r>
              <a:rPr lang="ru-RU" sz="5600" dirty="0" smtClean="0">
                <a:solidFill>
                  <a:srgbClr val="181818"/>
                </a:solidFill>
              </a:rPr>
              <a:t>-Исследование </a:t>
            </a:r>
            <a:r>
              <a:rPr lang="ru-RU" sz="5600" dirty="0">
                <a:solidFill>
                  <a:srgbClr val="181818"/>
                </a:solidFill>
              </a:rPr>
              <a:t>высокоэффективных технологий ступенчатого сжигания угля, газа и мазута</a:t>
            </a:r>
            <a:r>
              <a:rPr lang="ru-RU" sz="5600" dirty="0" smtClean="0">
                <a:solidFill>
                  <a:srgbClr val="181818"/>
                </a:solidFill>
              </a:rPr>
              <a:t>,    </a:t>
            </a:r>
            <a:r>
              <a:rPr lang="ru-RU" sz="5600" dirty="0" err="1" smtClean="0">
                <a:solidFill>
                  <a:srgbClr val="181818"/>
                </a:solidFill>
              </a:rPr>
              <a:t>топливоиспользования</a:t>
            </a:r>
            <a:r>
              <a:rPr lang="ru-RU" sz="5600" dirty="0" smtClean="0">
                <a:solidFill>
                  <a:srgbClr val="181818"/>
                </a:solidFill>
              </a:rPr>
              <a:t> </a:t>
            </a:r>
            <a:r>
              <a:rPr lang="ru-RU" sz="5600" dirty="0">
                <a:solidFill>
                  <a:srgbClr val="181818"/>
                </a:solidFill>
              </a:rPr>
              <a:t>и теплоснабжения</a:t>
            </a:r>
            <a:r>
              <a:rPr lang="ru-RU" sz="5600" dirty="0" smtClean="0">
                <a:solidFill>
                  <a:srgbClr val="181818"/>
                </a:solidFill>
              </a:rPr>
              <a:t>;</a:t>
            </a: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endParaRPr lang="ru-RU" sz="5600" dirty="0">
              <a:solidFill>
                <a:srgbClr val="181818"/>
              </a:solidFill>
            </a:endParaRPr>
          </a:p>
          <a:p>
            <a:pPr marL="0" indent="0" algn="ctr">
              <a:spcBef>
                <a:spcPts val="432"/>
              </a:spcBef>
              <a:buFont typeface="Arial" pitchFamily="34" charset="0"/>
              <a:buNone/>
            </a:pPr>
            <a:r>
              <a:rPr lang="ru-RU" sz="5600" dirty="0">
                <a:solidFill>
                  <a:srgbClr val="181818"/>
                </a:solidFill>
              </a:rPr>
              <a:t>  </a:t>
            </a:r>
            <a:r>
              <a:rPr lang="ru-RU" sz="5600" dirty="0" smtClean="0">
                <a:solidFill>
                  <a:srgbClr val="181818"/>
                </a:solidFill>
              </a:rPr>
              <a:t>-Разработка </a:t>
            </a:r>
            <a:r>
              <a:rPr lang="ru-RU" sz="5600" dirty="0">
                <a:solidFill>
                  <a:srgbClr val="181818"/>
                </a:solidFill>
              </a:rPr>
              <a:t>технологий и </a:t>
            </a:r>
            <a:r>
              <a:rPr lang="ru-RU" sz="5600" dirty="0" smtClean="0">
                <a:solidFill>
                  <a:srgbClr val="181818"/>
                </a:solidFill>
              </a:rPr>
              <a:t>мероприятий </a:t>
            </a:r>
            <a:r>
              <a:rPr lang="ru-RU" sz="5600" dirty="0">
                <a:solidFill>
                  <a:srgbClr val="181818"/>
                </a:solidFill>
              </a:rPr>
              <a:t>по повышению степени улавливания золы в электрофильтрах</a:t>
            </a:r>
            <a:r>
              <a:rPr lang="ru-RU" sz="5600" dirty="0" smtClean="0">
                <a:solidFill>
                  <a:srgbClr val="181818"/>
                </a:solidFill>
              </a:rPr>
              <a:t>,     по </a:t>
            </a:r>
            <a:r>
              <a:rPr lang="ru-RU" sz="5600" dirty="0">
                <a:solidFill>
                  <a:srgbClr val="181818"/>
                </a:solidFill>
              </a:rPr>
              <a:t>снижению выбросов оксидов азота от энергетического </a:t>
            </a:r>
            <a:r>
              <a:rPr lang="ru-RU" sz="5600" dirty="0" smtClean="0">
                <a:solidFill>
                  <a:srgbClr val="181818"/>
                </a:solidFill>
              </a:rPr>
              <a:t>оборудования.</a:t>
            </a:r>
            <a:endParaRPr lang="ru-RU" sz="5600" dirty="0">
              <a:solidFill>
                <a:srgbClr val="181818"/>
              </a:solidFill>
            </a:endParaRPr>
          </a:p>
          <a:p>
            <a:pPr marL="0" indent="0">
              <a:spcBef>
                <a:spcPts val="432"/>
              </a:spcBef>
              <a:buFont typeface="Arial" pitchFamily="34" charset="0"/>
              <a:buNone/>
            </a:pPr>
            <a:endParaRPr lang="ru-RU" dirty="0">
              <a:solidFill>
                <a:srgbClr val="181818"/>
              </a:solidFill>
            </a:endParaRPr>
          </a:p>
        </p:txBody>
      </p:sp>
      <p:pic>
        <p:nvPicPr>
          <p:cNvPr id="7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2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0" descr="D:\UserData\BurinskyVV\Desktop\крылова\ДЕНЬ ОТКРЫТЫХ ДВЕРЕЙ 11 НОЯБРЯ 2017\logo\tpp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9860"/>
            <a:ext cx="755576" cy="75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defTabSz="1219078">
              <a:spcBef>
                <a:spcPct val="20000"/>
              </a:spcBef>
              <a:buFont typeface="Arial" pitchFamily="34" charset="0"/>
              <a:buNone/>
              <a:defRPr/>
            </a:pPr>
            <a:fld id="{3A18EB61-9EBD-44E2-9C41-DDD2243C44D8}" type="slidenum">
              <a:rPr lang="ru-RU" sz="1600" smtClean="0">
                <a:solidFill>
                  <a:srgbClr val="181818"/>
                </a:solidFill>
              </a:rPr>
              <a:pPr defTabSz="1219078">
                <a:spcBef>
                  <a:spcPct val="20000"/>
                </a:spcBef>
                <a:buFont typeface="Arial" pitchFamily="34" charset="0"/>
                <a:buNone/>
                <a:defRPr/>
              </a:pPr>
              <a:t>14</a:t>
            </a:fld>
            <a:endParaRPr lang="ru-RU" sz="16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612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2">
            <a:extLst>
              <a:ext uri="{FF2B5EF4-FFF2-40B4-BE49-F238E27FC236}">
                <a16:creationId xmlns="" xmlns:a16="http://schemas.microsoft.com/office/drawing/2014/main" id="{5751E7C2-B03E-4406-B1EE-62C4C3657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3383" y="6063258"/>
            <a:ext cx="17129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Занятия на тренажерах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885E2981-5523-4EB3-803F-48DBE1BF8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747393"/>
            <a:ext cx="2500330" cy="268328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F7F34D1B-8C10-4A1B-8870-F022C2401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812517"/>
            <a:ext cx="2143140" cy="255303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D27D96EE-6C55-49EF-9238-D32CF26C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92" y="3665377"/>
            <a:ext cx="2628000" cy="2352222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075BB050-AF3D-4FF5-8317-E50F87326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59" y="3665378"/>
            <a:ext cx="2556000" cy="235768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080CE97-95A1-4213-B103-4A728D28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92" y="3410833"/>
            <a:ext cx="42839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Производственное обучение студентов на ТЭЦ НИУ«МЭИ»</a:t>
            </a:r>
          </a:p>
        </p:txBody>
      </p:sp>
      <p:sp>
        <p:nvSpPr>
          <p:cNvPr id="19" name="Прямоугольник 1">
            <a:extLst>
              <a:ext uri="{FF2B5EF4-FFF2-40B4-BE49-F238E27FC236}">
                <a16:creationId xmlns="" xmlns:a16="http://schemas.microsoft.com/office/drawing/2014/main" id="{9CAC3A16-AC12-454C-BC77-201F15E99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50" y="285728"/>
            <a:ext cx="3550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20A8F"/>
                </a:solidFill>
                <a:latin typeface="Arial" panose="020B0604020202020204" pitchFamily="34" charset="0"/>
              </a:rPr>
              <a:t>Кафедра ТЭС сегодня</a:t>
            </a:r>
          </a:p>
        </p:txBody>
      </p:sp>
      <p:pic>
        <p:nvPicPr>
          <p:cNvPr id="20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C78F9209-1443-4495-A57B-76C0BA1F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21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F67990EB-9840-40B9-B7AF-81E1969C3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8" name="Picture 10" descr="D:\UserData\BurinskyVV\Desktop\крылова\ДЕНЬ ОТКРЫТЫХ ДВЕРЕЙ 11 НОЯБРЯ 2017\logo\tpp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99860"/>
            <a:ext cx="755576" cy="75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28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АЭС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14.03.01 Ядерная энергетика и теплофизика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/>
                </a:solidFill>
              </a:rPr>
              <a:t> Профиль: 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атомные электростанции и установки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14.04.01 Ядерная энергетика и теплофизика (магистратура)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Магистерская программа: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физико-технические проблемы атомной энергетики 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0" lvl="0" indent="0" algn="ctr">
              <a:buNone/>
            </a:pPr>
            <a:r>
              <a:rPr lang="ru-RU" sz="1800" dirty="0">
                <a:solidFill>
                  <a:srgbClr val="920000"/>
                </a:solidFill>
              </a:rPr>
              <a:t>Формы обучения:</a:t>
            </a:r>
          </a:p>
          <a:p>
            <a:pPr marL="0" lvl="0" indent="0" algn="ctr">
              <a:buNone/>
            </a:pPr>
            <a:r>
              <a:rPr lang="ru-RU" sz="1800" dirty="0" smtClean="0"/>
              <a:t>Очная</a:t>
            </a:r>
            <a:endParaRPr lang="ru-RU" sz="1800" dirty="0"/>
          </a:p>
        </p:txBody>
      </p:sp>
      <p:pic>
        <p:nvPicPr>
          <p:cNvPr id="11" name="Picture 10" descr="kur">
            <a:extLst>
              <a:ext uri="{FF2B5EF4-FFF2-40B4-BE49-F238E27FC236}">
                <a16:creationId xmlns="" xmlns:a16="http://schemas.microsoft.com/office/drawing/2014/main" id="{17D5EAD9-3A6E-49F4-9C6F-9C80EF71A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642918"/>
            <a:ext cx="2443648" cy="166720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en">
            <a:extLst>
              <a:ext uri="{FF2B5EF4-FFF2-40B4-BE49-F238E27FC236}">
                <a16:creationId xmlns="" xmlns:a16="http://schemas.microsoft.com/office/drawing/2014/main" id="{67555866-58E3-4162-9529-CCB1867A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4429132"/>
            <a:ext cx="2556254" cy="169613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:\UserData\BurinskyVV\Desktop\крылова\ДЕНЬ ОТКРЫТЫХ ДВЕРЕЙ 11 НОЯБРЯ 2017\logo\npp.png">
            <a:extLst>
              <a:ext uri="{FF2B5EF4-FFF2-40B4-BE49-F238E27FC236}">
                <a16:creationId xmlns="" xmlns:a16="http://schemas.microsoft.com/office/drawing/2014/main" id="{2CF14EB4-3913-4AC5-B2A5-B09A7B905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6122302"/>
            <a:ext cx="971600" cy="73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0B8E5234-7095-4228-926A-3E6FBFA2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9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A4840775-1748-4B5C-A363-8C85B430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176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3" y="1412776"/>
            <a:ext cx="8136904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endParaRPr lang="ru-RU" sz="1800" b="1" dirty="0" smtClean="0">
              <a:solidFill>
                <a:srgbClr val="920000"/>
              </a:solidFill>
            </a:endParaRP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b="1" dirty="0" smtClean="0"/>
              <a:t>-</a:t>
            </a:r>
            <a:r>
              <a:rPr lang="ru-RU" sz="1800" dirty="0" smtClean="0"/>
              <a:t>Моделирование и расчёт технологических схем АЭС и ТЭС;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endParaRPr lang="ru-RU" sz="1800" dirty="0" smtClean="0"/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-</a:t>
            </a:r>
            <a:r>
              <a:rPr lang="ru-RU" sz="1800" dirty="0"/>
              <a:t>И</a:t>
            </a:r>
            <a:r>
              <a:rPr lang="ru-RU" sz="1800" dirty="0" smtClean="0"/>
              <a:t>сследование переноса и распределения примесей в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 </a:t>
            </a:r>
            <a:r>
              <a:rPr lang="ru-RU" sz="1800" dirty="0" err="1" smtClean="0"/>
              <a:t>парогенерирующем</a:t>
            </a:r>
            <a:r>
              <a:rPr lang="ru-RU" sz="1800" dirty="0" smtClean="0"/>
              <a:t> оборудовании АЭС и ТЭС;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endParaRPr lang="ru-RU" sz="1800" dirty="0" smtClean="0"/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-Анализ аварийных режимов АЭС;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endParaRPr lang="ru-RU" sz="1800" dirty="0" smtClean="0"/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-</a:t>
            </a:r>
            <a:r>
              <a:rPr lang="ru-RU" sz="1800" dirty="0" err="1"/>
              <a:t>Т</a:t>
            </a:r>
            <a:r>
              <a:rPr lang="ru-RU" sz="1800" dirty="0" err="1" smtClean="0"/>
              <a:t>еплогидравлика</a:t>
            </a:r>
            <a:r>
              <a:rPr lang="ru-RU" sz="1800" dirty="0" smtClean="0"/>
              <a:t> ЯЭУ;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endParaRPr lang="ru-RU" sz="1800" dirty="0" smtClean="0"/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-Моделирование взаимодействия вибраций ядерного топлива и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 оборудования АЭС с пульсациями рабочей среды;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endParaRPr lang="ru-RU" sz="1800" dirty="0" smtClean="0"/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-Разработка и внедрение перспективных технологий переработки и</a:t>
            </a:r>
          </a:p>
          <a:p>
            <a:pPr marL="0" lvl="0" indent="0" algn="ctr">
              <a:lnSpc>
                <a:spcPct val="80000"/>
              </a:lnSpc>
              <a:spcBef>
                <a:spcPts val="432"/>
              </a:spcBef>
              <a:buNone/>
              <a:defRPr/>
            </a:pPr>
            <a:r>
              <a:rPr lang="ru-RU" sz="1800" dirty="0" smtClean="0"/>
              <a:t> кондиционирования жидких радиоактивных отходов  АЭС.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6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14" descr="D:\UserData\BurinskyVV\Desktop\крылова\ДЕНЬ ОТКРЫТЫХ ДВЕРЕЙ 11 НОЯБРЯ 2017\logo\np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6122302"/>
            <a:ext cx="971600" cy="73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="" xmlns:a16="http://schemas.microsoft.com/office/drawing/2014/main" id="{00FD7210-CAFF-4096-8ED6-01F487CB5FA1}"/>
              </a:ext>
            </a:extLst>
          </p:cNvPr>
          <p:cNvSpPr/>
          <p:nvPr/>
        </p:nvSpPr>
        <p:spPr>
          <a:xfrm>
            <a:off x="251520" y="1772816"/>
            <a:ext cx="3456384" cy="3858641"/>
          </a:xfrm>
          <a:prstGeom prst="roundRect">
            <a:avLst/>
          </a:prstGeom>
          <a:solidFill>
            <a:schemeClr val="accent3">
              <a:lumMod val="75000"/>
              <a:alpha val="75000"/>
            </a:schemeClr>
          </a:solidFill>
          <a:effectLst>
            <a:glow rad="127000">
              <a:schemeClr val="accent1">
                <a:alpha val="9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Смоленская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Ростовская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 err="1">
                <a:solidFill>
                  <a:schemeClr val="bg1"/>
                </a:solidFill>
              </a:rPr>
              <a:t>Балаковская</a:t>
            </a:r>
            <a:r>
              <a:rPr lang="ru-RU" altLang="ru-RU" sz="1600" dirty="0">
                <a:solidFill>
                  <a:schemeClr val="bg1"/>
                </a:solidFill>
              </a:rPr>
              <a:t>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Белоярская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Курская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Нововоронежская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Кольская АЭС,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«ВНИИАЭС»,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ОКБ «Гидропресс»,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«Атомэнергопроект»,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«НИАЭП» ,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«НИИАР»,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«Атомэнергоремонт»,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</a:t>
            </a:r>
            <a:r>
              <a:rPr lang="ru-RU" altLang="ru-RU" sz="1600" dirty="0" err="1">
                <a:solidFill>
                  <a:schemeClr val="bg1"/>
                </a:solidFill>
              </a:rPr>
              <a:t>Атомтехэнерго</a:t>
            </a:r>
            <a:r>
              <a:rPr lang="ru-RU" altLang="ru-RU" sz="1600" dirty="0">
                <a:solidFill>
                  <a:schemeClr val="bg1"/>
                </a:solidFill>
              </a:rPr>
              <a:t>», </a:t>
            </a:r>
          </a:p>
          <a:p>
            <a:pPr marL="180000" indent="180000">
              <a:spcBef>
                <a:spcPct val="0"/>
              </a:spcBef>
              <a:buFont typeface="Arial" pitchFamily="34" charset="0"/>
              <a:buChar char="•"/>
            </a:pPr>
            <a:r>
              <a:rPr lang="ru-RU" altLang="ru-RU" sz="1600" dirty="0">
                <a:solidFill>
                  <a:schemeClr val="bg1"/>
                </a:solidFill>
              </a:rPr>
              <a:t>АО «ЭНИЦ» и др.</a:t>
            </a:r>
            <a:endParaRPr lang="ru-RU" sz="1600" dirty="0"/>
          </a:p>
        </p:txBody>
      </p:sp>
      <p:pic>
        <p:nvPicPr>
          <p:cNvPr id="12" name="Picture 5" descr="bal">
            <a:extLst>
              <a:ext uri="{FF2B5EF4-FFF2-40B4-BE49-F238E27FC236}">
                <a16:creationId xmlns="" xmlns:a16="http://schemas.microsoft.com/office/drawing/2014/main" id="{F922FFBA-0F45-4762-957D-3D20D89B0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148608"/>
            <a:ext cx="2786063" cy="194468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ml">
            <a:extLst>
              <a:ext uri="{FF2B5EF4-FFF2-40B4-BE49-F238E27FC236}">
                <a16:creationId xmlns="" xmlns:a16="http://schemas.microsoft.com/office/drawing/2014/main" id="{1037355F-AD08-4B0F-A1D0-9320FE0D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1632520"/>
            <a:ext cx="2903538" cy="186848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vd1">
            <a:extLst>
              <a:ext uri="{FF2B5EF4-FFF2-40B4-BE49-F238E27FC236}">
                <a16:creationId xmlns="" xmlns:a16="http://schemas.microsoft.com/office/drawing/2014/main" id="{D00990C3-F07C-46D4-9AFB-D54B4E2C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5936"/>
            <a:ext cx="2836862" cy="17272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64B6448F-04CE-4C73-BFCC-FFC83BFB5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9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D8770824-9BF9-46B8-8558-4FDBCA0F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20" name="Прямоугольник 1">
            <a:extLst>
              <a:ext uri="{FF2B5EF4-FFF2-40B4-BE49-F238E27FC236}">
                <a16:creationId xmlns="" xmlns:a16="http://schemas.microsoft.com/office/drawing/2014/main" id="{5261F8DC-6C28-4D02-9548-CEF32F993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420" y="452438"/>
            <a:ext cx="5181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Базы производственных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практик для студентов кафедры</a:t>
            </a:r>
            <a:endParaRPr lang="ru-RU" altLang="ru-RU" sz="28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14" descr="D:\UserData\BurinskyVV\Desktop\крылова\ДЕНЬ ОТКРЫТЫХ ДВЕРЕЙ 11 НОЯБРЯ 2017\logo\np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008" y="6122302"/>
            <a:ext cx="971600" cy="73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775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ИТФ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14.03.01 Ядерная энергетика и теплофизика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Профиль: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теплофизика;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14.04.01 Ядерная энергетика и теплофизика (магистратура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Магистерская программа:</a:t>
            </a:r>
            <a:endParaRPr lang="ru-RU" sz="20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теплофизика и молекулярная физика</a:t>
            </a:r>
            <a:endParaRPr lang="ru-RU" b="1" dirty="0">
              <a:solidFill>
                <a:srgbClr val="920000"/>
              </a:solidFill>
            </a:endParaRPr>
          </a:p>
          <a:p>
            <a:pPr marL="0" indent="0" algn="ctr">
              <a:buNone/>
            </a:pPr>
            <a:endParaRPr lang="ru-RU" sz="1800" dirty="0" smtClean="0">
              <a:solidFill>
                <a:srgbClr val="920000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920000"/>
                </a:solidFill>
              </a:rPr>
              <a:t>Формы </a:t>
            </a:r>
            <a:r>
              <a:rPr lang="ru-RU" sz="1800" dirty="0">
                <a:solidFill>
                  <a:srgbClr val="920000"/>
                </a:solidFill>
              </a:rPr>
              <a:t>обучения:</a:t>
            </a:r>
          </a:p>
          <a:p>
            <a:pPr marL="0" lvl="0" indent="0" algn="ctr">
              <a:buNone/>
            </a:pPr>
            <a:r>
              <a:rPr lang="ru-RU" sz="1800" dirty="0" smtClean="0"/>
              <a:t>Очная</a:t>
            </a:r>
            <a:endParaRPr lang="ru-RU" sz="1800" dirty="0"/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401740F4-5A69-4E5E-9E4D-13F5CE3A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08041"/>
            <a:ext cx="2204533" cy="163989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443FF2D5-E46D-4B0C-AE19-2DF38E9FF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58195"/>
            <a:ext cx="1618026" cy="2059307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D:\UserData\BurinskyVV\Desktop\крылова\ДЕНЬ ОТКРЫТЫХ ДВЕРЕЙ 11 НОЯБРЯ 2017\logo\emblema-itf.jpg">
            <a:extLst>
              <a:ext uri="{FF2B5EF4-FFF2-40B4-BE49-F238E27FC236}">
                <a16:creationId xmlns="" xmlns:a16="http://schemas.microsoft.com/office/drawing/2014/main" id="{AE0FB3F6-7ECA-49B2-AC30-55FD7A37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6177006"/>
            <a:ext cx="683568" cy="68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9121AACF-E1CE-4119-BF3D-A46F3EB6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1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B07DB3FF-CBC9-4015-B4EE-A29CCCA5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150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937" y="2590566"/>
            <a:ext cx="7756127" cy="120032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Институт тепловой и атомной энергетики</a:t>
            </a:r>
          </a:p>
        </p:txBody>
      </p:sp>
      <p:pic>
        <p:nvPicPr>
          <p:cNvPr id="1026" name="Picture 2" descr="https://mpei.ru/Structure/Universe/PublishingImages/it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857500" cy="2038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5787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3" y="1412776"/>
            <a:ext cx="8136904" cy="489655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b="1" dirty="0" smtClean="0"/>
              <a:t>-</a:t>
            </a:r>
            <a:r>
              <a:rPr lang="ru-RU" sz="1900" dirty="0" smtClean="0"/>
              <a:t>Теплообмен </a:t>
            </a:r>
            <a:r>
              <a:rPr lang="ru-RU" sz="1900" dirty="0"/>
              <a:t>и гидродинамика в </a:t>
            </a:r>
            <a:r>
              <a:rPr lang="ru-RU" sz="1900" dirty="0" smtClean="0"/>
              <a:t>высокоинтенсивных процессах фазовых</a:t>
            </a:r>
          </a:p>
          <a:p>
            <a:pPr marL="0" indent="0" algn="ctr">
              <a:buNone/>
            </a:pPr>
            <a:r>
              <a:rPr lang="ru-RU" sz="1900" dirty="0" smtClean="0"/>
              <a:t>  переходов </a:t>
            </a:r>
            <a:r>
              <a:rPr lang="ru-RU" sz="1900" dirty="0"/>
              <a:t>жидкость – </a:t>
            </a:r>
            <a:r>
              <a:rPr lang="ru-RU" sz="1900" dirty="0" smtClean="0"/>
              <a:t>пар;</a:t>
            </a:r>
          </a:p>
          <a:p>
            <a:pPr marL="0" indent="0" algn="ctr">
              <a:buNone/>
            </a:pPr>
            <a:endParaRPr lang="ru-RU" sz="1900" dirty="0"/>
          </a:p>
          <a:p>
            <a:pPr marL="0" indent="0" algn="ctr">
              <a:buNone/>
            </a:pPr>
            <a:r>
              <a:rPr lang="ru-RU" sz="1900" dirty="0" smtClean="0"/>
              <a:t>-Исследование </a:t>
            </a:r>
            <a:r>
              <a:rPr lang="ru-RU" sz="1900" dirty="0"/>
              <a:t>структуры </a:t>
            </a:r>
            <a:r>
              <a:rPr lang="ru-RU" sz="1900" dirty="0" smtClean="0"/>
              <a:t>турбулентности;</a:t>
            </a:r>
          </a:p>
          <a:p>
            <a:pPr marL="0" indent="0" algn="ctr">
              <a:buNone/>
            </a:pPr>
            <a:endParaRPr lang="ru-RU" sz="1900" dirty="0"/>
          </a:p>
          <a:p>
            <a:pPr marL="0" indent="0" algn="ctr">
              <a:buNone/>
            </a:pPr>
            <a:r>
              <a:rPr lang="ru-RU" sz="1900" dirty="0" smtClean="0"/>
              <a:t>-Процессы </a:t>
            </a:r>
            <a:r>
              <a:rPr lang="ru-RU" sz="1900" dirty="0"/>
              <a:t>тепло- и массопереноса при </a:t>
            </a:r>
            <a:r>
              <a:rPr lang="ru-RU" sz="1900" dirty="0" smtClean="0"/>
              <a:t>интенсивных тепловых и</a:t>
            </a:r>
          </a:p>
          <a:p>
            <a:pPr marL="0" indent="0" algn="ctr">
              <a:buNone/>
            </a:pPr>
            <a:r>
              <a:rPr lang="ru-RU" sz="1900" dirty="0" smtClean="0"/>
              <a:t>  электромагнитных воздействиях;</a:t>
            </a:r>
          </a:p>
          <a:p>
            <a:pPr marL="0" indent="0" algn="ctr">
              <a:buNone/>
            </a:pPr>
            <a:endParaRPr lang="ru-RU" sz="1900" dirty="0"/>
          </a:p>
          <a:p>
            <a:pPr marL="0" indent="0" algn="ctr">
              <a:buNone/>
            </a:pPr>
            <a:r>
              <a:rPr lang="ru-RU" sz="1900" dirty="0" smtClean="0"/>
              <a:t>-Разработка </a:t>
            </a:r>
            <a:r>
              <a:rPr lang="ru-RU" sz="1900" dirty="0"/>
              <a:t>методов теплофизических измерений </a:t>
            </a:r>
            <a:r>
              <a:rPr lang="ru-RU" sz="1900" dirty="0" smtClean="0"/>
              <a:t>и первичных</a:t>
            </a:r>
          </a:p>
          <a:p>
            <a:pPr marL="0" indent="0" algn="ctr">
              <a:buNone/>
            </a:pPr>
            <a:r>
              <a:rPr lang="ru-RU" sz="1900" dirty="0" smtClean="0"/>
              <a:t> преобразователей </a:t>
            </a:r>
            <a:r>
              <a:rPr lang="ru-RU" sz="1900" dirty="0"/>
              <a:t>физических </a:t>
            </a:r>
            <a:r>
              <a:rPr lang="ru-RU" sz="1900" dirty="0" smtClean="0"/>
              <a:t>величин;</a:t>
            </a:r>
          </a:p>
          <a:p>
            <a:pPr marL="0" indent="0" algn="ctr">
              <a:buNone/>
            </a:pPr>
            <a:endParaRPr lang="ru-RU" sz="1900" dirty="0"/>
          </a:p>
          <a:p>
            <a:pPr marL="0" indent="0" algn="ctr">
              <a:buNone/>
            </a:pPr>
            <a:r>
              <a:rPr lang="ru-RU" sz="1900" dirty="0" smtClean="0"/>
              <a:t>-Исследование </a:t>
            </a:r>
            <a:r>
              <a:rPr lang="ru-RU" sz="1900" dirty="0"/>
              <a:t>гидродинамики и теплообмена </a:t>
            </a:r>
            <a:r>
              <a:rPr lang="ru-RU" sz="1900" dirty="0" smtClean="0"/>
              <a:t>при течении жидких</a:t>
            </a:r>
          </a:p>
          <a:p>
            <a:pPr marL="0" indent="0" algn="ctr">
              <a:buNone/>
            </a:pPr>
            <a:r>
              <a:rPr lang="ru-RU" sz="1900" dirty="0" smtClean="0"/>
              <a:t> металлов </a:t>
            </a:r>
            <a:r>
              <a:rPr lang="ru-RU" sz="1900" dirty="0"/>
              <a:t>в магнитном </a:t>
            </a:r>
            <a:r>
              <a:rPr lang="ru-RU" sz="1900" dirty="0" smtClean="0"/>
              <a:t>поле;</a:t>
            </a:r>
          </a:p>
          <a:p>
            <a:pPr marL="0" indent="0" algn="ctr">
              <a:buNone/>
            </a:pPr>
            <a:endParaRPr lang="ru-RU" sz="1900" dirty="0"/>
          </a:p>
          <a:p>
            <a:pPr marL="0" indent="0" algn="ctr">
              <a:buNone/>
            </a:pPr>
            <a:r>
              <a:rPr lang="ru-RU" sz="1900" dirty="0" smtClean="0"/>
              <a:t>-Разработка </a:t>
            </a:r>
            <a:r>
              <a:rPr lang="ru-RU" sz="1900" dirty="0"/>
              <a:t>математических моделей, </a:t>
            </a:r>
            <a:r>
              <a:rPr lang="ru-RU" sz="1900" dirty="0" smtClean="0"/>
              <a:t>алгоритмов, универсальных</a:t>
            </a:r>
          </a:p>
          <a:p>
            <a:pPr marL="0" indent="0" algn="ctr">
              <a:buNone/>
            </a:pPr>
            <a:r>
              <a:rPr lang="ru-RU" sz="1900" dirty="0" smtClean="0"/>
              <a:t> </a:t>
            </a:r>
            <a:r>
              <a:rPr lang="ru-RU" sz="1900" dirty="0"/>
              <a:t>программных средств и </a:t>
            </a:r>
            <a:r>
              <a:rPr lang="ru-RU" sz="1900" dirty="0" smtClean="0"/>
              <a:t>численное моделирование </a:t>
            </a:r>
            <a:r>
              <a:rPr lang="ru-RU" sz="1900" dirty="0"/>
              <a:t>сложных </a:t>
            </a:r>
            <a:r>
              <a:rPr lang="ru-RU" sz="1900" dirty="0" smtClean="0"/>
              <a:t>процессов</a:t>
            </a:r>
          </a:p>
          <a:p>
            <a:pPr marL="0" indent="0" algn="ctr">
              <a:buNone/>
            </a:pPr>
            <a:r>
              <a:rPr lang="ru-RU" sz="1900" dirty="0" smtClean="0"/>
              <a:t> </a:t>
            </a:r>
            <a:r>
              <a:rPr lang="ru-RU" sz="1900" dirty="0" err="1" smtClean="0"/>
              <a:t>тепломассообмена</a:t>
            </a:r>
            <a:r>
              <a:rPr lang="ru-RU" sz="1900" dirty="0" smtClean="0"/>
              <a:t>.</a:t>
            </a:r>
            <a:endParaRPr lang="ru-RU" sz="1900" dirty="0"/>
          </a:p>
          <a:p>
            <a:pPr marL="0" indent="0" algn="just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7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2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3" descr="D:\UserData\BurinskyVV\Desktop\крылова\ДЕНЬ ОТКРЫТЫХ ДВЕРЕЙ 11 НОЯБРЯ 2017\logo\emblema-itf.jpg">
            <a:extLst>
              <a:ext uri="{FF2B5EF4-FFF2-40B4-BE49-F238E27FC236}">
                <a16:creationId xmlns="" xmlns:a16="http://schemas.microsoft.com/office/drawing/2014/main" id="{AE0FB3F6-7ECA-49B2-AC30-55FD7A37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6177006"/>
            <a:ext cx="683568" cy="68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737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D:\UserData\BurinskyVV\Desktop\крылова\ДЕНЬ ОТКРЫТЫХ ДВЕРЕЙ 11 НОЯБРЯ 2017\logo\emblema-itf.jpg">
            <a:extLst>
              <a:ext uri="{FF2B5EF4-FFF2-40B4-BE49-F238E27FC236}">
                <a16:creationId xmlns="" xmlns:a16="http://schemas.microsoft.com/office/drawing/2014/main" id="{E89930A9-A1C1-4435-B56B-8D45969D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177006"/>
            <a:ext cx="683568" cy="68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: скругленные углы 16">
            <a:extLst>
              <a:ext uri="{FF2B5EF4-FFF2-40B4-BE49-F238E27FC236}">
                <a16:creationId xmlns="" xmlns:a16="http://schemas.microsoft.com/office/drawing/2014/main" id="{B7A2EBBC-30DA-40E8-9966-9E5B3DC15AC2}"/>
              </a:ext>
            </a:extLst>
          </p:cNvPr>
          <p:cNvSpPr/>
          <p:nvPr/>
        </p:nvSpPr>
        <p:spPr>
          <a:xfrm>
            <a:off x="251520" y="1412776"/>
            <a:ext cx="8640960" cy="2304256"/>
          </a:xfrm>
          <a:prstGeom prst="roundRect">
            <a:avLst/>
          </a:prstGeom>
          <a:solidFill>
            <a:schemeClr val="accent3">
              <a:lumMod val="75000"/>
              <a:alpha val="75000"/>
            </a:schemeClr>
          </a:solidFill>
          <a:effectLst>
            <a:glow rad="127000">
              <a:schemeClr val="accent1">
                <a:alpha val="9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altLang="ru-RU" sz="1600" dirty="0"/>
              <a:t>Кафедра ИТФ имеет девять оборудованных современной техникой экспериментальных учебных лабораторий, в которых проходят обучение как студенты-теплофизики, так и студенты других специальностей Института тепловой и атомной энергетики МЭИ.</a:t>
            </a:r>
          </a:p>
          <a:p>
            <a:pPr indent="457200" algn="just"/>
            <a:r>
              <a:rPr lang="ru-RU" altLang="ru-RU" sz="1600" dirty="0"/>
              <a:t>Результаты научно-исследовательской работы лучших студентов кафедры ИТФ представляются на международных и национальных конференциях, на проводимых в МЭИ ежегодных научных конференциях студентов и аспирантов, на конкурсах студенческих научных работ, а также публикуются в ведущих научных журналах.</a:t>
            </a:r>
          </a:p>
        </p:txBody>
      </p:sp>
      <p:sp>
        <p:nvSpPr>
          <p:cNvPr id="15" name="Прямоугольник 12">
            <a:extLst>
              <a:ext uri="{FF2B5EF4-FFF2-40B4-BE49-F238E27FC236}">
                <a16:creationId xmlns="" xmlns:a16="http://schemas.microsoft.com/office/drawing/2014/main" id="{6B74F9A7-3AD2-4843-88EC-2ABFC427C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661025"/>
            <a:ext cx="338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Выполнение лабораторных работ </a:t>
            </a:r>
          </a:p>
          <a:p>
            <a:pPr algn="ctr"/>
            <a:r>
              <a:rPr lang="ru-RU" altLang="ru-RU" sz="1000" b="1" dirty="0"/>
              <a:t>со студентами.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1074645-27FA-4A8B-9FFC-43DFFE6B1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12047"/>
            <a:ext cx="2232248" cy="1676041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C499EA1F-082B-47A1-9DF7-D0CBF655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40039"/>
            <a:ext cx="2448272" cy="182120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2">
            <a:extLst>
              <a:ext uri="{FF2B5EF4-FFF2-40B4-BE49-F238E27FC236}">
                <a16:creationId xmlns="" xmlns:a16="http://schemas.microsoft.com/office/drawing/2014/main" id="{2B742261-F287-4379-97C7-B2F46996F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5600700"/>
            <a:ext cx="3003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/>
              <a:t>Экспериментальная установка органического цикла Ренкина, предназначенная для утилизации тепла двигателя внутреннего сгорания</a:t>
            </a:r>
          </a:p>
        </p:txBody>
      </p:sp>
      <p:sp>
        <p:nvSpPr>
          <p:cNvPr id="21" name="Прямоугольник 12">
            <a:extLst>
              <a:ext uri="{FF2B5EF4-FFF2-40B4-BE49-F238E27FC236}">
                <a16:creationId xmlns="" xmlns:a16="http://schemas.microsoft.com/office/drawing/2014/main" id="{C512C166-7829-4D15-B857-E5D06736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5600700"/>
            <a:ext cx="2165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Экспериментальный стенд</a:t>
            </a:r>
          </a:p>
          <a:p>
            <a:pPr algn="ctr"/>
            <a:r>
              <a:rPr lang="ru-RU" altLang="ru-RU" sz="1000" b="1" dirty="0"/>
              <a:t>«Режимы охлаждения высокотемпературных</a:t>
            </a:r>
          </a:p>
          <a:p>
            <a:pPr algn="ctr"/>
            <a:r>
              <a:rPr lang="ru-RU" altLang="ru-RU" sz="1000" b="1" dirty="0"/>
              <a:t>поверхностей»</a:t>
            </a:r>
          </a:p>
        </p:txBody>
      </p:sp>
      <p:pic>
        <p:nvPicPr>
          <p:cNvPr id="22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FC5A21D3-C276-4242-BB7C-B050A242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23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DEFE174D-C199-4A9F-B599-61F9A0AF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24" name="Заголовок 1">
            <a:extLst>
              <a:ext uri="{FF2B5EF4-FFF2-40B4-BE49-F238E27FC236}">
                <a16:creationId xmlns="" xmlns:a16="http://schemas.microsoft.com/office/drawing/2014/main" id="{301FD488-ADE9-4BC8-83BC-BB790BBA33F1}"/>
              </a:ext>
            </a:extLst>
          </p:cNvPr>
          <p:cNvSpPr txBox="1">
            <a:spLocks/>
          </p:cNvSpPr>
          <p:nvPr/>
        </p:nvSpPr>
        <p:spPr>
          <a:xfrm>
            <a:off x="1558033" y="579457"/>
            <a:ext cx="5894287" cy="461665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solidFill>
                  <a:srgbClr val="020A8F"/>
                </a:solidFill>
                <a:latin typeface="Arial" panose="020B0604020202020204" pitchFamily="34" charset="0"/>
              </a:rPr>
              <a:t>Кафедра ИТФ сегодня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5BDA8C8B-448B-4CEE-88AF-BE4677C1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84" y="3844966"/>
            <a:ext cx="2433784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247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НТ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 14.03.01 </a:t>
            </a:r>
            <a:r>
              <a:rPr lang="ru-RU" b="1" dirty="0">
                <a:solidFill>
                  <a:srgbClr val="920000"/>
                </a:solidFill>
              </a:rPr>
              <a:t>Ядерная энергетика и теплофизика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 </a:t>
            </a:r>
            <a:r>
              <a:rPr lang="ru-RU" sz="2000" b="1" dirty="0" smtClean="0">
                <a:solidFill>
                  <a:schemeClr val="accent4"/>
                </a:solidFill>
              </a:rPr>
              <a:t>Профили: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техника и физика низких температур;</a:t>
            </a:r>
          </a:p>
          <a:p>
            <a:pPr marL="285750" indent="-28575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нанотехнологии и </a:t>
            </a:r>
            <a:r>
              <a:rPr lang="ru-RU" b="1" dirty="0" err="1" smtClean="0">
                <a:solidFill>
                  <a:srgbClr val="920000"/>
                </a:solidFill>
              </a:rPr>
              <a:t>наноматериалы</a:t>
            </a:r>
            <a:r>
              <a:rPr lang="ru-RU" b="1" dirty="0" smtClean="0">
                <a:solidFill>
                  <a:srgbClr val="920000"/>
                </a:solidFill>
              </a:rPr>
              <a:t> в</a:t>
            </a:r>
          </a:p>
          <a:p>
            <a:pPr marL="285750" indent="-285750">
              <a:buNone/>
            </a:pPr>
            <a:r>
              <a:rPr lang="ru-RU" b="1" dirty="0">
                <a:solidFill>
                  <a:srgbClr val="920000"/>
                </a:solidFill>
              </a:rPr>
              <a:t> </a:t>
            </a:r>
            <a:r>
              <a:rPr lang="ru-RU" b="1" dirty="0" smtClean="0">
                <a:solidFill>
                  <a:srgbClr val="920000"/>
                </a:solidFill>
              </a:rPr>
              <a:t>   энергетике.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14.04.01 </a:t>
            </a:r>
            <a:r>
              <a:rPr lang="ru-RU" b="1" dirty="0">
                <a:solidFill>
                  <a:srgbClr val="920000"/>
                </a:solidFill>
              </a:rPr>
              <a:t>Ядерная энергетика и теплофизика (магистратура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 </a:t>
            </a:r>
            <a:r>
              <a:rPr lang="ru-RU" sz="2000" b="1" dirty="0" smtClean="0">
                <a:solidFill>
                  <a:schemeClr val="accent4"/>
                </a:solidFill>
              </a:rPr>
              <a:t>Магистерские программы: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физика и техника низких температур;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нанотехнологии и </a:t>
            </a:r>
            <a:r>
              <a:rPr lang="ru-RU" b="1" dirty="0" err="1" smtClean="0">
                <a:solidFill>
                  <a:srgbClr val="920000"/>
                </a:solidFill>
              </a:rPr>
              <a:t>наноматериалы</a:t>
            </a:r>
            <a:r>
              <a:rPr lang="ru-RU" b="1" dirty="0" smtClean="0">
                <a:solidFill>
                  <a:srgbClr val="920000"/>
                </a:solidFill>
              </a:rPr>
              <a:t> в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  энергетике.</a:t>
            </a:r>
          </a:p>
          <a:p>
            <a:pPr marL="0" indent="0">
              <a:buNone/>
            </a:pPr>
            <a:endParaRPr lang="ru-RU" b="1" dirty="0">
              <a:solidFill>
                <a:srgbClr val="920000"/>
              </a:solidFill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920000"/>
                </a:solidFill>
              </a:rPr>
              <a:t>Формы </a:t>
            </a:r>
            <a:r>
              <a:rPr lang="ru-RU" sz="1800" dirty="0">
                <a:solidFill>
                  <a:srgbClr val="920000"/>
                </a:solidFill>
              </a:rPr>
              <a:t>обучения:</a:t>
            </a:r>
          </a:p>
          <a:p>
            <a:pPr marL="0" lvl="0" indent="0" algn="ctr">
              <a:buNone/>
            </a:pPr>
            <a:r>
              <a:rPr lang="ru-RU" sz="1800" dirty="0"/>
              <a:t>Очная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" name="Picture 12" descr="D:\UserData\BurinskyVV\Desktop\крылова\ДЕНЬ ОТКРЫТЫХ ДВЕРЕЙ 11 НОЯБРЯ 2017\logo\lt_logo.jpg">
            <a:extLst>
              <a:ext uri="{FF2B5EF4-FFF2-40B4-BE49-F238E27FC236}">
                <a16:creationId xmlns="" xmlns:a16="http://schemas.microsoft.com/office/drawing/2014/main" id="{9FBAEBA7-AD5D-40F9-9FE5-0DE364A5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6211497"/>
            <a:ext cx="827584" cy="60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BEADCAA5-717A-4024-8680-A1B2ED8C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6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E8F4946D-E5FE-4F25-AB55-64CDED5F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7" name="Picture 2" descr="D:\Yulia\Ю_archiv2018\297 Юбилей ИТАЭ\фото\DSCN9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77" y="466606"/>
            <a:ext cx="2285663" cy="1714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фото\DSCN12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52" y="4393810"/>
            <a:ext cx="1920315" cy="1440160"/>
          </a:xfrm>
          <a:prstGeom prst="rect">
            <a:avLst/>
          </a:prstGeom>
          <a:noFill/>
        </p:spPr>
      </p:pic>
      <p:pic>
        <p:nvPicPr>
          <p:cNvPr id="19" name="Picture 2" descr="G:\МЭИ\Юбилей ИТАЭ\каф-нт-12\каф12 0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2323" y="4793138"/>
            <a:ext cx="1794218" cy="1345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0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3" y="1412776"/>
            <a:ext cx="8136904" cy="489655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None/>
              <a:defRPr/>
            </a:pPr>
            <a:endParaRPr lang="ru-RU" sz="1800" b="1" dirty="0" smtClean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r>
              <a:rPr lang="ru-RU" sz="1900" dirty="0"/>
              <a:t>Разработка методов получения и исследования </a:t>
            </a:r>
            <a:r>
              <a:rPr lang="ru-RU" sz="1900" dirty="0" smtClean="0"/>
              <a:t>свойств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 smtClean="0"/>
              <a:t> монодисперсных </a:t>
            </a:r>
            <a:r>
              <a:rPr lang="ru-RU" sz="1900" dirty="0"/>
              <a:t>гранул и порошков</a:t>
            </a:r>
            <a:r>
              <a:rPr lang="en-US" sz="1900" dirty="0"/>
              <a:t>;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endParaRPr lang="en-US" sz="1900" dirty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r>
              <a:rPr lang="ru-RU" sz="1900" dirty="0"/>
              <a:t>Исследование гидродинамики капельного распада </a:t>
            </a:r>
            <a:r>
              <a:rPr lang="ru-RU" sz="1900" dirty="0" smtClean="0"/>
              <a:t>струй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/>
              <a:t> </a:t>
            </a:r>
            <a:r>
              <a:rPr lang="ru-RU" sz="1900" dirty="0" smtClean="0"/>
              <a:t>вязкой </a:t>
            </a:r>
            <a:r>
              <a:rPr lang="ru-RU" sz="1900" dirty="0"/>
              <a:t>жидкости</a:t>
            </a:r>
            <a:r>
              <a:rPr lang="en-US" sz="1900" dirty="0"/>
              <a:t>;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endParaRPr lang="en-US" sz="1900" dirty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r>
              <a:rPr lang="ru-RU" sz="1900" dirty="0"/>
              <a:t>Экспериментальные исследования процессов растекания</a:t>
            </a:r>
            <a:r>
              <a:rPr lang="ru-RU" sz="1900" dirty="0" smtClean="0"/>
              <a:t>,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 smtClean="0"/>
              <a:t> </a:t>
            </a:r>
            <a:r>
              <a:rPr lang="ru-RU" sz="1900" dirty="0"/>
              <a:t>смачивания, кипения в мезо и </a:t>
            </a:r>
            <a:r>
              <a:rPr lang="ru-RU" sz="1900" dirty="0" err="1"/>
              <a:t>наноструктурах</a:t>
            </a:r>
            <a:r>
              <a:rPr lang="ru-RU" sz="1900" dirty="0"/>
              <a:t>, </a:t>
            </a:r>
            <a:r>
              <a:rPr lang="ru-RU" sz="1900" dirty="0" smtClean="0"/>
              <a:t>анализ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 smtClean="0"/>
              <a:t> </a:t>
            </a:r>
            <a:r>
              <a:rPr lang="ru-RU" sz="1900" dirty="0"/>
              <a:t>морфологии функциональных поверхностей различного </a:t>
            </a:r>
            <a:endParaRPr lang="ru-RU" sz="1900" dirty="0" smtClean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/>
              <a:t> </a:t>
            </a:r>
            <a:r>
              <a:rPr lang="ru-RU" sz="1900" dirty="0" smtClean="0"/>
              <a:t>происхождения</a:t>
            </a:r>
            <a:r>
              <a:rPr lang="en-US" sz="1900" dirty="0"/>
              <a:t>;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endParaRPr lang="en-US" sz="1900" dirty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r>
              <a:rPr lang="ru-RU" sz="1900" dirty="0"/>
              <a:t>Разработка методов расчета процессов переноса </a:t>
            </a:r>
            <a:r>
              <a:rPr lang="ru-RU" sz="1900" dirty="0" smtClean="0"/>
              <a:t>через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 smtClean="0"/>
              <a:t> </a:t>
            </a:r>
            <a:r>
              <a:rPr lang="ru-RU" sz="1900" dirty="0"/>
              <a:t>межфазные поверхности и их экспериментальная проверка </a:t>
            </a:r>
            <a:r>
              <a:rPr lang="ru-RU" sz="1900" dirty="0" smtClean="0"/>
              <a:t>на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 smtClean="0"/>
              <a:t> </a:t>
            </a:r>
            <a:r>
              <a:rPr lang="ru-RU" sz="1900" dirty="0"/>
              <a:t>гелии-</a:t>
            </a:r>
            <a:r>
              <a:rPr lang="en-US" sz="1900" dirty="0"/>
              <a:t>II;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endParaRPr lang="en-US" sz="1900" dirty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FontTx/>
              <a:buChar char="-"/>
              <a:defRPr/>
            </a:pPr>
            <a:r>
              <a:rPr lang="ru-RU" sz="1900" dirty="0"/>
              <a:t>Разработка методов расчета термодинамических </a:t>
            </a:r>
            <a:r>
              <a:rPr lang="ru-RU" sz="1900" dirty="0" smtClean="0"/>
              <a:t>свойств</a:t>
            </a:r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 smtClean="0"/>
              <a:t> смесевых </a:t>
            </a:r>
            <a:r>
              <a:rPr lang="ru-RU" sz="1900" dirty="0"/>
              <a:t>хладагентов, разработка криогенных систем </a:t>
            </a:r>
            <a:endParaRPr lang="ru-RU" sz="1900" dirty="0" smtClean="0"/>
          </a:p>
          <a:p>
            <a:pPr marL="0" lvl="0" indent="0" algn="ctr" defTabSz="914400">
              <a:lnSpc>
                <a:spcPct val="90000"/>
              </a:lnSpc>
              <a:spcBef>
                <a:spcPts val="432"/>
              </a:spcBef>
              <a:buNone/>
              <a:defRPr/>
            </a:pPr>
            <a:r>
              <a:rPr lang="ru-RU" sz="1900" dirty="0"/>
              <a:t> </a:t>
            </a:r>
            <a:r>
              <a:rPr lang="ru-RU" sz="1900" dirty="0" smtClean="0"/>
              <a:t>специального </a:t>
            </a:r>
            <a:r>
              <a:rPr lang="ru-RU" sz="1900" dirty="0"/>
              <a:t>назначения на новых рабочих телах</a:t>
            </a:r>
            <a:r>
              <a:rPr lang="en-US" sz="1900" dirty="0"/>
              <a:t>.</a:t>
            </a:r>
          </a:p>
          <a:p>
            <a:pPr marL="0" indent="0">
              <a:lnSpc>
                <a:spcPct val="80000"/>
              </a:lnSpc>
              <a:spcBef>
                <a:spcPts val="432"/>
              </a:spcBef>
              <a:buFontTx/>
              <a:buChar char="-"/>
              <a:defRPr/>
            </a:pPr>
            <a:endParaRPr lang="en-US" sz="1900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6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7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12" descr="D:\UserData\BurinskyVV\Desktop\крылова\ДЕНЬ ОТКРЫТЫХ ДВЕРЕЙ 11 НОЯБРЯ 2017\logo\lt_logo.jpg">
            <a:extLst>
              <a:ext uri="{FF2B5EF4-FFF2-40B4-BE49-F238E27FC236}">
                <a16:creationId xmlns="" xmlns:a16="http://schemas.microsoft.com/office/drawing/2014/main" id="{9FBAEBA7-AD5D-40F9-9FE5-0DE364A5A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6211497"/>
            <a:ext cx="827584" cy="60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8EB61-9EBD-44E2-9C41-DDD2243C44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</a:t>
            </a:r>
            <a:r>
              <a:rPr lang="ru-RU" dirty="0" err="1" smtClean="0"/>
              <a:t>ОФиЯС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3851929" y="1412776"/>
            <a:ext cx="4824527" cy="48965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14.03.01 </a:t>
            </a:r>
            <a:r>
              <a:rPr lang="ru-RU" b="1" dirty="0">
                <a:solidFill>
                  <a:srgbClr val="920000"/>
                </a:solidFill>
              </a:rPr>
              <a:t>Ядерная энергетика и теплофизика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 smtClean="0">
                <a:solidFill>
                  <a:srgbClr val="920000"/>
                </a:solidFill>
              </a:rPr>
              <a:t>)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Профиль: 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 термоядерные реакторы и плазменные установки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14.04.01 Ядерная энергетика и теплофизика (магистратура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Магистерская программа: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 - прикладная физика плазмы и управляемый ядерный синтез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rgbClr val="920000"/>
                </a:solidFill>
              </a:rPr>
              <a:t>Формы обучения:</a:t>
            </a:r>
          </a:p>
          <a:p>
            <a:pPr marL="0" lvl="0" indent="0" algn="ctr">
              <a:buNone/>
            </a:pPr>
            <a:r>
              <a:rPr lang="ru-RU" sz="1800" dirty="0"/>
              <a:t>Очная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37C2316-8D90-48D7-A389-81D756827E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825" y="672565"/>
            <a:ext cx="2325628" cy="154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User\Рабочий стол\Презентация\офияс.png">
            <a:extLst>
              <a:ext uri="{FF2B5EF4-FFF2-40B4-BE49-F238E27FC236}">
                <a16:creationId xmlns="" xmlns:a16="http://schemas.microsoft.com/office/drawing/2014/main" id="{6D76B56D-D4CF-4BA8-A640-F4ADC567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0" y="6284416"/>
            <a:ext cx="1020138" cy="528960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B484BA98-6179-4BF8-950B-7703272E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1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8141FC7D-88BB-4850-9946-8C1D0B6E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>
                <a:solidFill>
                  <a:srgbClr val="181818">
                    <a:tint val="75000"/>
                  </a:srgbClr>
                </a:solidFill>
              </a:rPr>
              <a:pPr/>
              <a:t>24</a:t>
            </a:fld>
            <a:endParaRPr lang="ru-RU" dirty="0">
              <a:solidFill>
                <a:srgbClr val="181818">
                  <a:tint val="75000"/>
                </a:srgbClr>
              </a:solidFill>
            </a:endParaRPr>
          </a:p>
        </p:txBody>
      </p:sp>
      <p:pic>
        <p:nvPicPr>
          <p:cNvPr id="13" name="Picture 10" descr="P1000149">
            <a:extLst>
              <a:ext uri="{FF2B5EF4-FFF2-40B4-BE49-F238E27FC236}">
                <a16:creationId xmlns="" xmlns:a16="http://schemas.microsoft.com/office/drawing/2014/main" id="{66985F15-FAB3-4AE2-A799-18F780C9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r="28963"/>
          <a:stretch>
            <a:fillRect/>
          </a:stretch>
        </p:blipFill>
        <p:spPr>
          <a:xfrm>
            <a:off x="195584" y="4293096"/>
            <a:ext cx="1696047" cy="1790653"/>
          </a:xfrm>
          <a:prstGeom prst="rect">
            <a:avLst/>
          </a:prstGeom>
          <a:noFill/>
        </p:spPr>
      </p:pic>
      <p:pic>
        <p:nvPicPr>
          <p:cNvPr id="14" name="Рисунок 13" descr="IMG_20170531_181753">
            <a:extLst>
              <a:ext uri="{FF2B5EF4-FFF2-40B4-BE49-F238E27FC236}">
                <a16:creationId xmlns="" xmlns:a16="http://schemas.microsoft.com/office/drawing/2014/main" id="{2FB33CFE-761B-4329-9650-1E783E4BBABA}"/>
              </a:ext>
            </a:extLst>
          </p:cNvPr>
          <p:cNvPicPr/>
          <p:nvPr/>
        </p:nvPicPr>
        <p:blipFill>
          <a:blip r:embed="rId7" cstate="print"/>
          <a:srcRect l="13293" r="14299"/>
          <a:stretch>
            <a:fillRect/>
          </a:stretch>
        </p:blipFill>
        <p:spPr bwMode="auto">
          <a:xfrm>
            <a:off x="2123728" y="4858303"/>
            <a:ext cx="1690385" cy="172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3" y="1412776"/>
            <a:ext cx="8136904" cy="4896551"/>
          </a:xfrm>
          <a:prstGeom prst="rect">
            <a:avLst/>
          </a:prstGeom>
        </p:spPr>
        <p:txBody>
          <a:bodyPr>
            <a:normAutofit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200" b="1" dirty="0">
              <a:solidFill>
                <a:srgbClr val="920000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b="1" dirty="0">
                <a:solidFill>
                  <a:srgbClr val="181818"/>
                </a:solidFill>
              </a:rPr>
              <a:t>  </a:t>
            </a:r>
            <a:r>
              <a:rPr lang="ru-RU" sz="1800" b="1" dirty="0" smtClean="0">
                <a:solidFill>
                  <a:srgbClr val="181818"/>
                </a:solidFill>
              </a:rPr>
              <a:t>-</a:t>
            </a:r>
            <a:r>
              <a:rPr lang="ru-RU" sz="1800" dirty="0" smtClean="0">
                <a:solidFill>
                  <a:srgbClr val="181818"/>
                </a:solidFill>
              </a:rPr>
              <a:t>Теплообмен в энергетическом оборудовании нового поколения;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-Исследование процессов взаимодействия ускоренных атомных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 частиц с конструкционными материалами сложного состава;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-Упрочнение поверхности металлов в результате покрытия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 </a:t>
            </a:r>
            <a:r>
              <a:rPr lang="ru-RU" sz="1800" dirty="0" err="1" smtClean="0">
                <a:solidFill>
                  <a:srgbClr val="181818"/>
                </a:solidFill>
              </a:rPr>
              <a:t>наноуглеродными</a:t>
            </a:r>
            <a:r>
              <a:rPr lang="ru-RU" sz="1800" dirty="0" smtClean="0">
                <a:solidFill>
                  <a:srgbClr val="181818"/>
                </a:solidFill>
              </a:rPr>
              <a:t> материалами с последующей обработкой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 высокоинтенсивными источниками энергии;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endParaRPr lang="ru-RU" sz="1800" dirty="0" smtClean="0">
              <a:solidFill>
                <a:srgbClr val="181818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-Исследование стойкости тугоплавких материалов под действием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 мощных плазменно-тепловых потоков, ожидаемых в термоядерном</a:t>
            </a:r>
          </a:p>
          <a:p>
            <a:pPr marL="0" indent="0" algn="ctr">
              <a:lnSpc>
                <a:spcPct val="80000"/>
              </a:lnSpc>
              <a:spcBef>
                <a:spcPts val="432"/>
              </a:spcBef>
              <a:buFont typeface="Arial" pitchFamily="34" charset="0"/>
              <a:buNone/>
            </a:pPr>
            <a:r>
              <a:rPr lang="ru-RU" sz="1800" dirty="0" smtClean="0">
                <a:solidFill>
                  <a:srgbClr val="181818"/>
                </a:solidFill>
              </a:rPr>
              <a:t>   реакторе-</a:t>
            </a:r>
            <a:r>
              <a:rPr lang="ru-RU" sz="1800" dirty="0" err="1" smtClean="0">
                <a:solidFill>
                  <a:srgbClr val="181818"/>
                </a:solidFill>
              </a:rPr>
              <a:t>токамаке</a:t>
            </a:r>
            <a:r>
              <a:rPr lang="ru-RU" sz="1800" dirty="0" smtClean="0">
                <a:solidFill>
                  <a:srgbClr val="181818"/>
                </a:solidFill>
              </a:rPr>
              <a:t>. </a:t>
            </a:r>
            <a:endParaRPr lang="ru-RU" dirty="0">
              <a:solidFill>
                <a:srgbClr val="181818"/>
              </a:solidFill>
            </a:endParaRPr>
          </a:p>
        </p:txBody>
      </p:sp>
      <p:pic>
        <p:nvPicPr>
          <p:cNvPr id="7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2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38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C:\Documents and Settings\User\Рабочий стол\Презентация\офияс.png">
            <a:extLst>
              <a:ext uri="{FF2B5EF4-FFF2-40B4-BE49-F238E27FC236}">
                <a16:creationId xmlns="" xmlns:a16="http://schemas.microsoft.com/office/drawing/2014/main" id="{6D76B56D-D4CF-4BA8-A640-F4ADC567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70" y="6284416"/>
            <a:ext cx="1020138" cy="528960"/>
          </a:xfrm>
          <a:prstGeom prst="rect">
            <a:avLst/>
          </a:prstGeom>
          <a:noFill/>
        </p:spPr>
      </p:pic>
      <p:sp>
        <p:nvSpPr>
          <p:cNvPr id="9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defTabSz="1219078">
              <a:spcBef>
                <a:spcPct val="20000"/>
              </a:spcBef>
              <a:buFont typeface="Arial" pitchFamily="34" charset="0"/>
              <a:buNone/>
              <a:defRPr/>
            </a:pPr>
            <a:fld id="{3A18EB61-9EBD-44E2-9C41-DDD2243C44D8}" type="slidenum">
              <a:rPr lang="ru-RU" sz="1600" smtClean="0">
                <a:solidFill>
                  <a:srgbClr val="181818"/>
                </a:solidFill>
              </a:rPr>
              <a:pPr defTabSz="1219078">
                <a:spcBef>
                  <a:spcPct val="20000"/>
                </a:spcBef>
                <a:buFont typeface="Arial" pitchFamily="34" charset="0"/>
                <a:buNone/>
                <a:defRPr/>
              </a:pPr>
              <a:t>25</a:t>
            </a:fld>
            <a:endParaRPr lang="ru-RU" sz="1600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018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8">
            <a:extLst>
              <a:ext uri="{FF2B5EF4-FFF2-40B4-BE49-F238E27FC236}">
                <a16:creationId xmlns="" xmlns:a16="http://schemas.microsoft.com/office/drawing/2014/main" id="{507D5FCF-EC53-48FD-80B6-35F8D959AE42}"/>
              </a:ext>
            </a:extLst>
          </p:cNvPr>
          <p:cNvSpPr/>
          <p:nvPr/>
        </p:nvSpPr>
        <p:spPr>
          <a:xfrm>
            <a:off x="179512" y="1196751"/>
            <a:ext cx="8784976" cy="2872776"/>
          </a:xfrm>
          <a:prstGeom prst="round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bg1"/>
            </a:solidFill>
          </a:ln>
          <a:effectLst>
            <a:glow rad="127000">
              <a:schemeClr val="accent1">
                <a:alpha val="9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ru-RU" dirty="0"/>
          </a:p>
        </p:txBody>
      </p:sp>
      <p:sp>
        <p:nvSpPr>
          <p:cNvPr id="19" name="Прямоугольник 12">
            <a:extLst>
              <a:ext uri="{FF2B5EF4-FFF2-40B4-BE49-F238E27FC236}">
                <a16:creationId xmlns="" xmlns:a16="http://schemas.microsoft.com/office/drawing/2014/main" id="{7361398D-4629-467A-AF6A-E6DDC5D99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124" y="5723240"/>
            <a:ext cx="3078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/>
              <a:t>Стенд для спектров электронов, отраженных от поверхности материалов</a:t>
            </a:r>
          </a:p>
        </p:txBody>
      </p:sp>
      <p:sp>
        <p:nvSpPr>
          <p:cNvPr id="26" name="Прямоугольник 12">
            <a:extLst>
              <a:ext uri="{FF2B5EF4-FFF2-40B4-BE49-F238E27FC236}">
                <a16:creationId xmlns="" xmlns:a16="http://schemas.microsoft.com/office/drawing/2014/main" id="{BF7CD66B-AEC2-4FCF-AE58-E9703CDD3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21" y="5725857"/>
            <a:ext cx="300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/>
              <a:t>Модуль электронно-ионной спектроскопии Нанофаб 25</a:t>
            </a:r>
          </a:p>
        </p:txBody>
      </p:sp>
      <p:sp>
        <p:nvSpPr>
          <p:cNvPr id="27" name="Прямоугольник 12">
            <a:extLst>
              <a:ext uri="{FF2B5EF4-FFF2-40B4-BE49-F238E27FC236}">
                <a16:creationId xmlns="" xmlns:a16="http://schemas.microsoft.com/office/drawing/2014/main" id="{BB290A2F-3AF2-4D7F-81C5-0FA529629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5776094"/>
            <a:ext cx="2165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000" b="1" dirty="0" smtClean="0">
                <a:solidFill>
                  <a:srgbClr val="181818"/>
                </a:solidFill>
              </a:rPr>
              <a:t>Стенд для исследования теплообмена</a:t>
            </a:r>
            <a:endParaRPr lang="ru-RU" altLang="ru-RU" sz="1000" b="1" dirty="0">
              <a:solidFill>
                <a:srgbClr val="181818"/>
              </a:solidFill>
            </a:endParaRPr>
          </a:p>
        </p:txBody>
      </p:sp>
      <p:sp>
        <p:nvSpPr>
          <p:cNvPr id="28" name="Прямоугольник 13">
            <a:extLst>
              <a:ext uri="{FF2B5EF4-FFF2-40B4-BE49-F238E27FC236}">
                <a16:creationId xmlns="" xmlns:a16="http://schemas.microsoft.com/office/drawing/2014/main" id="{CE509341-224D-4017-AA28-7E39096A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268760"/>
            <a:ext cx="855027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/>
            <a:r>
              <a:rPr lang="ru-RU" altLang="ru-RU" sz="1600" dirty="0"/>
              <a:t>	</a:t>
            </a:r>
            <a:r>
              <a:rPr lang="ru-RU" altLang="ru-RU" sz="1600" dirty="0">
                <a:solidFill>
                  <a:srgbClr val="F8F8F8"/>
                </a:solidFill>
              </a:rPr>
              <a:t>Научно-исследовательские лаборатории кафедры </a:t>
            </a:r>
            <a:r>
              <a:rPr lang="ru-RU" altLang="ru-RU" sz="1600" dirty="0" err="1">
                <a:solidFill>
                  <a:srgbClr val="F8F8F8"/>
                </a:solidFill>
              </a:rPr>
              <a:t>ОФиЯС</a:t>
            </a:r>
            <a:r>
              <a:rPr lang="ru-RU" altLang="ru-RU" sz="1600" dirty="0">
                <a:solidFill>
                  <a:srgbClr val="F8F8F8"/>
                </a:solidFill>
              </a:rPr>
              <a:t> выполняют экспериментальные и теоретические исследования процессов теплообмена и интенсификации охлаждения в конструкциях и системах теплозащитных облицовок ядерных и термоядерных реакторов,   взаимодействия ускоренных атомных частиц с конструкционными материалами, выполняют плазменные и пучковые испытания и исследования материалов и конструкций термоядерного реактора, создание новых материалов и технологий для  энергетики Эти работы выполняются в тесном контакте с коллегами из Института физики плазмы имени М. Планка (Германия); университета </a:t>
            </a:r>
            <a:r>
              <a:rPr lang="ru-RU" altLang="ru-RU" sz="1600" dirty="0" err="1">
                <a:solidFill>
                  <a:srgbClr val="F8F8F8"/>
                </a:solidFill>
              </a:rPr>
              <a:t>Чалмерса</a:t>
            </a:r>
            <a:r>
              <a:rPr lang="ru-RU" altLang="ru-RU" sz="1600" dirty="0">
                <a:solidFill>
                  <a:srgbClr val="F8F8F8"/>
                </a:solidFill>
              </a:rPr>
              <a:t> (город Гетеборг, Швеция); Австралийского национального университета (город Канберра); Чешского технического университета, </a:t>
            </a:r>
            <a:r>
              <a:rPr lang="ru-RU" altLang="ru-RU" sz="1600" dirty="0" err="1">
                <a:solidFill>
                  <a:srgbClr val="F8F8F8"/>
                </a:solidFill>
              </a:rPr>
              <a:t>Гентского</a:t>
            </a:r>
            <a:r>
              <a:rPr lang="ru-RU" altLang="ru-RU" sz="1600" dirty="0">
                <a:solidFill>
                  <a:srgbClr val="F8F8F8"/>
                </a:solidFill>
              </a:rPr>
              <a:t> университета (Австрия), </a:t>
            </a:r>
            <a:r>
              <a:rPr lang="ru-RU" altLang="ru-RU" sz="1600" dirty="0" err="1">
                <a:solidFill>
                  <a:srgbClr val="F8F8F8"/>
                </a:solidFill>
              </a:rPr>
              <a:t>Нагойского</a:t>
            </a:r>
            <a:r>
              <a:rPr lang="ru-RU" altLang="ru-RU" sz="1600" dirty="0">
                <a:solidFill>
                  <a:srgbClr val="F8F8F8"/>
                </a:solidFill>
              </a:rPr>
              <a:t> университета (Япония) и </a:t>
            </a:r>
            <a:r>
              <a:rPr lang="ru-RU" altLang="ru-RU" sz="1600" dirty="0" smtClean="0">
                <a:solidFill>
                  <a:srgbClr val="F8F8F8"/>
                </a:solidFill>
              </a:rPr>
              <a:t>др.</a:t>
            </a:r>
            <a:endParaRPr lang="ru-RU" altLang="ru-RU" sz="1600" dirty="0">
              <a:solidFill>
                <a:srgbClr val="F8F8F8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D723B45E-9A58-467F-8557-D192DECD37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9053" y="4186647"/>
            <a:ext cx="2236306" cy="152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631076F0-6653-4345-8A38-FC9FEA7BA4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539" y="4144047"/>
            <a:ext cx="2310269" cy="1538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DC16D45E-2D74-4A23-B28E-C67BADD8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33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E84A7FB7-B01C-4825-8B20-1F2ABB48A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142852"/>
            <a:ext cx="1023937" cy="622300"/>
          </a:xfrm>
          <a:prstGeom prst="rect">
            <a:avLst/>
          </a:prstGeom>
          <a:noFill/>
        </p:spPr>
      </p:pic>
      <p:sp>
        <p:nvSpPr>
          <p:cNvPr id="34" name="Прямоугольник 1">
            <a:extLst>
              <a:ext uri="{FF2B5EF4-FFF2-40B4-BE49-F238E27FC236}">
                <a16:creationId xmlns="" xmlns:a16="http://schemas.microsoft.com/office/drawing/2014/main" id="{DAE8CC0D-D8CB-46DC-836E-8086F774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606" y="333375"/>
            <a:ext cx="3495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ru-RU" altLang="ru-RU" sz="2400" b="1" dirty="0">
                <a:solidFill>
                  <a:srgbClr val="020A8F"/>
                </a:solidFill>
              </a:rPr>
              <a:t>Кафедра </a:t>
            </a:r>
            <a:r>
              <a:rPr lang="ru-RU" altLang="ru-RU" sz="2400" b="1" dirty="0" err="1">
                <a:solidFill>
                  <a:srgbClr val="020A8F"/>
                </a:solidFill>
              </a:rPr>
              <a:t>ОФиЯС</a:t>
            </a:r>
            <a:r>
              <a:rPr lang="ru-RU" altLang="ru-RU" sz="2400" b="1" dirty="0">
                <a:solidFill>
                  <a:srgbClr val="020A8F"/>
                </a:solidFill>
              </a:rPr>
              <a:t> сегодня</a:t>
            </a:r>
          </a:p>
        </p:txBody>
      </p:sp>
      <p:pic>
        <p:nvPicPr>
          <p:cNvPr id="35" name="Picture 2" descr="C:\Documents and Settings\User\Рабочий стол\Презентация\офияс.png">
            <a:extLst>
              <a:ext uri="{FF2B5EF4-FFF2-40B4-BE49-F238E27FC236}">
                <a16:creationId xmlns="" xmlns:a16="http://schemas.microsoft.com/office/drawing/2014/main" id="{4B8C2A72-A476-4665-BFFF-1F832F93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70" y="6284416"/>
            <a:ext cx="1020138" cy="528960"/>
          </a:xfrm>
          <a:prstGeom prst="rect">
            <a:avLst/>
          </a:prstGeom>
          <a:noFill/>
        </p:spPr>
      </p:pic>
      <p:sp>
        <p:nvSpPr>
          <p:cNvPr id="14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  <p:pic>
        <p:nvPicPr>
          <p:cNvPr id="16" name="Picture 10" descr="P1000149">
            <a:extLst>
              <a:ext uri="{FF2B5EF4-FFF2-40B4-BE49-F238E27FC236}">
                <a16:creationId xmlns:a16="http://schemas.microsoft.com/office/drawing/2014/main" xmlns="" id="{66985F15-FAB3-4AE2-A799-18F780C9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r="28963"/>
          <a:stretch>
            <a:fillRect/>
          </a:stretch>
        </p:blipFill>
        <p:spPr>
          <a:xfrm>
            <a:off x="3563888" y="4221088"/>
            <a:ext cx="216024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11986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Презентация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1008112" cy="411917"/>
          </a:xfrm>
          <a:prstGeom prst="rect">
            <a:avLst/>
          </a:prstGeom>
          <a:noFill/>
        </p:spPr>
      </p:pic>
      <p:pic>
        <p:nvPicPr>
          <p:cNvPr id="9" name="Picture 5" descr="C:\Documents and Settings\User\Рабочий стол\Презентаци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3" name="Picture 2" descr="D:\UserData\BurinskyVV\Desktop\крылова\ДЕНЬ ОТКРЫТЫХ ДВЕРЕЙ 11 НОЯБРЯ 2017\logo\Фирмы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42844" y="1000108"/>
            <a:ext cx="8536462" cy="52603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58033" y="435441"/>
            <a:ext cx="5894287" cy="461665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lvl="0" algn="ctr" defTabSz="1219078">
              <a:spcBef>
                <a:spcPct val="0"/>
              </a:spcBef>
            </a:pPr>
            <a:r>
              <a:rPr lang="ru-RU" sz="2400" b="1" dirty="0">
                <a:latin typeface="Avenir Next Cyr" panose="020B0503020202020204" pitchFamily="34" charset="-52"/>
                <a:ea typeface="+mj-ea"/>
                <a:cs typeface="+mj-cs"/>
              </a:rPr>
              <a:t>КОМПАНИИ-РАБОТОДАТЕЛИ</a:t>
            </a:r>
          </a:p>
        </p:txBody>
      </p:sp>
      <p:sp>
        <p:nvSpPr>
          <p:cNvPr id="6" name="Номер слайда 11"/>
          <p:cNvSpPr txBox="1">
            <a:spLocks/>
          </p:cNvSpPr>
          <p:nvPr/>
        </p:nvSpPr>
        <p:spPr>
          <a:xfrm>
            <a:off x="8172400" y="6381328"/>
            <a:ext cx="5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3A18EB61-9EBD-44E2-9C41-DDD2243C44D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Cyr" panose="020B0503020202020204" pitchFamily="34" charset="-52"/>
                <a:ea typeface="+mn-ea"/>
                <a:cs typeface="+mn-cs"/>
              </a:rPr>
              <a:pPr marL="0" marR="0" lvl="0" indent="0" algn="l" defTabSz="1219078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venir Next Cyr" panose="020B0503020202020204" pitchFamily="34" charset="-52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2" descr="200х300.tif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47913-FD64-4610-9962-05AECF72C48B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</p:cSld>
  <p:clrMapOvr>
    <a:masterClrMapping/>
  </p:clrMapOvr>
  <p:transition spd="med">
    <p:cover dir="r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B53D62F9-E6B3-45DB-8337-3F192DAC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9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46233456-6F00-48CA-9DE3-4F944CFE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3" name="Текст 3">
            <a:extLst>
              <a:ext uri="{FF2B5EF4-FFF2-40B4-BE49-F238E27FC236}">
                <a16:creationId xmlns="" xmlns:a16="http://schemas.microsoft.com/office/drawing/2014/main" id="{A88A807C-692E-4DFB-9A6A-FC0BABDAF191}"/>
              </a:ext>
            </a:extLst>
          </p:cNvPr>
          <p:cNvSpPr txBox="1">
            <a:spLocks/>
          </p:cNvSpPr>
          <p:nvPr/>
        </p:nvSpPr>
        <p:spPr>
          <a:xfrm>
            <a:off x="3851929" y="3428993"/>
            <a:ext cx="4824527" cy="2880327"/>
          </a:xfrm>
          <a:prstGeom prst="rect">
            <a:avLst/>
          </a:prstGeom>
        </p:spPr>
        <p:txBody>
          <a:bodyPr>
            <a:normAutofit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 dirty="0"/>
              <a:t>1930 г. – создание Московского энергетического института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 dirty="0"/>
              <a:t>1932 г. – организация Теплотехнического факультета (ТТФ)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 dirty="0"/>
              <a:t>2000 г. – образование Института теплоэнергетики и технической физики (ИТТФ)</a:t>
            </a: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ru-RU" sz="1800" dirty="0"/>
              <a:t>2008 г . – ИТТФ переименован в Институт тепловой и атомной энергетики (ИТАЭ)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333439" y="672565"/>
            <a:ext cx="482453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История ИТАЭ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80462"/>
            <a:ext cx="3960440" cy="1904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2" descr="https://pastvu.com/_p/d/k/w/b/kwbwr4h6jh5ampohtg.jpg">
            <a:extLst>
              <a:ext uri="{FF2B5EF4-FFF2-40B4-BE49-F238E27FC236}">
                <a16:creationId xmlns="" xmlns:a16="http://schemas.microsoft.com/office/drawing/2014/main" id="{013191F1-0EF7-4608-99EF-15356C396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94"/>
          <a:stretch/>
        </p:blipFill>
        <p:spPr bwMode="auto">
          <a:xfrm>
            <a:off x="539552" y="4453172"/>
            <a:ext cx="3168000" cy="2072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14491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 descr="MargulovaTH.jpg"/>
          <p:cNvSpPr>
            <a:spLocks noChangeAspect="1" noChangeArrowheads="1"/>
          </p:cNvSpPr>
          <p:nvPr/>
        </p:nvSpPr>
        <p:spPr bwMode="auto">
          <a:xfrm>
            <a:off x="135086" y="36763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2" name="Picture 2" descr="C:\Documents and Settings\User\Рабочий стол\Презентация\log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23" name="Picture 5" descr="C:\Documents and Settings\User\Рабочий стол\Презентация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2333439" y="655955"/>
            <a:ext cx="482453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ИТАЭ </a:t>
            </a:r>
            <a:r>
              <a:rPr lang="ru-RU" dirty="0" smtClean="0"/>
              <a:t>это семь кафедр: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2694332882"/>
              </p:ext>
            </p:extLst>
          </p:nvPr>
        </p:nvGraphicFramePr>
        <p:xfrm>
          <a:off x="1259632" y="1196752"/>
          <a:ext cx="6768752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2694332882"/>
              </p:ext>
            </p:extLst>
          </p:nvPr>
        </p:nvGraphicFramePr>
        <p:xfrm>
          <a:off x="1259632" y="3573016"/>
          <a:ext cx="676875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643966" y="635795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9028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3">
            <a:extLst>
              <a:ext uri="{FF2B5EF4-FFF2-40B4-BE49-F238E27FC236}">
                <a16:creationId xmlns="" xmlns:a16="http://schemas.microsoft.com/office/drawing/2014/main" id="{C75BE79C-9714-4A58-931D-E0D7BB968A43}"/>
              </a:ext>
            </a:extLst>
          </p:cNvPr>
          <p:cNvSpPr txBox="1">
            <a:spLocks/>
          </p:cNvSpPr>
          <p:nvPr/>
        </p:nvSpPr>
        <p:spPr>
          <a:xfrm>
            <a:off x="673224" y="1340769"/>
            <a:ext cx="3466728" cy="475252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ru-RU" sz="1800" dirty="0"/>
              <a:t>В настоящее время ИТАЭ это один из ведущих институтов НИУ «МЭИ», обладающий современными  лабораториями и учебными аудиториями с уникальным </a:t>
            </a:r>
            <a:r>
              <a:rPr lang="ru-RU" sz="1800" dirty="0" smtClean="0"/>
              <a:t>оборудованием.</a:t>
            </a:r>
          </a:p>
          <a:p>
            <a:pPr indent="457200" algn="just"/>
            <a:r>
              <a:rPr lang="ru-RU" sz="1800" dirty="0"/>
              <a:t>Институт осуществляет подготовку бакалавров, магистров по направлениям подготовки:</a:t>
            </a:r>
          </a:p>
          <a:p>
            <a:pPr marL="285750" indent="-285750"/>
            <a:r>
              <a:rPr lang="ru-RU" sz="1800" dirty="0" smtClean="0"/>
              <a:t>«</a:t>
            </a:r>
            <a:r>
              <a:rPr lang="ru-RU" sz="1800" dirty="0"/>
              <a:t>Теплоэнергетика и теплотехника»</a:t>
            </a:r>
          </a:p>
          <a:p>
            <a:pPr marL="285750" indent="-285750"/>
            <a:r>
              <a:rPr lang="ru-RU" sz="1800" dirty="0"/>
              <a:t>«Ядерная энергетика и теплофизика» </a:t>
            </a:r>
          </a:p>
        </p:txBody>
      </p:sp>
      <p:pic>
        <p:nvPicPr>
          <p:cNvPr id="10" name="Picture 2" descr="D:\UserData\BurinskyVV\Desktop\ПРЕЗЕНТАЦИЯ ИТАЭ\03-11-5.jpg">
            <a:extLst>
              <a:ext uri="{FF2B5EF4-FFF2-40B4-BE49-F238E27FC236}">
                <a16:creationId xmlns="" xmlns:a16="http://schemas.microsoft.com/office/drawing/2014/main" id="{D04E9527-EBC6-4976-88C6-5758E4986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745707" y="1484783"/>
            <a:ext cx="3744416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BBC7071-F2BA-4FE7-BF18-ACC2CF161C3C}"/>
              </a:ext>
            </a:extLst>
          </p:cNvPr>
          <p:cNvSpPr/>
          <p:nvPr/>
        </p:nvSpPr>
        <p:spPr>
          <a:xfrm>
            <a:off x="4745707" y="4221088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Директор ИТАЭ</a:t>
            </a:r>
          </a:p>
          <a:p>
            <a:pPr algn="just"/>
            <a:r>
              <a:rPr lang="ru-RU" dirty="0"/>
              <a:t>Член-</a:t>
            </a:r>
            <a:r>
              <a:rPr lang="ru-RU" dirty="0" err="1"/>
              <a:t>кор</a:t>
            </a:r>
            <a:r>
              <a:rPr lang="ru-RU" dirty="0"/>
              <a:t>. РАН, д.т.н., доцент, заведующий кафедрой ОФиЯС,</a:t>
            </a:r>
          </a:p>
          <a:p>
            <a:pPr algn="just"/>
            <a:r>
              <a:rPr lang="ru-RU" dirty="0"/>
              <a:t>Дедов Алексей Викторович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0F23E0F3-583A-4769-85A1-EEDAF4DDBFC8}"/>
              </a:ext>
            </a:extLst>
          </p:cNvPr>
          <p:cNvSpPr txBox="1">
            <a:spLocks/>
          </p:cNvSpPr>
          <p:nvPr/>
        </p:nvSpPr>
        <p:spPr>
          <a:xfrm>
            <a:off x="2333439" y="672565"/>
            <a:ext cx="4824536" cy="5040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219078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dirty="0"/>
              <a:t>ИТАЭ сейчас</a:t>
            </a:r>
          </a:p>
        </p:txBody>
      </p:sp>
      <p:pic>
        <p:nvPicPr>
          <p:cNvPr id="13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112B71D2-3C83-4182-8188-64196E4B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4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31F76939-1D43-446C-82D9-AA1719EC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643966" y="635795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46177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Кафедра АСУ ТП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920000"/>
                </a:solidFill>
              </a:rPr>
              <a:t>Направление подготовки:</a:t>
            </a:r>
          </a:p>
          <a:p>
            <a:pPr marL="0" indent="0">
              <a:buNone/>
            </a:pPr>
            <a:endParaRPr lang="ru-RU" sz="2000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</a:t>
            </a:r>
            <a:r>
              <a:rPr lang="ru-RU" b="1" dirty="0">
                <a:solidFill>
                  <a:srgbClr val="920000"/>
                </a:solidFill>
              </a:rPr>
              <a:t>13.03.01 Теплоэнергетика и теплотехника (</a:t>
            </a:r>
            <a:r>
              <a:rPr lang="ru-RU" b="1" dirty="0" err="1">
                <a:solidFill>
                  <a:srgbClr val="920000"/>
                </a:solidFill>
              </a:rPr>
              <a:t>бакалавриат</a:t>
            </a:r>
            <a:r>
              <a:rPr lang="ru-RU" b="1" dirty="0" smtClean="0">
                <a:solidFill>
                  <a:srgbClr val="920000"/>
                </a:solidFill>
              </a:rPr>
              <a:t>);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/>
                </a:solidFill>
              </a:rPr>
              <a:t> Профиль:</a:t>
            </a:r>
            <a:r>
              <a:rPr lang="ru-RU" sz="2000" b="1" dirty="0" smtClean="0">
                <a:solidFill>
                  <a:srgbClr val="920000"/>
                </a:solidFill>
              </a:rPr>
              <a:t> </a:t>
            </a: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автоматизация технологических процессов в теплоэнергетике</a:t>
            </a:r>
          </a:p>
          <a:p>
            <a:pPr marL="0" indent="0">
              <a:buFontTx/>
              <a:buChar char="-"/>
            </a:pPr>
            <a:endParaRPr lang="ru-RU" b="1" dirty="0">
              <a:solidFill>
                <a:srgbClr val="920000"/>
              </a:solidFill>
            </a:endParaRPr>
          </a:p>
          <a:p>
            <a:pPr marL="0" indent="0">
              <a:buFontTx/>
              <a:buChar char="-"/>
            </a:pPr>
            <a:r>
              <a:rPr lang="ru-RU" b="1" dirty="0" smtClean="0">
                <a:solidFill>
                  <a:srgbClr val="920000"/>
                </a:solidFill>
              </a:rPr>
              <a:t> 13.04.01 </a:t>
            </a:r>
            <a:r>
              <a:rPr lang="ru-RU" b="1" dirty="0">
                <a:solidFill>
                  <a:srgbClr val="920000"/>
                </a:solidFill>
              </a:rPr>
              <a:t>Теплоэнергетика и теплотехника (магистратура</a:t>
            </a:r>
            <a:r>
              <a:rPr lang="ru-RU" b="1" dirty="0" smtClean="0">
                <a:solidFill>
                  <a:srgbClr val="920000"/>
                </a:solidFill>
              </a:rPr>
              <a:t>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920000"/>
                </a:solidFill>
              </a:rPr>
              <a:t> </a:t>
            </a:r>
            <a:r>
              <a:rPr lang="ru-RU" sz="2000" b="1" dirty="0" smtClean="0">
                <a:solidFill>
                  <a:schemeClr val="accent4"/>
                </a:solidFill>
              </a:rPr>
              <a:t>Магистерская программа: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920000"/>
                </a:solidFill>
              </a:rPr>
              <a:t> - автоматизированные системы управления объектами ТЭС и АЭС</a:t>
            </a:r>
          </a:p>
          <a:p>
            <a:pPr marL="0" lvl="0" indent="0" algn="ctr">
              <a:buNone/>
            </a:pPr>
            <a:endParaRPr lang="ru-RU" sz="1800" dirty="0" smtClean="0">
              <a:solidFill>
                <a:srgbClr val="920000"/>
              </a:solidFill>
            </a:endParaRPr>
          </a:p>
          <a:p>
            <a:pPr marL="0" lvl="0" indent="0" algn="ctr">
              <a:buNone/>
            </a:pPr>
            <a:r>
              <a:rPr lang="ru-RU" sz="1800" dirty="0" smtClean="0">
                <a:solidFill>
                  <a:srgbClr val="920000"/>
                </a:solidFill>
              </a:rPr>
              <a:t>Формы </a:t>
            </a:r>
            <a:r>
              <a:rPr lang="ru-RU" sz="1800" dirty="0">
                <a:solidFill>
                  <a:srgbClr val="920000"/>
                </a:solidFill>
              </a:rPr>
              <a:t>обучения:</a:t>
            </a:r>
          </a:p>
          <a:p>
            <a:pPr marL="0" lvl="0" indent="0" algn="ctr">
              <a:buNone/>
            </a:pPr>
            <a:r>
              <a:rPr lang="ru-RU" sz="1800" dirty="0" smtClean="0"/>
              <a:t>Очная</a:t>
            </a:r>
            <a:endParaRPr lang="ru-RU" sz="1800" dirty="0"/>
          </a:p>
          <a:p>
            <a:pPr marL="0" lvl="0" indent="0" algn="ctr">
              <a:buNone/>
            </a:pPr>
            <a:r>
              <a:rPr lang="ru-RU" sz="1800" dirty="0" err="1" smtClean="0"/>
              <a:t>Очно-заочная</a:t>
            </a:r>
            <a:r>
              <a:rPr lang="ru-RU" sz="1800" dirty="0" smtClean="0"/>
              <a:t> (</a:t>
            </a:r>
            <a:r>
              <a:rPr lang="ru-RU" sz="1800" b="1" u="sng" dirty="0" smtClean="0"/>
              <a:t>только для </a:t>
            </a:r>
            <a:r>
              <a:rPr lang="ru-RU" sz="1800" b="1" u="sng" dirty="0" err="1" smtClean="0"/>
              <a:t>бакалавриата</a:t>
            </a:r>
            <a:r>
              <a:rPr lang="ru-RU" sz="1800" dirty="0" smtClean="0"/>
              <a:t>)</a:t>
            </a:r>
            <a:endParaRPr lang="ru-RU" sz="18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12BC31E3-CFBD-421C-82BF-B6411962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7782"/>
            <a:ext cx="2278426" cy="1789148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6A7F4AC-A48C-4FA4-B820-F6AD498BA0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920" y="4340862"/>
            <a:ext cx="2202871" cy="175336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8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95DFEA6B-2F13-4C31-9812-7D2C3475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9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B488437F-2B1E-4D32-8204-AC87CB58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3" name="Picture 9" descr="D:\UserData\BurinskyVV\Desktop\крылова\ДЕНЬ ОТКРЫТЫХ ДВЕРЕЙ 11 НОЯБРЯ 2017\logo\ASUTP-2.png">
            <a:extLst>
              <a:ext uri="{FF2B5EF4-FFF2-40B4-BE49-F238E27FC236}">
                <a16:creationId xmlns="" xmlns:a16="http://schemas.microsoft.com/office/drawing/2014/main" id="{9B4667FE-FB30-451C-9EAA-1633638B6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8" y="6165304"/>
            <a:ext cx="1259632" cy="6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8EB61-9EBD-44E2-9C41-DDD2243C44D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176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="" xmlns:a16="http://schemas.microsoft.com/office/drawing/2014/main" id="{4C2E60C6-2264-4BC9-BC4F-AF395E921841}"/>
              </a:ext>
            </a:extLst>
          </p:cNvPr>
          <p:cNvSpPr txBox="1">
            <a:spLocks/>
          </p:cNvSpPr>
          <p:nvPr/>
        </p:nvSpPr>
        <p:spPr>
          <a:xfrm>
            <a:off x="539553" y="1268760"/>
            <a:ext cx="8136904" cy="489655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57154" indent="-457154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01" indent="-380963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84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387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926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46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005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544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083" indent="-304771" algn="l" defTabSz="12190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b="1" dirty="0" smtClean="0"/>
              <a:t> 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900" dirty="0" smtClean="0"/>
              <a:t>   -Разработка программ технического перевооружения</a:t>
            </a:r>
            <a:endParaRPr lang="en-US" sz="1900" dirty="0" smtClean="0"/>
          </a:p>
          <a:p>
            <a:pPr marL="0" indent="0" algn="ctr">
              <a:buNone/>
            </a:pPr>
            <a:r>
              <a:rPr lang="ru-RU" sz="1900" dirty="0" smtClean="0"/>
              <a:t> </a:t>
            </a:r>
            <a:r>
              <a:rPr lang="en-US" sz="1900" dirty="0" smtClean="0"/>
              <a:t>   </a:t>
            </a:r>
            <a:r>
              <a:rPr lang="ru-RU" sz="1900" dirty="0" smtClean="0"/>
              <a:t>электростанций; </a:t>
            </a:r>
          </a:p>
          <a:p>
            <a:pPr marL="0" indent="0" algn="ctr">
              <a:buNone/>
            </a:pPr>
            <a:endParaRPr lang="ru-RU" sz="1900" dirty="0" smtClean="0"/>
          </a:p>
          <a:p>
            <a:pPr marL="0" indent="0" algn="ctr">
              <a:buNone/>
            </a:pPr>
            <a:r>
              <a:rPr lang="ru-RU" sz="1900" dirty="0" smtClean="0"/>
              <a:t>   -Разработка </a:t>
            </a:r>
            <a:r>
              <a:rPr lang="ru-RU" sz="1900" dirty="0"/>
              <a:t>систем контроля и диагностики оборудования</a:t>
            </a:r>
            <a:r>
              <a:rPr lang="ru-RU" sz="1900" dirty="0" smtClean="0"/>
              <a:t>;</a:t>
            </a:r>
          </a:p>
          <a:p>
            <a:pPr marL="0" indent="0" algn="ctr">
              <a:buNone/>
            </a:pPr>
            <a:endParaRPr lang="ru-RU" sz="1900" dirty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/>
              <a:t>   </a:t>
            </a:r>
            <a:r>
              <a:rPr lang="ru-RU" sz="1900" dirty="0" smtClean="0"/>
              <a:t>-Разработка </a:t>
            </a:r>
            <a:r>
              <a:rPr lang="ru-RU" sz="1900" dirty="0"/>
              <a:t>систем управления и диагностики на основе </a:t>
            </a:r>
            <a:r>
              <a:rPr lang="ru-RU" sz="1900" dirty="0" smtClean="0"/>
              <a:t>методов</a:t>
            </a:r>
            <a:endParaRPr lang="en-US" sz="1900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 smtClean="0"/>
              <a:t> </a:t>
            </a:r>
            <a:r>
              <a:rPr lang="en-US" sz="1900" dirty="0" smtClean="0"/>
              <a:t>   </a:t>
            </a:r>
            <a:r>
              <a:rPr lang="ru-RU" sz="1900" dirty="0" smtClean="0"/>
              <a:t>искусственного интеллекта;</a:t>
            </a:r>
          </a:p>
          <a:p>
            <a:pPr marL="0" indent="0" algn="ctr">
              <a:buFont typeface="Arial" pitchFamily="34" charset="0"/>
              <a:buNone/>
            </a:pPr>
            <a:endParaRPr lang="ru-RU" sz="1900" dirty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/>
              <a:t>   </a:t>
            </a:r>
            <a:r>
              <a:rPr lang="ru-RU" sz="1900" dirty="0" smtClean="0"/>
              <a:t>-Обработка </a:t>
            </a:r>
            <a:r>
              <a:rPr lang="en-US" sz="1900" dirty="0"/>
              <a:t>Big Data</a:t>
            </a:r>
            <a:r>
              <a:rPr lang="ru-RU" sz="1900" dirty="0" smtClean="0"/>
              <a:t>;</a:t>
            </a:r>
          </a:p>
          <a:p>
            <a:pPr marL="0" indent="0" algn="ctr">
              <a:buFont typeface="Arial" pitchFamily="34" charset="0"/>
              <a:buNone/>
            </a:pPr>
            <a:endParaRPr lang="ru-RU" sz="1900" dirty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/>
              <a:t>   </a:t>
            </a:r>
            <a:r>
              <a:rPr lang="ru-RU" sz="1900" dirty="0" smtClean="0"/>
              <a:t>-Оптимизация </a:t>
            </a:r>
            <a:r>
              <a:rPr lang="ru-RU" sz="1900" dirty="0"/>
              <a:t>режимов работы основного и </a:t>
            </a:r>
            <a:r>
              <a:rPr lang="ru-RU" sz="1900" dirty="0" smtClean="0"/>
              <a:t>вспомогательного</a:t>
            </a:r>
            <a:endParaRPr lang="en-US" sz="1900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 smtClean="0"/>
              <a:t> </a:t>
            </a:r>
            <a:r>
              <a:rPr lang="en-US" sz="1900" dirty="0" smtClean="0"/>
              <a:t>   </a:t>
            </a:r>
            <a:r>
              <a:rPr lang="ru-RU" sz="1900" dirty="0" smtClean="0"/>
              <a:t>оборудования </a:t>
            </a:r>
            <a:r>
              <a:rPr lang="ru-RU" sz="1900" dirty="0"/>
              <a:t>электростанций</a:t>
            </a:r>
            <a:r>
              <a:rPr lang="ru-RU" sz="1900" dirty="0" smtClean="0"/>
              <a:t>;</a:t>
            </a:r>
          </a:p>
          <a:p>
            <a:pPr marL="0" indent="0" algn="ctr">
              <a:buFont typeface="Arial" pitchFamily="34" charset="0"/>
              <a:buNone/>
            </a:pPr>
            <a:endParaRPr lang="ru-RU" sz="1900" dirty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/>
              <a:t>   </a:t>
            </a:r>
            <a:r>
              <a:rPr lang="ru-RU" sz="1900" dirty="0" smtClean="0"/>
              <a:t>-Разработка </a:t>
            </a:r>
            <a:r>
              <a:rPr lang="ru-RU" sz="1900" dirty="0"/>
              <a:t>методических основ создания </a:t>
            </a:r>
            <a:r>
              <a:rPr lang="ru-RU" sz="1900" dirty="0" smtClean="0"/>
              <a:t>современных</a:t>
            </a:r>
            <a:endParaRPr lang="en-US" sz="1900" dirty="0" smtClean="0"/>
          </a:p>
          <a:p>
            <a:pPr marL="0" indent="0" algn="ctr">
              <a:buFont typeface="Arial" pitchFamily="34" charset="0"/>
              <a:buNone/>
            </a:pPr>
            <a:r>
              <a:rPr lang="en-US" sz="1900" dirty="0"/>
              <a:t> </a:t>
            </a:r>
            <a:r>
              <a:rPr lang="ru-RU" sz="1900" dirty="0" smtClean="0"/>
              <a:t> </a:t>
            </a:r>
            <a:r>
              <a:rPr lang="en-US" sz="1900" dirty="0" smtClean="0"/>
              <a:t>  </a:t>
            </a:r>
            <a:r>
              <a:rPr lang="ru-RU" sz="1900" dirty="0" smtClean="0"/>
              <a:t>компьютерных </a:t>
            </a:r>
            <a:r>
              <a:rPr lang="ru-RU" sz="1900" dirty="0"/>
              <a:t>тренажеров для оперативного </a:t>
            </a:r>
            <a:r>
              <a:rPr lang="ru-RU" sz="1900" dirty="0" smtClean="0"/>
              <a:t>персонала</a:t>
            </a:r>
            <a:endParaRPr lang="en-US" sz="1900" dirty="0" smtClean="0"/>
          </a:p>
          <a:p>
            <a:pPr marL="0" indent="0" algn="ctr">
              <a:buFont typeface="Arial" pitchFamily="34" charset="0"/>
              <a:buNone/>
            </a:pPr>
            <a:r>
              <a:rPr lang="ru-RU" sz="1900" dirty="0" smtClean="0"/>
              <a:t> </a:t>
            </a:r>
            <a:r>
              <a:rPr lang="en-US" sz="1900" dirty="0" smtClean="0"/>
              <a:t>   </a:t>
            </a:r>
            <a:r>
              <a:rPr lang="ru-RU" sz="1900" dirty="0" smtClean="0"/>
              <a:t>электростанций</a:t>
            </a:r>
            <a:r>
              <a:rPr lang="ru-RU" sz="1900" dirty="0"/>
              <a:t>. </a:t>
            </a: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7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6F79358-01D5-4023-8676-44BFAA2B4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0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253FEE55-B7BB-43D8-8A6C-85AEB123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pic>
        <p:nvPicPr>
          <p:cNvPr id="11" name="Picture 9" descr="D:\UserData\BurinskyVV\Desktop\крылова\ДЕНЬ ОТКРЫТЫХ ДВЕРЕЙ 11 НОЯБРЯ 2017\logo\ASUTP-2.png">
            <a:extLst>
              <a:ext uri="{FF2B5EF4-FFF2-40B4-BE49-F238E27FC236}">
                <a16:creationId xmlns="" xmlns:a16="http://schemas.microsoft.com/office/drawing/2014/main" id="{B72C6185-1093-40D6-BAAD-79D3C19E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6165304"/>
            <a:ext cx="1259632" cy="6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">
            <a:extLst>
              <a:ext uri="{FF2B5EF4-FFF2-40B4-BE49-F238E27FC236}">
                <a16:creationId xmlns="" xmlns:a16="http://schemas.microsoft.com/office/drawing/2014/main" id="{260012A9-B283-4704-AC65-50587CD0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250" y="519063"/>
            <a:ext cx="7214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Основные направления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020A8F"/>
                </a:solidFill>
                <a:latin typeface="Arial" panose="020B0604020202020204" pitchFamily="34" charset="0"/>
              </a:rPr>
              <a:t>научно-исследовательской работы кафедры </a:t>
            </a:r>
            <a:endParaRPr lang="ru-RU" altLang="ru-RU" sz="2400" b="1" dirty="0">
              <a:solidFill>
                <a:srgbClr val="020A8F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43966" y="635795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6573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88F0D67F-4299-4152-A5B5-F2E26E7B6B03}"/>
              </a:ext>
            </a:extLst>
          </p:cNvPr>
          <p:cNvSpPr/>
          <p:nvPr/>
        </p:nvSpPr>
        <p:spPr>
          <a:xfrm>
            <a:off x="221758" y="963180"/>
            <a:ext cx="8742446" cy="2969876"/>
          </a:xfrm>
          <a:prstGeom prst="roundRect">
            <a:avLst/>
          </a:prstGeom>
          <a:solidFill>
            <a:schemeClr val="accent1">
              <a:lumMod val="75000"/>
              <a:alpha val="75000"/>
            </a:schemeClr>
          </a:solidFill>
          <a:ln>
            <a:solidFill>
              <a:schemeClr val="bg1"/>
            </a:solidFill>
          </a:ln>
          <a:effectLst>
            <a:glow rad="127000">
              <a:schemeClr val="accent1">
                <a:alpha val="9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	Кафедра сотрудничает  с многими отечественными и зарубежными компаниями. Студенты кафедры проходят 3 - 6 - месячные стажировки в штаб-квартире компании SIEMENS в г. </a:t>
            </a:r>
            <a:r>
              <a:rPr lang="ru-RU" altLang="ru-RU" dirty="0" err="1">
                <a:solidFill>
                  <a:schemeClr val="bg1"/>
                </a:solidFill>
              </a:rPr>
              <a:t>Эрланген</a:t>
            </a:r>
            <a:r>
              <a:rPr lang="ru-RU" altLang="ru-RU" dirty="0">
                <a:solidFill>
                  <a:schemeClr val="bg1"/>
                </a:solidFill>
              </a:rPr>
              <a:t> в Германии под непосредственным руководством ведущих специалистов компании. Ежегодно 2 - 3 студента кафедры проходят стажировки и обучение в ведущих зарубежных вузах Финляндии, Германии и др.</a:t>
            </a:r>
          </a:p>
          <a:p>
            <a:pPr algn="just">
              <a:spcBef>
                <a:spcPct val="0"/>
              </a:spcBef>
            </a:pPr>
            <a:r>
              <a:rPr lang="ru-RU" altLang="ru-RU" dirty="0">
                <a:solidFill>
                  <a:schemeClr val="bg1"/>
                </a:solidFill>
              </a:rPr>
              <a:t>	Спрос на специалистов по автоматизации неуклонно растет, поэтому трудностей с трудоустройством наши выпускники не испытывают. Ежегодно на каждого выпускника кафедры поступает 5 - 8 заявок от работодателей.</a:t>
            </a:r>
            <a:endParaRPr lang="ru-RU" dirty="0"/>
          </a:p>
        </p:txBody>
      </p:sp>
      <p:pic>
        <p:nvPicPr>
          <p:cNvPr id="9" name="Picture 2" descr="C:\Users\Admin\Desktop\ПРЕЗЕНТАЦИЯ ИТАЭ\1498311179.jpg">
            <a:extLst>
              <a:ext uri="{FF2B5EF4-FFF2-40B4-BE49-F238E27FC236}">
                <a16:creationId xmlns="" xmlns:a16="http://schemas.microsoft.com/office/drawing/2014/main" id="{F595F85B-A018-4E9C-86EE-7101FA8F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67001"/>
            <a:ext cx="3953400" cy="2242319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User\Рабочий стол\Презентация\logo1.png">
            <a:extLst>
              <a:ext uri="{FF2B5EF4-FFF2-40B4-BE49-F238E27FC236}">
                <a16:creationId xmlns="" xmlns:a16="http://schemas.microsoft.com/office/drawing/2014/main" id="{8D8C3BCD-3D4F-4B60-B041-84D20A96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008112" cy="411917"/>
          </a:xfrm>
          <a:prstGeom prst="rect">
            <a:avLst/>
          </a:prstGeom>
          <a:noFill/>
        </p:spPr>
      </p:pic>
      <p:pic>
        <p:nvPicPr>
          <p:cNvPr id="11" name="Picture 5" descr="C:\Documents and Settings\User\Рабочий стол\Презентация\Рисунок1.png">
            <a:extLst>
              <a:ext uri="{FF2B5EF4-FFF2-40B4-BE49-F238E27FC236}">
                <a16:creationId xmlns="" xmlns:a16="http://schemas.microsoft.com/office/drawing/2014/main" id="{E03C96E3-CA9F-47A2-9050-9E5F7743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116632"/>
            <a:ext cx="1023937" cy="622300"/>
          </a:xfrm>
          <a:prstGeom prst="rect">
            <a:avLst/>
          </a:prstGeom>
          <a:noFill/>
        </p:spPr>
      </p:pic>
      <p:sp>
        <p:nvSpPr>
          <p:cNvPr id="17" name="Прямоугольник 1">
            <a:extLst>
              <a:ext uri="{FF2B5EF4-FFF2-40B4-BE49-F238E27FC236}">
                <a16:creationId xmlns="" xmlns:a16="http://schemas.microsoft.com/office/drawing/2014/main" id="{D2862726-01A3-451C-9945-549367DAA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28" y="366296"/>
            <a:ext cx="4039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3068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3068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20A8F"/>
                </a:solidFill>
                <a:latin typeface="Arial" panose="020B0604020202020204" pitchFamily="34" charset="0"/>
              </a:rPr>
              <a:t>Кафедра АСУ ТП сегодня</a:t>
            </a:r>
          </a:p>
        </p:txBody>
      </p:sp>
      <p:pic>
        <p:nvPicPr>
          <p:cNvPr id="19" name="Picture 9" descr="D:\UserData\BurinskyVV\Desktop\крылова\ДЕНЬ ОТКРЫТЫХ ДВЕРЕЙ 11 НОЯБРЯ 2017\logo\ASUTP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6165304"/>
            <a:ext cx="1259632" cy="6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12">
            <a:extLst>
              <a:ext uri="{FF2B5EF4-FFF2-40B4-BE49-F238E27FC236}">
                <a16:creationId xmlns="" xmlns:a16="http://schemas.microsoft.com/office/drawing/2014/main" id="{6F3014B1-4827-447A-A1F9-8B8AFA6D8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835" y="6368672"/>
            <a:ext cx="21193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Arial" panose="020B0604020202020204" pitchFamily="34" charset="0"/>
              </a:rPr>
              <a:t>Штаб-квартира </a:t>
            </a:r>
            <a:r>
              <a:rPr lang="en-US" altLang="ru-RU" sz="1000" b="1" dirty="0">
                <a:latin typeface="Arial" panose="020B0604020202020204" pitchFamily="34" charset="0"/>
              </a:rPr>
              <a:t>SIEMENS</a:t>
            </a:r>
            <a:endParaRPr lang="ru-RU" altLang="ru-RU" sz="1000" b="1" dirty="0"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43966" y="628652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A18EB61-9EBD-44E2-9C41-DDD2243C44D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8974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lena_shablon">
  <a:themeElements>
    <a:clrScheme name="ФС МЭИ Сине-красный темный">
      <a:dk1>
        <a:srgbClr val="FFFFFF"/>
      </a:dk1>
      <a:lt1>
        <a:srgbClr val="000001"/>
      </a:lt1>
      <a:dk2>
        <a:srgbClr val="FFFFFF"/>
      </a:dk2>
      <a:lt2>
        <a:srgbClr val="000001"/>
      </a:lt2>
      <a:accent1>
        <a:srgbClr val="0202D2"/>
      </a:accent1>
      <a:accent2>
        <a:srgbClr val="2828D8"/>
      </a:accent2>
      <a:accent3>
        <a:srgbClr val="4E4EE0"/>
      </a:accent3>
      <a:accent4>
        <a:srgbClr val="FF0000"/>
      </a:accent4>
      <a:accent5>
        <a:srgbClr val="E42626"/>
      </a:accent5>
      <a:accent6>
        <a:srgbClr val="EF4D4E"/>
      </a:accent6>
      <a:hlink>
        <a:srgbClr val="C0C0F4"/>
      </a:hlink>
      <a:folHlink>
        <a:srgbClr val="F7BFC0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53D96DB0-B1E9-4008-B45A-DAF853BEB47F}"/>
    </a:ext>
  </a:extLst>
</a:theme>
</file>

<file path=ppt/theme/theme3.xml><?xml version="1.0" encoding="utf-8"?>
<a:theme xmlns:a="http://schemas.openxmlformats.org/drawingml/2006/main" name="1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4.xml><?xml version="1.0" encoding="utf-8"?>
<a:theme xmlns:a="http://schemas.openxmlformats.org/drawingml/2006/main" name="2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5.xml><?xml version="1.0" encoding="utf-8"?>
<a:theme xmlns:a="http://schemas.openxmlformats.org/drawingml/2006/main" name="3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6.xml><?xml version="1.0" encoding="utf-8"?>
<a:theme xmlns:a="http://schemas.openxmlformats.org/drawingml/2006/main" name="4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7.xml><?xml version="1.0" encoding="utf-8"?>
<a:theme xmlns:a="http://schemas.openxmlformats.org/drawingml/2006/main" name="5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8.xml><?xml version="1.0" encoding="utf-8"?>
<a:theme xmlns:a="http://schemas.openxmlformats.org/drawingml/2006/main" name="6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ppt/theme/theme9.xml><?xml version="1.0" encoding="utf-8"?>
<a:theme xmlns:a="http://schemas.openxmlformats.org/drawingml/2006/main" name="7_mpei_shablon_3000_A4">
  <a:themeElements>
    <a:clrScheme name="Другая 1">
      <a:dk1>
        <a:srgbClr val="181818"/>
      </a:dk1>
      <a:lt1>
        <a:sysClr val="window" lastClr="FFFFFF"/>
      </a:lt1>
      <a:dk2>
        <a:srgbClr val="181818"/>
      </a:dk2>
      <a:lt2>
        <a:srgbClr val="F8F8F8"/>
      </a:lt2>
      <a:accent1>
        <a:srgbClr val="A23E43"/>
      </a:accent1>
      <a:accent2>
        <a:srgbClr val="2B3F6A"/>
      </a:accent2>
      <a:accent3>
        <a:srgbClr val="AE585B"/>
      </a:accent3>
      <a:accent4>
        <a:srgbClr val="465A7F"/>
      </a:accent4>
      <a:accent5>
        <a:srgbClr val="BB777A"/>
      </a:accent5>
      <a:accent6>
        <a:srgbClr val="66779A"/>
      </a:accent6>
      <a:hlink>
        <a:srgbClr val="2B3F6A"/>
      </a:hlink>
      <a:folHlink>
        <a:srgbClr val="A23E43"/>
      </a:folHlink>
    </a:clrScheme>
    <a:fontScheme name="Фирменный стиль презентаций">
      <a:majorFont>
        <a:latin typeface="Avenir Next Cyr"/>
        <a:ea typeface=""/>
        <a:cs typeface=""/>
      </a:majorFont>
      <a:minorFont>
        <a:latin typeface="Avenir Next Cy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ФС МЭИ шабон.potx" id="{7604E263-28E6-4AF8-8A6B-EC74DFD11816}" vid="{DF03A726-2A6A-441E-8D13-5334CCCA477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FF4B4FEE459F142AE64B5E7BBC9C7E6" ma:contentTypeVersion="1" ma:contentTypeDescription="Создание документа." ma:contentTypeScope="" ma:versionID="60aac696736087b62f0f0bffda83c42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a10c82831e5d625bbb0173136b0368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87E0F0-7F3C-4D51-B71C-D20B0AD1BA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43E3F5-8135-4BD1-AEAD-25CFF23091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9484A4-81D5-48B0-B331-5F90DD76355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1461</Words>
  <Application>Microsoft Office PowerPoint</Application>
  <PresentationFormat>Экран (4:3)</PresentationFormat>
  <Paragraphs>334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27</vt:i4>
      </vt:variant>
    </vt:vector>
  </HeadingPairs>
  <TitlesOfParts>
    <vt:vector size="41" baseType="lpstr">
      <vt:lpstr>Arial</vt:lpstr>
      <vt:lpstr>Avenir Next Cyr</vt:lpstr>
      <vt:lpstr>Verdana</vt:lpstr>
      <vt:lpstr>Calibri</vt:lpstr>
      <vt:lpstr>MV Boli</vt:lpstr>
      <vt:lpstr>mpei_shablon_3000_A4</vt:lpstr>
      <vt:lpstr>1_alena_shablon</vt:lpstr>
      <vt:lpstr>1_mpei_shablon_3000_A4</vt:lpstr>
      <vt:lpstr>2_mpei_shablon_3000_A4</vt:lpstr>
      <vt:lpstr>3_mpei_shablon_3000_A4</vt:lpstr>
      <vt:lpstr>4_mpei_shablon_3000_A4</vt:lpstr>
      <vt:lpstr>5_mpei_shablon_3000_A4</vt:lpstr>
      <vt:lpstr>6_mpei_shablon_3000_A4</vt:lpstr>
      <vt:lpstr>7_mpei_shablon_3000_A4</vt:lpstr>
      <vt:lpstr>Слайд 1</vt:lpstr>
      <vt:lpstr>Институт тепловой и атомной энергетики</vt:lpstr>
      <vt:lpstr>Слайд 3</vt:lpstr>
      <vt:lpstr>Слайд 4</vt:lpstr>
      <vt:lpstr>Слайд 5</vt:lpstr>
      <vt:lpstr>Слайд 6</vt:lpstr>
      <vt:lpstr>Кафедра АСУ ТП</vt:lpstr>
      <vt:lpstr>Слайд 8</vt:lpstr>
      <vt:lpstr>Слайд 9</vt:lpstr>
      <vt:lpstr>Кафедра ТОТ</vt:lpstr>
      <vt:lpstr>Слайд 11</vt:lpstr>
      <vt:lpstr>Слайд 12</vt:lpstr>
      <vt:lpstr>Кафедра ТЭС</vt:lpstr>
      <vt:lpstr>Слайд 14</vt:lpstr>
      <vt:lpstr>Слайд 15</vt:lpstr>
      <vt:lpstr>Кафедра АЭС</vt:lpstr>
      <vt:lpstr>Слайд 17</vt:lpstr>
      <vt:lpstr>Слайд 18</vt:lpstr>
      <vt:lpstr>Кафедра ИТФ</vt:lpstr>
      <vt:lpstr>Слайд 20</vt:lpstr>
      <vt:lpstr>Слайд 21</vt:lpstr>
      <vt:lpstr>Кафедра НТ</vt:lpstr>
      <vt:lpstr>Слайд 23</vt:lpstr>
      <vt:lpstr>Кафедра ОФиЯС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Артемов</dc:creator>
  <cp:lastModifiedBy>Елена</cp:lastModifiedBy>
  <cp:revision>76</cp:revision>
  <dcterms:created xsi:type="dcterms:W3CDTF">2018-11-08T13:06:53Z</dcterms:created>
  <dcterms:modified xsi:type="dcterms:W3CDTF">2020-04-15T06:59:42Z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0x0101008FF4B4FEE459F142AE64B5E7BBC9C7E6</vt:lpwstr>
  </property>
</Properties>
</file>