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84" r:id="rId4"/>
  </p:sldMasterIdLst>
  <p:notesMasterIdLst>
    <p:notesMasterId r:id="rId12"/>
  </p:notesMasterIdLst>
  <p:sldIdLst>
    <p:sldId id="256" r:id="rId5"/>
    <p:sldId id="257" r:id="rId6"/>
    <p:sldId id="258" r:id="rId7"/>
    <p:sldId id="261" r:id="rId8"/>
    <p:sldId id="259" r:id="rId9"/>
    <p:sldId id="262" r:id="rId10"/>
    <p:sldId id="260" r:id="rId1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2ED4210-5929-4A86-9D60-5F2C967074C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49DF2B-67C6-4961-8690-CCDB6FC7E83D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2355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B784164-EDF7-4064-9E5E-690E82C5A9C5}" type="slidenum">
              <a:rPr lang="ru-RU" altLang="ru-RU" sz="1200"/>
              <a:pPr algn="r" eaLnBrk="1" hangingPunct="1"/>
              <a:t>6</a:t>
            </a:fld>
            <a:endParaRPr lang="ru-RU" alt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6FD120-63B6-44D5-9BAC-CB64AD9E92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289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9DC70E-AABE-4104-8D6A-C63EAABE9D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954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C3181-374A-4C8C-87FC-E9A4D45F79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2887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938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676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49816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70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274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571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523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503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1D3D34-6454-481B-9961-D2D90F091C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7562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54515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932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057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05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245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307652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610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158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9837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99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5BAAFA-099F-4D63-BAA9-157AB07A7F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46113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63559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24904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93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975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3CAAB-8ED3-4A5C-9BB8-3CB004495FD3}" type="datetimeFigureOut">
              <a:rPr lang="en-US"/>
              <a:pPr>
                <a:defRPr/>
              </a:pPr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A533A-5B4F-41C5-8DFE-BE611A503CD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220887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17459-C65C-4CDB-A7CE-877CE6907178}" type="datetimeFigureOut">
              <a:rPr lang="en-US"/>
              <a:pPr>
                <a:defRPr/>
              </a:pPr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BB45C-087F-48D2-B865-028681E842B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674774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1FA96-9566-4A6A-8464-FB97BAD61A59}" type="datetimeFigureOut">
              <a:rPr lang="en-US"/>
              <a:pPr>
                <a:defRPr/>
              </a:pPr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1E4C0-5174-49F3-B7ED-1AC30E7E73A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329261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ACFA9-F846-49FC-987D-3BCD7FD98F9D}" type="datetimeFigureOut">
              <a:rPr lang="en-US"/>
              <a:pPr>
                <a:defRPr/>
              </a:pPr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44D05-B7CD-4B7E-AA69-2A7A9C5A45E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579663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D67C6-0E86-45C1-A0ED-20B26C9CE51D}" type="datetimeFigureOut">
              <a:rPr lang="en-US"/>
              <a:pPr>
                <a:defRPr/>
              </a:pPr>
              <a:t>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3B161-BE67-499F-B5DB-024F7E43F59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59782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6B796-74BF-4D79-964B-BEAA6DAD21AE}" type="datetimeFigureOut">
              <a:rPr lang="en-US"/>
              <a:pPr>
                <a:defRPr/>
              </a:pPr>
              <a:t>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6FB18-6ACC-4288-AB00-AF5B25E7927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8100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0E3EC-414D-4220-A803-13FB63109F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48937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C1856-A190-4B41-B694-ACB5108BBE83}" type="datetimeFigureOut">
              <a:rPr lang="en-US"/>
              <a:pPr>
                <a:defRPr/>
              </a:pPr>
              <a:t>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23697-CC62-4240-98CE-45C5A897582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179545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5E1DF-ADD2-4846-90F1-4A58DA7EF481}" type="datetimeFigureOut">
              <a:rPr lang="en-US"/>
              <a:pPr>
                <a:defRPr/>
              </a:pPr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526B0-449E-481C-B611-FFFF7007AEF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256129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A251C-AD37-4989-BEB5-8338AAE40984}" type="datetimeFigureOut">
              <a:rPr lang="en-US"/>
              <a:pPr>
                <a:defRPr/>
              </a:pPr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1582F-F1AE-432B-9123-7CB137BD802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402726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D6BD8-822D-4194-9D3D-233DC009CDA0}" type="datetimeFigureOut">
              <a:rPr lang="en-US"/>
              <a:pPr>
                <a:defRPr/>
              </a:pPr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8F81A-D67C-4F6B-B2A1-9FD590729A5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63305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B24AB-05F2-4648-A51D-32BCD9368374}" type="datetimeFigureOut">
              <a:rPr lang="en-US"/>
              <a:pPr>
                <a:defRPr/>
              </a:pPr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47059-5AE3-42AE-B312-FCAC0762B44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4311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09D1F-5326-47A2-9649-F8C4BFAC6C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814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A8DE2-E3DE-48D8-8999-D8823DC736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601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5B273-9796-447E-9F1F-A05BB4F8CB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9475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5ABFC-A420-4B8C-B9E2-2BB45C2A8B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545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4AD1B-2801-4305-A6C0-859BD7FFC7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046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29F747B-8CBC-4AAA-AF7F-C402909BFDF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vti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0"/>
            <a:ext cx="3810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Andy\Desktop\Поздр\avti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963" y="0"/>
            <a:ext cx="3221037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2"/>
          <p:cNvSpPr txBox="1">
            <a:spLocks noChangeArrowheads="1"/>
          </p:cNvSpPr>
          <p:nvPr userDrawn="1"/>
        </p:nvSpPr>
        <p:spPr bwMode="auto">
          <a:xfrm>
            <a:off x="0" y="2420938"/>
            <a:ext cx="12192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800" b="1" smtClean="0">
                <a:solidFill>
                  <a:srgbClr val="920000"/>
                </a:solidFill>
                <a:latin typeface="Franklin Gothic Book" panose="020B0503020102020204" pitchFamily="34" charset="0"/>
              </a:rPr>
              <a:t>ПРИВЕТСТВУЕМ ВАС</a:t>
            </a:r>
          </a:p>
          <a:p>
            <a:pPr algn="ctr">
              <a:defRPr/>
            </a:pPr>
            <a:r>
              <a:rPr lang="ru-RU" altLang="ru-RU" sz="3600" b="1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в Институте Автоматики и Вычислительной Техники!</a:t>
            </a:r>
          </a:p>
        </p:txBody>
      </p:sp>
      <p:sp>
        <p:nvSpPr>
          <p:cNvPr id="2053" name="Text Box 5"/>
          <p:cNvSpPr txBox="1">
            <a:spLocks noChangeArrowheads="1"/>
          </p:cNvSpPr>
          <p:nvPr userDrawn="1"/>
        </p:nvSpPr>
        <p:spPr bwMode="auto">
          <a:xfrm>
            <a:off x="2063750" y="4149725"/>
            <a:ext cx="77771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mtClean="0">
                <a:solidFill>
                  <a:schemeClr val="accent2"/>
                </a:solidFill>
              </a:rPr>
              <a:t>в одном из ведущих учебных заведений России в области ИТ</a:t>
            </a:r>
            <a:r>
              <a:rPr lang="ru-RU" altLang="ru-RU" smtClean="0"/>
              <a:t> </a:t>
            </a:r>
          </a:p>
        </p:txBody>
      </p:sp>
      <p:pic>
        <p:nvPicPr>
          <p:cNvPr id="2054" name="Picture 6" descr="28-06-1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5127625"/>
            <a:ext cx="3071812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7"/>
          <p:cNvSpPr>
            <a:spLocks noChangeArrowheads="1"/>
          </p:cNvSpPr>
          <p:nvPr userDrawn="1"/>
        </p:nvSpPr>
        <p:spPr bwMode="auto">
          <a:xfrm>
            <a:off x="431800" y="5661025"/>
            <a:ext cx="10850563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31721" rIns="0" bIns="66654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mtClean="0">
                <a:solidFill>
                  <a:schemeClr val="accent1"/>
                </a:solidFill>
              </a:rPr>
              <a:t>Список лучших вузов России по уровню зарплат выпускников в области ИТ</a:t>
            </a:r>
          </a:p>
          <a:p>
            <a:pPr algn="ctr">
              <a:defRPr/>
            </a:pPr>
            <a:r>
              <a:rPr lang="ru-RU" altLang="ru-RU" smtClean="0">
                <a:solidFill>
                  <a:schemeClr val="accent1"/>
                </a:solidFill>
              </a:rPr>
              <a:t>с 2016 по 2018 годы</a:t>
            </a:r>
          </a:p>
        </p:txBody>
      </p:sp>
      <p:pic>
        <p:nvPicPr>
          <p:cNvPr id="2056" name="Picture 8" descr="Top-10-trophy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4508500"/>
            <a:ext cx="202723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avti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0"/>
            <a:ext cx="3810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3" descr="C:\Users\Andy\Desktop\Поздр\avti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963" y="0"/>
            <a:ext cx="3221037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avti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0"/>
            <a:ext cx="3810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3" descr="C:\Users\Andy\Desktop\Поздр\avti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963" y="0"/>
            <a:ext cx="3221037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hf hdr="0" ftr="0" dt="0"/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venir Next Cyr"/>
          <a:cs typeface="Arial" panose="020B0604020202020204" pitchFamily="34" charset="0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venir Next Cyr"/>
          <a:cs typeface="Arial" panose="020B0604020202020204" pitchFamily="34" charset="0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venir Next Cyr"/>
          <a:cs typeface="Arial" panose="020B0604020202020204" pitchFamily="34" charset="0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venir Next Cyr"/>
          <a:cs typeface="Arial" panose="020B0604020202020204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venir Next Cyr"/>
          <a:cs typeface="Arial" panose="020B0604020202020204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venir Next Cyr"/>
          <a:cs typeface="Arial" panose="020B0604020202020204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venir Next Cyr"/>
          <a:cs typeface="Arial" panose="020B0604020202020204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venir Next Cyr"/>
          <a:cs typeface="Arial" panose="020B0604020202020204" pitchFamily="34" charset="0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hf hdr="0" ftr="0" dt="0"/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venir Next Cyr"/>
          <a:cs typeface="Arial" panose="020B0604020202020204" pitchFamily="34" charset="0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venir Next Cyr"/>
          <a:cs typeface="Arial" panose="020B0604020202020204" pitchFamily="34" charset="0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venir Next Cyr"/>
          <a:cs typeface="Arial" panose="020B0604020202020204" pitchFamily="34" charset="0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venir Next Cyr"/>
          <a:cs typeface="Arial" panose="020B0604020202020204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venir Next Cyr"/>
          <a:cs typeface="Arial" panose="020B0604020202020204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venir Next Cyr"/>
          <a:cs typeface="Arial" panose="020B0604020202020204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venir Next Cyr"/>
          <a:cs typeface="Arial" panose="020B0604020202020204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venir Next Cyr"/>
          <a:cs typeface="Arial" panose="020B0604020202020204" pitchFamily="34" charset="0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AAD075C-6CD2-427F-80B2-1D2FB6ACFB4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10" Type="http://schemas.openxmlformats.org/officeDocument/2006/relationships/image" Target="../media/image3.png"/><Relationship Id="rId4" Type="http://schemas.openxmlformats.org/officeDocument/2006/relationships/image" Target="../media/image24.jpe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" Type="http://schemas.openxmlformats.org/officeDocument/2006/relationships/image" Target="../media/image3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33" Type="http://schemas.openxmlformats.org/officeDocument/2006/relationships/image" Target="../media/image58.png"/><Relationship Id="rId2" Type="http://schemas.openxmlformats.org/officeDocument/2006/relationships/image" Target="../media/image7.jpe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29" Type="http://schemas.openxmlformats.org/officeDocument/2006/relationships/image" Target="../media/image54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32" Type="http://schemas.openxmlformats.org/officeDocument/2006/relationships/image" Target="../media/image57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image" Target="../media/image53.jpe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31" Type="http://schemas.openxmlformats.org/officeDocument/2006/relationships/image" Target="../media/image56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jpeg"/><Relationship Id="rId27" Type="http://schemas.openxmlformats.org/officeDocument/2006/relationships/image" Target="../media/image52.png"/><Relationship Id="rId30" Type="http://schemas.openxmlformats.org/officeDocument/2006/relationships/image" Target="../media/image55.png"/><Relationship Id="rId8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524000" y="2420938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920000"/>
                </a:solidFill>
                <a:latin typeface="Franklin Gothic Book" panose="020B0503020102020204" pitchFamily="34" charset="0"/>
              </a:rPr>
              <a:t>ПРИВЕТСТВУЕМ ВАС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2060"/>
                </a:solidFill>
                <a:latin typeface="Franklin Gothic Book" panose="020B0503020102020204" pitchFamily="34" charset="0"/>
              </a:rPr>
              <a:t>в Институте Информационных и Вычислительных Технологий!</a:t>
            </a:r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3071813" y="4149725"/>
            <a:ext cx="5832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  <a:latin typeface="Arial" panose="020B0604020202020204" pitchFamily="34" charset="0"/>
              </a:rPr>
              <a:t>в одном из ведущих учебных заведений России в области ИТ</a:t>
            </a:r>
            <a:r>
              <a:rPr lang="ru-RU" altLang="ru-RU" sz="18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5364" name="Picture 8" descr="28-0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4941888"/>
            <a:ext cx="23034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1847850" y="5776913"/>
            <a:ext cx="8137525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31721" rIns="0" bIns="66654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1"/>
                </a:solidFill>
                <a:latin typeface="Arial" panose="020B0604020202020204" pitchFamily="34" charset="0"/>
              </a:rPr>
              <a:t>Список лучших вузов России по уровню зарплат выпускников в области ИТ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1"/>
                </a:solidFill>
                <a:latin typeface="Arial" panose="020B0604020202020204" pitchFamily="34" charset="0"/>
              </a:rPr>
              <a:t>с 2016 по 2018 годы</a:t>
            </a:r>
          </a:p>
        </p:txBody>
      </p:sp>
      <p:pic>
        <p:nvPicPr>
          <p:cNvPr id="15366" name="Picture 10" descr="Top-10-troph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350" y="4508500"/>
            <a:ext cx="15208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3" descr="C:\Users\Andy\Desktop\Поздр\avt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888" y="-26988"/>
            <a:ext cx="241617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3189287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5" name="Group 15"/>
          <p:cNvGraphicFramePr>
            <a:graphicFrameLocks noGrp="1"/>
          </p:cNvGraphicFramePr>
          <p:nvPr/>
        </p:nvGraphicFramePr>
        <p:xfrm>
          <a:off x="1271588" y="1989138"/>
          <a:ext cx="9288462" cy="4319582"/>
        </p:xfrm>
        <a:graphic>
          <a:graphicData uri="http://schemas.openxmlformats.org/drawingml/2006/table">
            <a:tbl>
              <a:tblPr/>
              <a:tblGrid>
                <a:gridCol w="687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1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6732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РЕЙТИНГ ТЕХНИЧЕСКИХ ВУЗОВ МОСКВЫ по «ИНФОРМАЦИОННЫМ ТЕХНОЛОГИЯМ» </a:t>
                      </a:r>
                    </a:p>
                  </a:txBody>
                  <a:tcPr marL="79516" marR="139153" marT="47711" marB="437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2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516" marR="139153" marT="47711" marB="437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МГУ</a:t>
                      </a:r>
                      <a:endParaRPr kumimoji="0" lang="ru-RU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637" marR="59637" marT="47711" marB="437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Факультет вычислительной математики и кибернетики</a:t>
                      </a:r>
                      <a:endParaRPr kumimoji="0" lang="ru-RU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637" marR="59637" marT="47711" marB="437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1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8,27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637" marR="59637" marT="47711" marB="437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2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516" marR="139153" marT="47711" marB="437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НИУ «МЭИ»</a:t>
                      </a:r>
                      <a:endParaRPr kumimoji="0" lang="ru-RU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637" marR="59637" marT="47711" marB="437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Институт автоматики и вычислительной техники</a:t>
                      </a:r>
                      <a:endParaRPr kumimoji="0" lang="ru-RU" alt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637" marR="59637" marT="47711" marB="437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1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7,89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637" marR="59637" marT="47711" marB="437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2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516" marR="139153" marT="47711" marB="437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НИУ ВШЭ</a:t>
                      </a:r>
                      <a:endParaRPr kumimoji="0" lang="ru-RU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637" marR="59637" marT="47711" marB="437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Школа бизнес-информатики</a:t>
                      </a:r>
                      <a:endParaRPr kumimoji="0" lang="ru-RU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637" marR="59637" marT="47711" marB="437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1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7,54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637" marR="59637" marT="47711" marB="437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2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516" marR="139153" marT="47711" marB="437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МТУСИ</a:t>
                      </a:r>
                      <a:endParaRPr kumimoji="0" lang="ru-RU" alt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637" marR="59637" marT="47711" marB="437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Информационные технологии</a:t>
                      </a:r>
                      <a:endParaRPr kumimoji="0" lang="ru-RU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637" marR="59637" marT="47711" marB="437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1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7,32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637" marR="59637" marT="47711" marB="437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16" marR="139153" marT="47711" marB="437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МГТУ</a:t>
                      </a:r>
                      <a:endParaRPr kumimoji="0" lang="ru-RU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637" marR="59637" marT="47711" marB="437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Информатика и системы управления</a:t>
                      </a:r>
                      <a:endParaRPr kumimoji="0" lang="ru-RU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637" marR="59637" marT="47711" marB="437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1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7,17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637" marR="59637" marT="47711" marB="437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2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16" marR="139153" marT="47711" marB="437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НИЯУ МИФИ</a:t>
                      </a:r>
                      <a:endParaRPr kumimoji="0" lang="ru-RU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637" marR="59637" marT="47711" marB="437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Факультет кибернетики и информ. безопасности</a:t>
                      </a:r>
                      <a:endParaRPr kumimoji="0" lang="ru-RU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637" marR="59637" marT="47711" marB="437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1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7,13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637" marR="59637" marT="47711" marB="437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2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16" marR="139153" marT="47711" marB="437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РГУ нефти</a:t>
                      </a:r>
                      <a:endParaRPr kumimoji="0" lang="ru-RU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637" marR="59637" marT="47711" marB="437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Факультет автоматики и вычислительной техники</a:t>
                      </a:r>
                      <a:endParaRPr kumimoji="0" lang="ru-RU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637" marR="59637" marT="47711" marB="437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1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7,02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637" marR="59637" marT="47711" marB="437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2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16" marR="139153" marT="47711" marB="437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МИРЭА</a:t>
                      </a:r>
                      <a:endParaRPr kumimoji="0" lang="ru-RU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637" marR="59637" marT="47711" marB="437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Институт информационных технологий</a:t>
                      </a:r>
                      <a:endParaRPr kumimoji="0" lang="ru-RU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637" marR="59637" marT="47711" marB="437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1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6,98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637" marR="59637" marT="47711" marB="437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42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16" marR="139153" marT="47711" marB="437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МАИ</a:t>
                      </a:r>
                      <a:endParaRPr kumimoji="0" lang="ru-RU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637" marR="59637" marT="47711" marB="437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Системы управления, информатика и  э/энергетика</a:t>
                      </a:r>
                      <a:endParaRPr kumimoji="0" lang="ru-RU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637" marR="59637" marT="47711" marB="437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1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6,16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637" marR="59637" marT="47711" marB="437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42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16" marR="139153" marT="47711" marB="437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ГУУ</a:t>
                      </a:r>
                      <a:endParaRPr kumimoji="0" lang="ru-RU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637" marR="59637" marT="47711" marB="437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Институт информационных систем</a:t>
                      </a:r>
                      <a:endParaRPr kumimoji="0" lang="ru-RU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637" marR="59637" marT="47711" marB="437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1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5,80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637" marR="59637" marT="47711" marB="437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6428" name="Picture 57" descr="Безымя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5"/>
          <a:stretch>
            <a:fillRect/>
          </a:stretch>
        </p:blipFill>
        <p:spPr bwMode="auto">
          <a:xfrm>
            <a:off x="4943475" y="549275"/>
            <a:ext cx="2220913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9" name="Picture 58" descr="Безымян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149225"/>
            <a:ext cx="5619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0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3189287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1" name="Picture 3" descr="C:\Users\Andy\Desktop\Поздр\avt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888" y="-26988"/>
            <a:ext cx="241617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4403725" y="387350"/>
            <a:ext cx="3673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3200" b="1">
                <a:solidFill>
                  <a:srgbClr val="920000"/>
                </a:solidFill>
                <a:latin typeface="Arial" panose="020B0604020202020204" pitchFamily="34" charset="0"/>
              </a:rPr>
              <a:t>Структура ИВТИ</a:t>
            </a:r>
          </a:p>
        </p:txBody>
      </p:sp>
      <p:sp>
        <p:nvSpPr>
          <p:cNvPr id="17411" name="Text Box 11"/>
          <p:cNvSpPr txBox="1">
            <a:spLocks noChangeArrowheads="1"/>
          </p:cNvSpPr>
          <p:nvPr/>
        </p:nvSpPr>
        <p:spPr bwMode="auto">
          <a:xfrm>
            <a:off x="2855913" y="2838450"/>
            <a:ext cx="58324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920000"/>
                </a:solidFill>
                <a:latin typeface="Arial" panose="020B0604020202020204" pitchFamily="34" charset="0"/>
              </a:rPr>
              <a:t>Вычислительных технологий</a:t>
            </a:r>
          </a:p>
        </p:txBody>
      </p:sp>
      <p:sp>
        <p:nvSpPr>
          <p:cNvPr id="17412" name="Text Box 12"/>
          <p:cNvSpPr txBox="1">
            <a:spLocks noChangeArrowheads="1"/>
          </p:cNvSpPr>
          <p:nvPr/>
        </p:nvSpPr>
        <p:spPr bwMode="auto">
          <a:xfrm>
            <a:off x="2855913" y="2060575"/>
            <a:ext cx="66960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chemeClr val="accent2"/>
                </a:solidFill>
                <a:latin typeface="Arial" panose="020B0604020202020204" pitchFamily="34" charset="0"/>
              </a:rPr>
              <a:t>Вычислительных машин, систем и сетей</a:t>
            </a:r>
          </a:p>
        </p:txBody>
      </p:sp>
      <p:sp>
        <p:nvSpPr>
          <p:cNvPr id="17413" name="Text Box 13"/>
          <p:cNvSpPr txBox="1">
            <a:spLocks noChangeArrowheads="1"/>
          </p:cNvSpPr>
          <p:nvPr/>
        </p:nvSpPr>
        <p:spPr bwMode="auto">
          <a:xfrm>
            <a:off x="2855913" y="3568700"/>
            <a:ext cx="68405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920000"/>
                </a:solidFill>
                <a:latin typeface="Arial" panose="020B0604020202020204" pitchFamily="34" charset="0"/>
              </a:rPr>
              <a:t>Диагностических и информационных технологий</a:t>
            </a:r>
          </a:p>
        </p:txBody>
      </p:sp>
      <p:sp>
        <p:nvSpPr>
          <p:cNvPr id="17414" name="Text Box 14"/>
          <p:cNvSpPr txBox="1">
            <a:spLocks noChangeArrowheads="1"/>
          </p:cNvSpPr>
          <p:nvPr/>
        </p:nvSpPr>
        <p:spPr bwMode="auto">
          <a:xfrm>
            <a:off x="2855913" y="4343400"/>
            <a:ext cx="77755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chemeClr val="accent2"/>
                </a:solidFill>
                <a:latin typeface="Arial" panose="020B0604020202020204" pitchFamily="34" charset="0"/>
              </a:rPr>
              <a:t>Математического и компьютерного моделирования</a:t>
            </a:r>
          </a:p>
        </p:txBody>
      </p:sp>
      <p:sp>
        <p:nvSpPr>
          <p:cNvPr id="17415" name="Text Box 15"/>
          <p:cNvSpPr txBox="1">
            <a:spLocks noChangeArrowheads="1"/>
          </p:cNvSpPr>
          <p:nvPr/>
        </p:nvSpPr>
        <p:spPr bwMode="auto">
          <a:xfrm>
            <a:off x="2854325" y="5172075"/>
            <a:ext cx="80660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920000"/>
                </a:solidFill>
                <a:latin typeface="Arial" panose="020B0604020202020204" pitchFamily="34" charset="0"/>
              </a:rPr>
              <a:t>Прикладной математики и искусственного интеллекта</a:t>
            </a:r>
          </a:p>
        </p:txBody>
      </p:sp>
      <p:sp>
        <p:nvSpPr>
          <p:cNvPr id="17416" name="Text Box 16"/>
          <p:cNvSpPr txBox="1">
            <a:spLocks noChangeArrowheads="1"/>
          </p:cNvSpPr>
          <p:nvPr/>
        </p:nvSpPr>
        <p:spPr bwMode="auto">
          <a:xfrm>
            <a:off x="2855913" y="5949950"/>
            <a:ext cx="66960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chemeClr val="accent2"/>
                </a:solidFill>
                <a:latin typeface="Arial" panose="020B0604020202020204" pitchFamily="34" charset="0"/>
              </a:rPr>
              <a:t>Управления и интеллектуальных технологий</a:t>
            </a:r>
          </a:p>
        </p:txBody>
      </p:sp>
      <p:pic>
        <p:nvPicPr>
          <p:cNvPr id="17417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27559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3" descr="C:\Users\Andy\Desktop\Поздр\avt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888" y="-26988"/>
            <a:ext cx="241617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Прямоугольник 1"/>
          <p:cNvSpPr>
            <a:spLocks noChangeArrowheads="1"/>
          </p:cNvSpPr>
          <p:nvPr/>
        </p:nvSpPr>
        <p:spPr bwMode="auto">
          <a:xfrm>
            <a:off x="5232400" y="1184275"/>
            <a:ext cx="17510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600" b="1">
                <a:solidFill>
                  <a:srgbClr val="920000"/>
                </a:solidFill>
                <a:latin typeface="Arial" panose="020B0604020202020204" pitchFamily="34" charset="0"/>
              </a:rPr>
              <a:t>Кафедры</a:t>
            </a:r>
            <a:endParaRPr lang="ru-RU" altLang="ru-RU" sz="2600">
              <a:latin typeface="Arial" panose="020B0604020202020204" pitchFamily="34" charset="0"/>
            </a:endParaRPr>
          </a:p>
        </p:txBody>
      </p:sp>
      <p:pic>
        <p:nvPicPr>
          <p:cNvPr id="17420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970088"/>
            <a:ext cx="6969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2752725"/>
            <a:ext cx="4381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422650"/>
            <a:ext cx="6858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4235450"/>
            <a:ext cx="757237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4941888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5868988"/>
            <a:ext cx="6858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-68263"/>
            <a:ext cx="2354263" cy="157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3378200" y="396875"/>
            <a:ext cx="561657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3200" b="1">
                <a:solidFill>
                  <a:srgbClr val="920000"/>
                </a:solidFill>
                <a:latin typeface="Arial" panose="020B0604020202020204" pitchFamily="34" charset="0"/>
              </a:rPr>
              <a:t>Программы магистратуры</a:t>
            </a:r>
          </a:p>
        </p:txBody>
      </p:sp>
      <p:graphicFrame>
        <p:nvGraphicFramePr>
          <p:cNvPr id="14396" name="Group 60"/>
          <p:cNvGraphicFramePr>
            <a:graphicFrameLocks noGrp="1"/>
          </p:cNvGraphicFramePr>
          <p:nvPr/>
        </p:nvGraphicFramePr>
        <p:xfrm>
          <a:off x="1774825" y="1341438"/>
          <a:ext cx="8208963" cy="5140404"/>
        </p:xfrm>
        <a:graphic>
          <a:graphicData uri="http://schemas.openxmlformats.org/drawingml/2006/table">
            <a:tbl>
              <a:tblPr/>
              <a:tblGrid>
                <a:gridCol w="3024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3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27">
                <a:tc rowSpan="2"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609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2192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8288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4384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895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33528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8100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42672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Cyr"/>
                          <a:cs typeface="Arial" panose="020B0604020202020204" pitchFamily="34" charset="0"/>
                        </a:rPr>
                        <a:t>01.03.02 Прикладная математика и информатика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609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2192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8288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4384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895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33528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8100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42672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Cyr"/>
                          <a:cs typeface="Arial" panose="020B0604020202020204" pitchFamily="34" charset="0"/>
                        </a:rPr>
                        <a:t>Математическое и программное обеспечение вычислительных машин и компьютерных сетей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609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2192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8288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4384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895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33528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8100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42672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609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2192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8288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4384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895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33528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8100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42672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Cyr"/>
                          <a:cs typeface="Arial" panose="020B0604020202020204" pitchFamily="34" charset="0"/>
                        </a:rPr>
                        <a:t>Математическое моделирование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27">
                <a:tc rowSpan="5"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609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2192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8288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4384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895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33528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8100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42672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Cyr"/>
                          <a:cs typeface="Arial" panose="020B0604020202020204" pitchFamily="34" charset="0"/>
                        </a:rPr>
                        <a:t>09.04.01 Информатика и вычислительная техника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609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2192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8288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4384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895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33528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8100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42672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Cyr"/>
                          <a:cs typeface="Arial" panose="020B0604020202020204" pitchFamily="34" charset="0"/>
                        </a:rPr>
                        <a:t>Вычислительные машины, комплексы, системы и сети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609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2192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8288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4384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895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33528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8100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42672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609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2192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8288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4384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895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33528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8100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42672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Cyr"/>
                          <a:cs typeface="Arial" panose="020B0604020202020204" pitchFamily="34" charset="0"/>
                        </a:rPr>
                        <a:t>Цифровые технологии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609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2192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8288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4384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895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33528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8100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42672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Cyr"/>
                          <a:cs typeface="Arial" panose="020B0604020202020204" pitchFamily="34" charset="0"/>
                        </a:rPr>
                        <a:t>Автоматизированные системы обработки информации и управления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609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2192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8288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4384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895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33528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8100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42672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Cyr"/>
                          <a:cs typeface="Arial" panose="020B0604020202020204" pitchFamily="34" charset="0"/>
                        </a:rPr>
                        <a:t>Программный и проектный менеджмент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609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2192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8288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4384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895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33528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8100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42672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Cyr"/>
                          <a:cs typeface="Arial" panose="020B0604020202020204" pitchFamily="34" charset="0"/>
                        </a:rPr>
                        <a:t>Вычислительно-измерительные системы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27"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609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2192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8288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4384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895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33528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8100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42672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Cyr"/>
                          <a:cs typeface="Arial" panose="020B0604020202020204" pitchFamily="34" charset="0"/>
                        </a:rPr>
                        <a:t>12.04.01 Приборостроение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609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2192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8288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4384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895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33528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8100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42672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Cyr"/>
                          <a:cs typeface="Arial" panose="020B0604020202020204" pitchFamily="34" charset="0"/>
                        </a:rPr>
                        <a:t>Приборы и методы контроля качества и диагностики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609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2192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8288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4384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895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33528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8100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42672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27">
                <a:tc rowSpan="2"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609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2192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8288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4384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895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33528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8100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42672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Cyr"/>
                          <a:cs typeface="Arial" panose="020B0604020202020204" pitchFamily="34" charset="0"/>
                        </a:rPr>
                        <a:t>27.04.04 Управление в технических системах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609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2192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8288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4384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895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33528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8100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42672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Cyr"/>
                          <a:cs typeface="Arial" panose="020B0604020202020204" pitchFamily="34" charset="0"/>
                        </a:rPr>
                        <a:t>Управление и информатика в технических системах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609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2192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8288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4384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895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33528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8100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42672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1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609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2192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8288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4384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895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33528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8100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42672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Cyr"/>
                          <a:cs typeface="Arial" panose="020B0604020202020204" pitchFamily="34" charset="0"/>
                        </a:rPr>
                        <a:t>Системы и технические средства автоматизации и управления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8470" name="Picture 3" descr="C:\Users\Andy\Desktop\Поздр\avt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638" y="68263"/>
            <a:ext cx="1692275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1" name="Picture 2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2420938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2" name="Picture 2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3429000"/>
            <a:ext cx="4318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62" b="79994"/>
          <a:stretch>
            <a:fillRect/>
          </a:stretch>
        </p:blipFill>
        <p:spPr bwMode="auto">
          <a:xfrm>
            <a:off x="4367213" y="1916113"/>
            <a:ext cx="36195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4" name="Рисунок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1412875"/>
            <a:ext cx="34131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5" name="Picture 48" descr="emb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4495800"/>
            <a:ext cx="3111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6" name="Picture 49" descr="emb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5013325"/>
            <a:ext cx="3175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7" name="Picture 2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2924175"/>
            <a:ext cx="4318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8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3994150"/>
            <a:ext cx="2857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9" name="Рисунок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5524500"/>
            <a:ext cx="38258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0" name="Рисунок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6021388"/>
            <a:ext cx="3841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3175"/>
            <a:ext cx="3160712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3359150" y="763588"/>
            <a:ext cx="57610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3200" b="1">
                <a:solidFill>
                  <a:srgbClr val="920000"/>
                </a:solidFill>
                <a:latin typeface="Arial" panose="020B0604020202020204" pitchFamily="34" charset="0"/>
              </a:rPr>
              <a:t>Программы бакалавриата</a:t>
            </a:r>
          </a:p>
        </p:txBody>
      </p:sp>
      <p:graphicFrame>
        <p:nvGraphicFramePr>
          <p:cNvPr id="12339" name="Group 51"/>
          <p:cNvGraphicFramePr>
            <a:graphicFrameLocks noGrp="1"/>
          </p:cNvGraphicFramePr>
          <p:nvPr/>
        </p:nvGraphicFramePr>
        <p:xfrm>
          <a:off x="1847850" y="1989138"/>
          <a:ext cx="8208963" cy="4171953"/>
        </p:xfrm>
        <a:graphic>
          <a:graphicData uri="http://schemas.openxmlformats.org/drawingml/2006/table">
            <a:tbl>
              <a:tblPr/>
              <a:tblGrid>
                <a:gridCol w="3024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3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92">
                <a:tc rowSpan="2"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609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2192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8288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4384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895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33528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8100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42672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Cyr"/>
                          <a:cs typeface="Arial" panose="020B0604020202020204" pitchFamily="34" charset="0"/>
                        </a:rPr>
                        <a:t>01.04.02 Прикладная математика и информатика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609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2192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8288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4384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895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33528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8100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42672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Cyr"/>
                          <a:cs typeface="Arial" panose="020B0604020202020204" pitchFamily="34" charset="0"/>
                        </a:rPr>
                        <a:t>Математическое и программное обеспечение вычислительных машин и компьютерных сетей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609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2192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8288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4384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895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33528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8100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42672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609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2192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8288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4384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895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33528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8100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42672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Cyr"/>
                          <a:cs typeface="Arial" panose="020B0604020202020204" pitchFamily="34" charset="0"/>
                        </a:rPr>
                        <a:t>Математическое моделирование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92">
                <a:tc rowSpan="3"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609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2192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8288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4384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895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33528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8100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42672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Cyr"/>
                          <a:cs typeface="Arial" panose="020B0604020202020204" pitchFamily="34" charset="0"/>
                        </a:rPr>
                        <a:t>09.03.01 Информатика и вычислительная техника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609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2192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8288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4384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895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33528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8100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42672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Cyr"/>
                          <a:cs typeface="Arial" panose="020B0604020202020204" pitchFamily="34" charset="0"/>
                        </a:rPr>
                        <a:t>Вычислительные машины, комплексы, системы и сети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609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2192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8288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4384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895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33528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8100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42672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609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2192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8288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4384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895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33528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8100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42672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Cyr"/>
                          <a:cs typeface="Arial" panose="020B0604020202020204" pitchFamily="34" charset="0"/>
                        </a:rPr>
                        <a:t>Системы автоматизированного проектирования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609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2192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8288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4384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895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33528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8100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42672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Cyr"/>
                          <a:cs typeface="Arial" panose="020B0604020202020204" pitchFamily="34" charset="0"/>
                        </a:rPr>
                        <a:t>Вычислительно-измерительные системы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92"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609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2192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8288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4384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895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33528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8100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42672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Cyr"/>
                          <a:cs typeface="Arial" panose="020B0604020202020204" pitchFamily="34" charset="0"/>
                        </a:rPr>
                        <a:t>12.04.01 Приборостроение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609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2192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8288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4384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895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33528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8100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42672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Cyr"/>
                          <a:cs typeface="Arial" panose="020B0604020202020204" pitchFamily="34" charset="0"/>
                        </a:rPr>
                        <a:t>Приборы и методы контроля качества и диагностики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609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2192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8288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4384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895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33528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8100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42672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92">
                <a:tc rowSpan="2"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609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2192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8288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4384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895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33528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8100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42672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Cyr"/>
                          <a:cs typeface="Arial" panose="020B0604020202020204" pitchFamily="34" charset="0"/>
                        </a:rPr>
                        <a:t>27.04.04 Управление в технических системах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609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2192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8288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4384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895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33528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8100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42672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Cyr"/>
                          <a:cs typeface="Arial" panose="020B0604020202020204" pitchFamily="34" charset="0"/>
                        </a:rPr>
                        <a:t>Управление и информатика в технических системах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609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2192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8288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4384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895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33528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8100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42672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1pPr>
                      <a:lvl2pPr marL="609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2pPr>
                      <a:lvl3pPr marL="12192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3pPr>
                      <a:lvl4pPr marL="18288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4pPr>
                      <a:lvl5pPr marL="24384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5pPr>
                      <a:lvl6pPr marL="2895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6pPr>
                      <a:lvl7pPr marL="33528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7pPr>
                      <a:lvl8pPr marL="38100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8pPr>
                      <a:lvl9pPr marL="42672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venir Next Cyr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Cyr"/>
                          <a:cs typeface="Arial" panose="020B0604020202020204" pitchFamily="34" charset="0"/>
                        </a:rPr>
                        <a:t>Системы и технические средства автоматизации и управления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9490" name="Picture 3" descr="C:\Users\Andy\Desktop\Поздр\avt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538" y="-3175"/>
            <a:ext cx="241617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1" name="Picture 2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3141663"/>
            <a:ext cx="431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62" b="79994"/>
          <a:stretch>
            <a:fillRect/>
          </a:stretch>
        </p:blipFill>
        <p:spPr bwMode="auto">
          <a:xfrm>
            <a:off x="4438650" y="2565400"/>
            <a:ext cx="3619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3" name="Рисунок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2070100"/>
            <a:ext cx="34131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4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5757863"/>
            <a:ext cx="3841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5" name="Рисунок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5229225"/>
            <a:ext cx="38417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6" name="Picture 49" descr="emb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4689475"/>
            <a:ext cx="3159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7" name="Picture 49" descr="emb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4221163"/>
            <a:ext cx="3159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8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3644900"/>
            <a:ext cx="2857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7319963" y="1125538"/>
            <a:ext cx="2690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i="1">
                <a:solidFill>
                  <a:schemeClr val="bg2"/>
                </a:solidFill>
                <a:latin typeface="Verdana" panose="020B0604030504040204" pitchFamily="34" charset="0"/>
              </a:rPr>
              <a:t>.</a:t>
            </a:r>
          </a:p>
        </p:txBody>
      </p:sp>
      <p:sp>
        <p:nvSpPr>
          <p:cNvPr id="20483" name="Прямоугольник 31"/>
          <p:cNvSpPr>
            <a:spLocks noChangeArrowheads="1"/>
          </p:cNvSpPr>
          <p:nvPr/>
        </p:nvSpPr>
        <p:spPr bwMode="auto">
          <a:xfrm>
            <a:off x="1692275" y="2263775"/>
            <a:ext cx="5238750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57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ru-RU" sz="1700">
                <a:solidFill>
                  <a:srgbClr val="000000"/>
                </a:solidFill>
                <a:latin typeface="Arial Narrow" panose="020B0606020202030204" pitchFamily="34" charset="0"/>
              </a:rPr>
              <a:t>​Ilmenau University of Technology (Germany)</a:t>
            </a:r>
            <a:endParaRPr lang="ru-RU" altLang="ru-RU" sz="170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ru-RU" sz="170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ru-RU" sz="1700">
                <a:solidFill>
                  <a:srgbClr val="000000"/>
                </a:solidFill>
                <a:latin typeface="Arial Narrow" panose="020B0606020202030204" pitchFamily="34" charset="0"/>
              </a:rPr>
              <a:t>​Lappeenranta University of Technology (Finland)</a:t>
            </a:r>
            <a:endParaRPr lang="ru-RU" altLang="ru-RU" sz="170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ru-RU" sz="170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ru-RU" sz="1700">
                <a:solidFill>
                  <a:srgbClr val="000000"/>
                </a:solidFill>
                <a:latin typeface="Arial Narrow" panose="020B0606020202030204" pitchFamily="34" charset="0"/>
              </a:rPr>
              <a:t>​Glyndwr University (UK)</a:t>
            </a:r>
            <a:endParaRPr lang="ru-RU" altLang="ru-RU" sz="170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ru-RU" sz="170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ru-RU" sz="1700">
                <a:solidFill>
                  <a:srgbClr val="000000"/>
                </a:solidFill>
                <a:latin typeface="Arial Narrow" panose="020B0606020202030204" pitchFamily="34" charset="0"/>
              </a:rPr>
              <a:t>Vietnam National University, Hanoi, (Vietnam)</a:t>
            </a:r>
            <a:endParaRPr lang="ru-RU" altLang="ru-RU" sz="170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ru-RU" sz="170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ru-RU" sz="1700">
                <a:solidFill>
                  <a:srgbClr val="000000"/>
                </a:solidFill>
                <a:latin typeface="Arial Narrow" panose="020B0606020202030204" pitchFamily="34" charset="0"/>
              </a:rPr>
              <a:t>Wroclaw University of Technology</a:t>
            </a:r>
            <a:endParaRPr lang="ru-RU" altLang="ru-RU" sz="170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ru-RU" sz="170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ru-RU" sz="1700">
                <a:solidFill>
                  <a:srgbClr val="000000"/>
                </a:solidFill>
                <a:latin typeface="Arial Narrow" panose="020B0606020202030204" pitchFamily="34" charset="0"/>
              </a:rPr>
              <a:t>North China Electric Power University</a:t>
            </a:r>
            <a:endParaRPr lang="ru-RU" altLang="ru-RU" sz="170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51763" y="2263775"/>
            <a:ext cx="947737" cy="420688"/>
          </a:xfrm>
          <a:prstGeom prst="rect">
            <a:avLst/>
          </a:prstGeom>
          <a:noFill/>
          <a:ln w="12700" cap="flat" cmpd="sng" algn="ctr">
            <a:solidFill>
              <a:srgbClr val="0F3CCB"/>
            </a:solidFill>
            <a:prstDash val="soli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kern="0" dirty="0">
                <a:solidFill>
                  <a:srgbClr val="000000"/>
                </a:solidFill>
                <a:latin typeface="Lucida Sans Unicode"/>
                <a:cs typeface="+mn-cs"/>
              </a:rPr>
              <a:t>2</a:t>
            </a:r>
            <a:r>
              <a:rPr lang="en-US" sz="1400" kern="0" dirty="0">
                <a:solidFill>
                  <a:srgbClr val="000000"/>
                </a:solidFill>
                <a:latin typeface="Lucida Sans Unicode"/>
                <a:cs typeface="+mn-cs"/>
              </a:rPr>
              <a:t>1</a:t>
            </a:r>
            <a:r>
              <a:rPr lang="ru-RU" sz="1400" kern="0" dirty="0">
                <a:solidFill>
                  <a:srgbClr val="000000"/>
                </a:solidFill>
                <a:latin typeface="Lucida Sans Unicode"/>
                <a:cs typeface="+mn-cs"/>
              </a:rPr>
              <a:t> </a:t>
            </a:r>
            <a:r>
              <a:rPr lang="en-US" sz="1400" kern="0" dirty="0">
                <a:solidFill>
                  <a:srgbClr val="000000"/>
                </a:solidFill>
                <a:latin typeface="Lucida Sans Unicode"/>
                <a:cs typeface="+mn-cs"/>
              </a:rPr>
              <a:t>years</a:t>
            </a:r>
            <a:endParaRPr lang="ru-RU" sz="1400" kern="0" dirty="0">
              <a:solidFill>
                <a:srgbClr val="000000"/>
              </a:solidFill>
              <a:latin typeface="Lucida Sans Unicode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51763" y="2852738"/>
            <a:ext cx="947737" cy="420687"/>
          </a:xfrm>
          <a:prstGeom prst="rect">
            <a:avLst/>
          </a:prstGeom>
          <a:noFill/>
          <a:ln w="12700" cap="flat" cmpd="sng" algn="ctr">
            <a:solidFill>
              <a:srgbClr val="0F3CCB"/>
            </a:solidFill>
            <a:prstDash val="soli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kern="0" dirty="0">
                <a:solidFill>
                  <a:srgbClr val="000000"/>
                </a:solidFill>
                <a:latin typeface="Lucida Sans Unicode"/>
                <a:cs typeface="Arial" charset="0"/>
              </a:rPr>
              <a:t>1</a:t>
            </a:r>
            <a:r>
              <a:rPr lang="en-US" sz="1400" kern="0" dirty="0">
                <a:solidFill>
                  <a:srgbClr val="000000"/>
                </a:solidFill>
                <a:latin typeface="Lucida Sans Unicode"/>
                <a:cs typeface="Arial" charset="0"/>
              </a:rPr>
              <a:t>1</a:t>
            </a:r>
            <a:r>
              <a:rPr lang="ru-RU" sz="1400" kern="0" dirty="0">
                <a:solidFill>
                  <a:srgbClr val="000000"/>
                </a:solidFill>
                <a:latin typeface="Lucida Sans Unicode"/>
                <a:cs typeface="Arial" charset="0"/>
              </a:rPr>
              <a:t> </a:t>
            </a:r>
            <a:r>
              <a:rPr lang="en-US" sz="1400" kern="0" dirty="0">
                <a:solidFill>
                  <a:srgbClr val="000000"/>
                </a:solidFill>
                <a:latin typeface="Lucida Sans Unicode"/>
                <a:cs typeface="Arial" charset="0"/>
              </a:rPr>
              <a:t>years</a:t>
            </a:r>
            <a:endParaRPr lang="ru-RU" sz="1400" kern="0" dirty="0">
              <a:solidFill>
                <a:srgbClr val="000000"/>
              </a:solidFill>
              <a:latin typeface="Lucida Sans Unicode"/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51763" y="3573463"/>
            <a:ext cx="947737" cy="422275"/>
          </a:xfrm>
          <a:prstGeom prst="rect">
            <a:avLst/>
          </a:prstGeom>
          <a:solidFill>
            <a:srgbClr val="DEF5FA">
              <a:lumMod val="75000"/>
            </a:srgbClr>
          </a:solidFill>
          <a:ln w="12700" cap="flat" cmpd="sng" algn="ctr">
            <a:solidFill>
              <a:srgbClr val="0F3CCB"/>
            </a:solidFill>
            <a:prstDash val="soli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1600" kern="0" dirty="0">
                <a:solidFill>
                  <a:srgbClr val="000000"/>
                </a:solidFill>
                <a:latin typeface="Lucida Sans Unicode"/>
                <a:cs typeface="+mn-cs"/>
              </a:rPr>
              <a:t>5</a:t>
            </a:r>
            <a:r>
              <a:rPr lang="ru-RU" sz="1600" kern="0" dirty="0">
                <a:solidFill>
                  <a:srgbClr val="000000"/>
                </a:solidFill>
                <a:latin typeface="Lucida Sans Unicode"/>
                <a:cs typeface="+mn-cs"/>
              </a:rPr>
              <a:t> </a:t>
            </a:r>
            <a:r>
              <a:rPr lang="en-US" sz="1600" kern="0" dirty="0">
                <a:solidFill>
                  <a:srgbClr val="000000"/>
                </a:solidFill>
                <a:latin typeface="Lucida Sans Unicode"/>
                <a:cs typeface="Arial" charset="0"/>
              </a:rPr>
              <a:t>years</a:t>
            </a:r>
            <a:endParaRPr lang="ru-RU" sz="1600" kern="0" dirty="0">
              <a:solidFill>
                <a:srgbClr val="000000"/>
              </a:solidFill>
              <a:latin typeface="Lucida Sans Unicode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64463" y="4292600"/>
            <a:ext cx="947737" cy="422275"/>
          </a:xfrm>
          <a:prstGeom prst="rect">
            <a:avLst/>
          </a:prstGeom>
          <a:solidFill>
            <a:srgbClr val="DEF5FA">
              <a:lumMod val="75000"/>
            </a:srgbClr>
          </a:solidFill>
          <a:ln w="12700" cap="flat" cmpd="sng" algn="ctr">
            <a:solidFill>
              <a:srgbClr val="0F3CCB"/>
            </a:solidFill>
            <a:prstDash val="soli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1600" kern="0" dirty="0">
                <a:solidFill>
                  <a:srgbClr val="000000"/>
                </a:solidFill>
                <a:latin typeface="Lucida Sans Unicode"/>
                <a:cs typeface="+mn-cs"/>
              </a:rPr>
              <a:t>4</a:t>
            </a:r>
            <a:r>
              <a:rPr lang="ru-RU" sz="1600" kern="0" dirty="0">
                <a:solidFill>
                  <a:srgbClr val="000000"/>
                </a:solidFill>
                <a:latin typeface="Lucida Sans Unicode"/>
                <a:cs typeface="+mn-cs"/>
              </a:rPr>
              <a:t> </a:t>
            </a:r>
            <a:r>
              <a:rPr lang="en-US" sz="1600" kern="0" dirty="0">
                <a:solidFill>
                  <a:srgbClr val="000000"/>
                </a:solidFill>
                <a:latin typeface="Lucida Sans Unicode"/>
                <a:cs typeface="Arial" charset="0"/>
              </a:rPr>
              <a:t>years</a:t>
            </a:r>
            <a:endParaRPr lang="ru-RU" sz="1600" kern="0" dirty="0">
              <a:solidFill>
                <a:srgbClr val="000000"/>
              </a:solidFill>
              <a:latin typeface="Lucida Sans Unicode"/>
              <a:cs typeface="+mn-cs"/>
            </a:endParaRPr>
          </a:p>
        </p:txBody>
      </p:sp>
      <p:pic>
        <p:nvPicPr>
          <p:cNvPr id="20488" name="Picture 4" descr="http://www.photonics4life.eu/var/plain_site/storage/images/p4l2/about-photonics4life/members-partners/wroclaw-university-of-technology/25817-2-eng-US/Wroclaw-University-of-Technolo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4983163"/>
            <a:ext cx="32067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7761288" y="4929188"/>
            <a:ext cx="947737" cy="422275"/>
          </a:xfrm>
          <a:prstGeom prst="rect">
            <a:avLst/>
          </a:prstGeom>
          <a:solidFill>
            <a:srgbClr val="DEF5FA">
              <a:lumMod val="75000"/>
            </a:srgbClr>
          </a:solidFill>
          <a:ln w="12700" cap="flat" cmpd="sng" algn="ctr">
            <a:solidFill>
              <a:srgbClr val="0F3CCB"/>
            </a:solidFill>
            <a:prstDash val="soli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1600" kern="0" dirty="0">
                <a:solidFill>
                  <a:srgbClr val="000000"/>
                </a:solidFill>
                <a:latin typeface="Lucida Sans Unicode"/>
                <a:cs typeface="+mn-cs"/>
              </a:rPr>
              <a:t>3</a:t>
            </a:r>
            <a:r>
              <a:rPr lang="ru-RU" sz="1600" kern="0" dirty="0">
                <a:solidFill>
                  <a:srgbClr val="000000"/>
                </a:solidFill>
                <a:latin typeface="Lucida Sans Unicode"/>
                <a:cs typeface="+mn-cs"/>
              </a:rPr>
              <a:t> </a:t>
            </a:r>
            <a:r>
              <a:rPr lang="en-US" sz="1600" kern="0" dirty="0">
                <a:solidFill>
                  <a:srgbClr val="000000"/>
                </a:solidFill>
                <a:latin typeface="Lucida Sans Unicode"/>
                <a:cs typeface="Arial" charset="0"/>
              </a:rPr>
              <a:t>years</a:t>
            </a:r>
            <a:endParaRPr lang="ru-RU" sz="1600" kern="0" dirty="0">
              <a:solidFill>
                <a:srgbClr val="000000"/>
              </a:solidFill>
              <a:latin typeface="Lucida Sans Unicode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751763" y="5621338"/>
            <a:ext cx="947737" cy="422275"/>
          </a:xfrm>
          <a:prstGeom prst="rect">
            <a:avLst/>
          </a:prstGeom>
          <a:solidFill>
            <a:srgbClr val="DEF5FA">
              <a:lumMod val="75000"/>
            </a:srgbClr>
          </a:solidFill>
          <a:ln w="12700" cap="flat" cmpd="sng" algn="ctr">
            <a:solidFill>
              <a:srgbClr val="0F3CCB"/>
            </a:solidFill>
            <a:prstDash val="soli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1100" kern="0" dirty="0">
                <a:solidFill>
                  <a:srgbClr val="000000"/>
                </a:solidFill>
                <a:latin typeface="Lucida Sans Unicode"/>
                <a:cs typeface="Arial" charset="0"/>
              </a:rPr>
              <a:t>since</a:t>
            </a:r>
            <a:r>
              <a:rPr lang="ru-RU" sz="1100" kern="0" dirty="0">
                <a:solidFill>
                  <a:srgbClr val="000000"/>
                </a:solidFill>
                <a:latin typeface="Lucida Sans Unicode"/>
                <a:cs typeface="Arial" charset="0"/>
              </a:rPr>
              <a:t> 2018</a:t>
            </a:r>
          </a:p>
        </p:txBody>
      </p:sp>
      <p:pic>
        <p:nvPicPr>
          <p:cNvPr id="20491" name="Picture 4" descr="http://uni-sco.ru/images/univer/big/p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138" y="5532438"/>
            <a:ext cx="4191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 descr="http://www.astutewales.com/en/getfile.php?type=site_images&amp;id=glyndwr-blac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738" y="3592513"/>
            <a:ext cx="7477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3" descr="https://upload.wikimedia.org/wikipedia/commons/7/77/Logo_TU_Ilmena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3" y="2244725"/>
            <a:ext cx="4587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http://mpei.ru/lang/en/international_cooperation/MPEI_partner-universities/PublishingImages/vnu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120" y="4245864"/>
            <a:ext cx="364653" cy="458461"/>
          </a:xfrm>
          <a:prstGeom prst="ellipse">
            <a:avLst/>
          </a:prstGeom>
          <a:ln w="19050" cap="rnd">
            <a:solidFill>
              <a:srgbClr val="2B8D3B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403" y="2831353"/>
            <a:ext cx="376055" cy="43342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6" name="Text Box 15"/>
          <p:cNvSpPr txBox="1">
            <a:spLocks noChangeArrowheads="1"/>
          </p:cNvSpPr>
          <p:nvPr/>
        </p:nvSpPr>
        <p:spPr bwMode="auto">
          <a:xfrm>
            <a:off x="3316288" y="755650"/>
            <a:ext cx="58039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3200" b="1">
                <a:solidFill>
                  <a:srgbClr val="920000"/>
                </a:solidFill>
                <a:latin typeface="Arial" panose="020B0604020202020204" pitchFamily="34" charset="0"/>
              </a:rPr>
              <a:t>Программы двух дипломов</a:t>
            </a:r>
          </a:p>
        </p:txBody>
      </p:sp>
      <p:pic>
        <p:nvPicPr>
          <p:cNvPr id="20497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3175"/>
            <a:ext cx="3160712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3" descr="C:\Users\Andy\Desktop\Поздр\avti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538" y="-3175"/>
            <a:ext cx="241617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3175"/>
            <a:ext cx="3160712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C:\Users\Andy\Desktop\Поздр\avt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538" y="-3175"/>
            <a:ext cx="241617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15"/>
          <p:cNvSpPr txBox="1">
            <a:spLocks noChangeArrowheads="1"/>
          </p:cNvSpPr>
          <p:nvPr/>
        </p:nvSpPr>
        <p:spPr bwMode="auto">
          <a:xfrm>
            <a:off x="3092450" y="735013"/>
            <a:ext cx="6319838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3200" b="1">
                <a:solidFill>
                  <a:srgbClr val="920000"/>
                </a:solidFill>
                <a:latin typeface="Arial" panose="020B0604020202020204" pitchFamily="34" charset="0"/>
              </a:rPr>
              <a:t>Партнеры и работодатели </a:t>
            </a:r>
          </a:p>
        </p:txBody>
      </p:sp>
      <p:pic>
        <p:nvPicPr>
          <p:cNvPr id="21509" name="Picture 13" descr="Логотип NVI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338" y="2841625"/>
            <a:ext cx="10810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4" descr="Texas instruments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3806825"/>
            <a:ext cx="18732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5" descr="Xilinx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4546600"/>
            <a:ext cx="19526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6" descr="Atmel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5" y="3849688"/>
            <a:ext cx="1374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7" descr="AMD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2363788"/>
            <a:ext cx="13589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8" descr="Официальный логотип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3565525"/>
            <a:ext cx="10096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9" descr="Logo mcst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0" y="1939925"/>
            <a:ext cx="11525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21" descr="Alcatel Lucent Logo.sv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1603375"/>
            <a:ext cx="2286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22" descr="Agilent Technologies-Logo.sv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3116263"/>
            <a:ext cx="21605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26" descr="Huawei.sv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438" y="2397125"/>
            <a:ext cx="719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20" descr="Astra Linux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4508500"/>
            <a:ext cx="17287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23" descr="Sun Microsystems Logo.sv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50" b="12209"/>
          <a:stretch>
            <a:fillRect/>
          </a:stretch>
        </p:blipFill>
        <p:spPr bwMode="auto">
          <a:xfrm>
            <a:off x="8707438" y="4662488"/>
            <a:ext cx="7191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24" descr="SAP 2011 logo.sv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1544638"/>
            <a:ext cx="1257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25" descr="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606925"/>
            <a:ext cx="188753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31" descr="Microsoft logo (2012).sv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5286375"/>
            <a:ext cx="267176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Рисунок 1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051550"/>
            <a:ext cx="141287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Рисунок 1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060575"/>
            <a:ext cx="20955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Рисунок 1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6084888"/>
            <a:ext cx="1223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0" descr="http://www.sfti.snz.ru/pict_work/%D0%BB%D0%BE%D0%B3%D0%BE/%D0%BB%D0%BE%D0%B3%D0%BE_%D1%80%D0%BE%D1%81%D0%B0%D1%82%D0%BE%D0%BC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100" y="4645025"/>
            <a:ext cx="10572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Рисунок 17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6381750"/>
            <a:ext cx="1549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Рисунок 1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5286375"/>
            <a:ext cx="1727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Рисунок 7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2646363"/>
            <a:ext cx="94615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1" name="Рисунок 8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3949700"/>
            <a:ext cx="53816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2" name="Рисунок 10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4137025"/>
            <a:ext cx="9366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3" name="Picture 12" descr="http://www.oborudunion.ru/img/1000x1000/1000763410/1000763410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6021388"/>
            <a:ext cx="14335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4" name="Picture 26" descr="https://vpk.name/file/img/Agat_logo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5229225"/>
            <a:ext cx="16557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5" name="Picture 4" descr="http://www.b95.ru/upload/iblock/12f/12f9120a4d7dfb3594ec8d7bc5d6b82f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2625725"/>
            <a:ext cx="64293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6" name="Рисунок 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88" y="2768600"/>
            <a:ext cx="9080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0128250" y="6003925"/>
            <a:ext cx="1000125" cy="600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3"/>
          <a:srcRect l="6153" t="30344" r="6153" b="28833"/>
          <a:stretch/>
        </p:blipFill>
        <p:spPr>
          <a:xfrm>
            <a:off x="2027238" y="3463925"/>
            <a:ext cx="1471612" cy="68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pei_shablon_3000_A4">
  <a:themeElements>
    <a:clrScheme name="mpei_shablon_3000_A4 1">
      <a:dk1>
        <a:srgbClr val="181818"/>
      </a:dk1>
      <a:lt1>
        <a:srgbClr val="FFFFFF"/>
      </a:lt1>
      <a:dk2>
        <a:srgbClr val="181818"/>
      </a:dk2>
      <a:lt2>
        <a:srgbClr val="F8F8F8"/>
      </a:lt2>
      <a:accent1>
        <a:srgbClr val="A23E43"/>
      </a:accent1>
      <a:accent2>
        <a:srgbClr val="2B3F6A"/>
      </a:accent2>
      <a:accent3>
        <a:srgbClr val="FFFFFF"/>
      </a:accent3>
      <a:accent4>
        <a:srgbClr val="131313"/>
      </a:accent4>
      <a:accent5>
        <a:srgbClr val="CEAFB0"/>
      </a:accent5>
      <a:accent6>
        <a:srgbClr val="26385F"/>
      </a:accent6>
      <a:hlink>
        <a:srgbClr val="2B3F6A"/>
      </a:hlink>
      <a:folHlink>
        <a:srgbClr val="A23E43"/>
      </a:folHlink>
    </a:clrScheme>
    <a:fontScheme name="mpei_shablon_3000_A4">
      <a:majorFont>
        <a:latin typeface="Avenir Next Cyr"/>
        <a:ea typeface=""/>
        <a:cs typeface="Arial"/>
      </a:majorFont>
      <a:minorFont>
        <a:latin typeface="Avenir Next Cyr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pei_shablon_3000_A4 1">
        <a:dk1>
          <a:srgbClr val="181818"/>
        </a:dk1>
        <a:lt1>
          <a:srgbClr val="FFFFFF"/>
        </a:lt1>
        <a:dk2>
          <a:srgbClr val="181818"/>
        </a:dk2>
        <a:lt2>
          <a:srgbClr val="F8F8F8"/>
        </a:lt2>
        <a:accent1>
          <a:srgbClr val="A23E43"/>
        </a:accent1>
        <a:accent2>
          <a:srgbClr val="2B3F6A"/>
        </a:accent2>
        <a:accent3>
          <a:srgbClr val="FFFFFF"/>
        </a:accent3>
        <a:accent4>
          <a:srgbClr val="131313"/>
        </a:accent4>
        <a:accent5>
          <a:srgbClr val="CEAFB0"/>
        </a:accent5>
        <a:accent6>
          <a:srgbClr val="26385F"/>
        </a:accent6>
        <a:hlink>
          <a:srgbClr val="2B3F6A"/>
        </a:hlink>
        <a:folHlink>
          <a:srgbClr val="A23E4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mpei_shablon_3000_A4">
  <a:themeElements>
    <a:clrScheme name="2_mpei_shablon_3000_A4 1">
      <a:dk1>
        <a:srgbClr val="181818"/>
      </a:dk1>
      <a:lt1>
        <a:srgbClr val="FFFFFF"/>
      </a:lt1>
      <a:dk2>
        <a:srgbClr val="181818"/>
      </a:dk2>
      <a:lt2>
        <a:srgbClr val="F8F8F8"/>
      </a:lt2>
      <a:accent1>
        <a:srgbClr val="A23E43"/>
      </a:accent1>
      <a:accent2>
        <a:srgbClr val="2B3F6A"/>
      </a:accent2>
      <a:accent3>
        <a:srgbClr val="FFFFFF"/>
      </a:accent3>
      <a:accent4>
        <a:srgbClr val="131313"/>
      </a:accent4>
      <a:accent5>
        <a:srgbClr val="CEAFB0"/>
      </a:accent5>
      <a:accent6>
        <a:srgbClr val="26385F"/>
      </a:accent6>
      <a:hlink>
        <a:srgbClr val="2B3F6A"/>
      </a:hlink>
      <a:folHlink>
        <a:srgbClr val="A23E43"/>
      </a:folHlink>
    </a:clrScheme>
    <a:fontScheme name="2_mpei_shablon_3000_A4">
      <a:majorFont>
        <a:latin typeface="Avenir Next Cyr"/>
        <a:ea typeface=""/>
        <a:cs typeface="Arial"/>
      </a:majorFont>
      <a:minorFont>
        <a:latin typeface="Avenir Next Cyr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mpei_shablon_3000_A4 1">
        <a:dk1>
          <a:srgbClr val="181818"/>
        </a:dk1>
        <a:lt1>
          <a:srgbClr val="FFFFFF"/>
        </a:lt1>
        <a:dk2>
          <a:srgbClr val="181818"/>
        </a:dk2>
        <a:lt2>
          <a:srgbClr val="F8F8F8"/>
        </a:lt2>
        <a:accent1>
          <a:srgbClr val="A23E43"/>
        </a:accent1>
        <a:accent2>
          <a:srgbClr val="2B3F6A"/>
        </a:accent2>
        <a:accent3>
          <a:srgbClr val="FFFFFF"/>
        </a:accent3>
        <a:accent4>
          <a:srgbClr val="131313"/>
        </a:accent4>
        <a:accent5>
          <a:srgbClr val="CEAFB0"/>
        </a:accent5>
        <a:accent6>
          <a:srgbClr val="26385F"/>
        </a:accent6>
        <a:hlink>
          <a:srgbClr val="2B3F6A"/>
        </a:hlink>
        <a:folHlink>
          <a:srgbClr val="A23E4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mpei_shablon_3000_A4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FF4B4FEE459F142AE64B5E7BBC9C7E6" ma:contentTypeVersion="1" ma:contentTypeDescription="Создание документа." ma:contentTypeScope="" ma:versionID="60aac696736087b62f0f0bffda83c42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47098E7-7470-4A0C-995F-A473C3B51FA3}"/>
</file>

<file path=customXml/itemProps2.xml><?xml version="1.0" encoding="utf-8"?>
<ds:datastoreItem xmlns:ds="http://schemas.openxmlformats.org/officeDocument/2006/customXml" ds:itemID="{973F0D72-CDE9-4A79-AFA0-5E4EB94D799D}"/>
</file>

<file path=customXml/itemProps3.xml><?xml version="1.0" encoding="utf-8"?>
<ds:datastoreItem xmlns:ds="http://schemas.openxmlformats.org/officeDocument/2006/customXml" ds:itemID="{AEE5E3F8-0A36-4627-91C7-609FA89328B5}"/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354</Words>
  <Application>Microsoft Office PowerPoint</Application>
  <PresentationFormat>Широкоэкранный</PresentationFormat>
  <Paragraphs>123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20" baseType="lpstr">
      <vt:lpstr>Arial</vt:lpstr>
      <vt:lpstr>Avenir Next Cyr</vt:lpstr>
      <vt:lpstr>Calibri Light</vt:lpstr>
      <vt:lpstr>Calibri</vt:lpstr>
      <vt:lpstr>Franklin Gothic Book</vt:lpstr>
      <vt:lpstr>Times New Roman</vt:lpstr>
      <vt:lpstr>Verdana</vt:lpstr>
      <vt:lpstr>Arial Narrow</vt:lpstr>
      <vt:lpstr>Lucida Sans Unicode</vt:lpstr>
      <vt:lpstr>Оформление по умолчанию</vt:lpstr>
      <vt:lpstr>mpei_shablon_3000_A4</vt:lpstr>
      <vt:lpstr>2_mpei_shablon_3000_A4</vt:lpstr>
      <vt:lpstr>3_mpei_shablon_3000_A4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MPEI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Vishnyakov</dc:creator>
  <cp:lastModifiedBy>Andrey</cp:lastModifiedBy>
  <cp:revision>13</cp:revision>
  <dcterms:created xsi:type="dcterms:W3CDTF">2019-07-11T07:45:54Z</dcterms:created>
  <dcterms:modified xsi:type="dcterms:W3CDTF">2020-02-16T05:11:12Z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0x0101008FF4B4FEE459F142AE64B5E7BBC9C7E6</vt:lpwstr>
  </property>
</Properties>
</file>