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19"/>
  </p:notesMasterIdLst>
  <p:handoutMasterIdLst>
    <p:handoutMasterId r:id="rId20"/>
  </p:handoutMasterIdLst>
  <p:sldIdLst>
    <p:sldId id="258" r:id="rId6"/>
    <p:sldId id="472" r:id="rId7"/>
    <p:sldId id="471" r:id="rId8"/>
    <p:sldId id="422" r:id="rId9"/>
    <p:sldId id="463" r:id="rId10"/>
    <p:sldId id="460" r:id="rId11"/>
    <p:sldId id="467" r:id="rId12"/>
    <p:sldId id="468" r:id="rId13"/>
    <p:sldId id="456" r:id="rId14"/>
    <p:sldId id="461" r:id="rId15"/>
    <p:sldId id="466" r:id="rId16"/>
    <p:sldId id="457" r:id="rId17"/>
    <p:sldId id="435" r:id="rId18"/>
  </p:sldIdLst>
  <p:sldSz cx="9144000" cy="5143500" type="screen16x9"/>
  <p:notesSz cx="6858000" cy="9144000"/>
  <p:embeddedFontLst>
    <p:embeddedFont>
      <p:font typeface="Avenir Next Cyr" panose="020B0503020202020204" charset="-52"/>
      <p:regular r:id="rId21"/>
      <p:bold r:id="rId22"/>
      <p:italic r:id="rId23"/>
      <p:boldItalic r:id="rId24"/>
    </p:embeddedFont>
    <p:embeddedFont>
      <p:font typeface="MV Boli" panose="02000500030200090000" pitchFamily="2" charset="0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93E"/>
    <a:srgbClr val="920000"/>
    <a:srgbClr val="425480"/>
    <a:srgbClr val="3F517E"/>
    <a:srgbClr val="B04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88488" autoAdjust="0"/>
  </p:normalViewPr>
  <p:slideViewPr>
    <p:cSldViewPr showGuides="1">
      <p:cViewPr varScale="1">
        <p:scale>
          <a:sx n="144" d="100"/>
          <a:sy n="144" d="100"/>
        </p:scale>
        <p:origin x="804" y="120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02.03.2026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02.03.2026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328BD-DE54-433A-754C-E15C8B885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936" y="1792883"/>
            <a:ext cx="7756127" cy="1200329"/>
          </a:xfrm>
        </p:spPr>
        <p:txBody>
          <a:bodyPr/>
          <a:lstStyle/>
          <a:p>
            <a:r>
              <a:rPr lang="ru-RU" dirty="0"/>
              <a:t>Шаблон </a:t>
            </a:r>
            <a:r>
              <a:rPr lang="ru-RU" dirty="0" smtClean="0"/>
              <a:t>альбома научно-коммерческих услуг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7" y="4011910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b="1" i="1" dirty="0">
                <a:solidFill>
                  <a:srgbClr val="FF0000"/>
                </a:solidFill>
              </a:rPr>
              <a:t>Все надписи красного цвета удаляются или заменяются текстом по смыслу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2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925600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3.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10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39707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Фото проведения, услуги или устройства, с помощью которого проводится услуга, результатов проведения услуги</a:t>
            </a:r>
            <a:endParaRPr lang="en-US" sz="1000" b="1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48" y="2995157"/>
            <a:ext cx="3970784" cy="11521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48" y="1275608"/>
            <a:ext cx="3970784" cy="11521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2444475"/>
            <a:ext cx="39707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Фото проведения, услуги или устройства, с помощью которого проводится услуга, результатов проведения услуги</a:t>
            </a:r>
            <a:endParaRPr lang="en-US" sz="1000" b="1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4143966"/>
            <a:ext cx="39707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Фото проведения, услуги или устройства, с помощью которого проводится услуга, результатов проведения услуги</a:t>
            </a:r>
            <a:endParaRPr lang="en-US" sz="1000" b="1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44008" y="2995157"/>
            <a:ext cx="3961675" cy="11547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1275608"/>
            <a:ext cx="3961675" cy="11521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30" y="2444475"/>
            <a:ext cx="39707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Фото проведения, услуги или устройства, с помощью которого проводится услуга, результатов проведения услуги</a:t>
            </a:r>
            <a:endParaRPr lang="en-US" sz="1000" b="1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15" name="Овал 14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343589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39548" y="1275608"/>
            <a:ext cx="3970784" cy="28683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853592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4.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11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39707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Фото проведения, услуги или устройства, с помощью которого проводится услуга, результатов проведения услуги</a:t>
            </a:r>
            <a:endParaRPr lang="en-US" sz="1000" b="1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4143966"/>
            <a:ext cx="39707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Фото проведения, услуги или устройства, с помощью которого проводится услуга, результатов проведения услуги</a:t>
            </a:r>
            <a:endParaRPr lang="en-US" sz="1000" b="1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44008" y="2995157"/>
            <a:ext cx="3961675" cy="11547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1275608"/>
            <a:ext cx="3961675" cy="11521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30" y="2444475"/>
            <a:ext cx="39707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Фото проведения, услуги или устройства, с помощью которого проводится услуга, результатов проведения услуги</a:t>
            </a:r>
            <a:endParaRPr lang="en-US" sz="1000" b="1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119022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48" y="1275608"/>
            <a:ext cx="8076152" cy="28683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65" y="1635646"/>
            <a:ext cx="82304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качестве. Рисунков может быть несколько, но они не должны выходить за границы рамки. Рамку можно удалить. 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i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Вариантов может много но они не должны выходить за границе данной рамки. Рамку можно удалить. 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853592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6.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12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8076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Фото проведения, услуги или устройства, с помощью которого проводится услуга, результатов проведения услуги</a:t>
            </a:r>
            <a:endParaRPr lang="en-US" sz="1000" b="1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17" name="Овал 16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42903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55576" y="1913774"/>
            <a:ext cx="1584176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Лого кафедры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98F95E1-DF97-3366-BA09-154E2F72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13</a:t>
            </a:fld>
            <a:endParaRPr lang="ru-RU" dirty="0"/>
          </a:p>
        </p:txBody>
      </p:sp>
      <p:sp>
        <p:nvSpPr>
          <p:cNvPr id="11" name="Заголовок 5">
            <a:extLst>
              <a:ext uri="{FF2B5EF4-FFF2-40B4-BE49-F238E27FC236}">
                <a16:creationId xmlns="" xmlns:a16="http://schemas.microsoft.com/office/drawing/2014/main" id="{A671289C-5C71-D85D-E3B9-5C5877F8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6762166" cy="637579"/>
          </a:xfrm>
        </p:spPr>
        <p:txBody>
          <a:bodyPr/>
          <a:lstStyle/>
          <a:p>
            <a:pPr marL="0" marR="0">
              <a:lnSpc>
                <a:spcPct val="100000"/>
              </a:lnSpc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Контакты</a:t>
            </a:r>
            <a:endParaRPr lang="ru-RU" dirty="0"/>
          </a:p>
        </p:txBody>
      </p:sp>
      <p:sp>
        <p:nvSpPr>
          <p:cNvPr id="9" name="Shape 559">
            <a:extLst>
              <a:ext uri="{FF2B5EF4-FFF2-40B4-BE49-F238E27FC236}">
                <a16:creationId xmlns="" xmlns:a16="http://schemas.microsoft.com/office/drawing/2014/main" id="{6D68DD41-AE9D-2310-B098-D426CF4FF11D}"/>
              </a:ext>
            </a:extLst>
          </p:cNvPr>
          <p:cNvSpPr txBox="1"/>
          <p:nvPr/>
        </p:nvSpPr>
        <p:spPr bwMode="auto">
          <a:xfrm>
            <a:off x="2771800" y="1890254"/>
            <a:ext cx="5040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dirty="0"/>
              <a:t>Кафедра </a:t>
            </a:r>
            <a:r>
              <a:rPr lang="ru-RU" sz="2000" b="1" dirty="0">
                <a:solidFill>
                  <a:srgbClr val="FF0000"/>
                </a:solidFill>
              </a:rPr>
              <a:t>Полное название кафедры</a:t>
            </a:r>
          </a:p>
          <a:p>
            <a:endParaRPr lang="ru-RU" sz="2000" dirty="0"/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dirty="0"/>
              <a:t>Заведующий кафедрой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dirty="0">
                <a:solidFill>
                  <a:srgbClr val="FF0000"/>
                </a:solidFill>
              </a:rPr>
              <a:t>ФИО заведующего кафедры</a:t>
            </a:r>
          </a:p>
        </p:txBody>
      </p:sp>
      <p:sp>
        <p:nvSpPr>
          <p:cNvPr id="7" name="Овал 6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</p:spTree>
    <p:extLst>
      <p:ext uri="{BB962C8B-B14F-4D97-AF65-F5344CB8AC3E}">
        <p14:creationId xmlns:p14="http://schemas.microsoft.com/office/powerpoint/2010/main" val="1946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 txBox="1">
            <a:spLocks/>
          </p:cNvSpPr>
          <p:nvPr/>
        </p:nvSpPr>
        <p:spPr>
          <a:xfrm>
            <a:off x="457200" y="283494"/>
            <a:ext cx="6850738" cy="338554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 defTabSz="1219078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/>
              <a:t>Определения терминов научной услуги и научной разработки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843558"/>
            <a:ext cx="8363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b="1" dirty="0"/>
              <a:t>Научная услуга </a:t>
            </a:r>
            <a:r>
              <a:rPr lang="ru-RU" sz="1400" dirty="0"/>
              <a:t>представляет собой деятельность, направленную на решение конкретных задач заказчика с использованием специализированных знаний, оборудования и методологий. </a:t>
            </a:r>
            <a:r>
              <a:rPr lang="ru-RU" sz="1400" b="1" dirty="0"/>
              <a:t>Она не обязательно подразумевает создание принципиально нового знания</a:t>
            </a:r>
            <a:r>
              <a:rPr lang="ru-RU" sz="1400" dirty="0"/>
              <a:t>, но всегда опирается на существующую научную базу. К таким услугам относятся проведение анализов, экспертиз, испытаний материалов, патентный поиск или консультирование по сложным технологическим вопросам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b="1" dirty="0"/>
              <a:t>Научная разработка </a:t>
            </a:r>
            <a:r>
              <a:rPr lang="ru-RU" sz="1400" dirty="0"/>
              <a:t>— это творческий процесс трансформации теоретических знаний и результатов фундаментальных исследований в конкретные материальные или нематериальные объекты. Результатом такой деятельности становится создание новых конструкций, прототипов устройств, технологий, программного обеспечения или методов производства. </a:t>
            </a:r>
            <a:r>
              <a:rPr lang="ru-RU" sz="1400" b="1" dirty="0"/>
              <a:t>Основная цель разработки заключается в подготовке инновационного решения к практическому внедрению или промышленному использованию</a:t>
            </a:r>
            <a:r>
              <a:rPr lang="ru-RU" sz="1400" b="1" dirty="0" smtClean="0"/>
              <a:t>.</a:t>
            </a:r>
          </a:p>
          <a:p>
            <a:endParaRPr lang="ru-RU" sz="1400" dirty="0"/>
          </a:p>
          <a:p>
            <a:r>
              <a:rPr lang="ru-RU" sz="1400" dirty="0" smtClean="0">
                <a:solidFill>
                  <a:srgbClr val="FF0000"/>
                </a:solidFill>
              </a:rPr>
              <a:t>В данный шаблон необходимо внести научную услугу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2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 txBox="1">
            <a:spLocks/>
          </p:cNvSpPr>
          <p:nvPr/>
        </p:nvSpPr>
        <p:spPr>
          <a:xfrm>
            <a:off x="457200" y="160384"/>
            <a:ext cx="6850738" cy="58477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 defTabSz="1219078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/>
              <a:t>Приложение. Национальные проекты технологического лидерства (НПТЛ)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E1F328BD-DE54-433A-754C-E15C8B885667}"/>
              </a:ext>
            </a:extLst>
          </p:cNvPr>
          <p:cNvSpPr txBox="1">
            <a:spLocks/>
          </p:cNvSpPr>
          <p:nvPr/>
        </p:nvSpPr>
        <p:spPr>
          <a:xfrm>
            <a:off x="1043608" y="1203598"/>
            <a:ext cx="7722347" cy="37795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200" dirty="0"/>
              <a:t>«Новые атомные и энергетические технологии»</a:t>
            </a:r>
            <a:r>
              <a:rPr lang="ru-RU" sz="1200" b="0" dirty="0"/>
              <a:t> — энергетика. Направлен на расширение присутствия России на международном рынке атомных и смежных разработок, поставки отечественного оборудования предприятиям ТЭК.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«Беспилотные авиационные системы»</a:t>
            </a:r>
            <a:r>
              <a:rPr lang="ru-RU" sz="1200" b="0" dirty="0"/>
              <a:t> — роботы и </a:t>
            </a:r>
            <a:r>
              <a:rPr lang="ru-RU" sz="1200" b="0" dirty="0" err="1"/>
              <a:t>беспилотники</a:t>
            </a:r>
            <a:r>
              <a:rPr lang="ru-RU" sz="1200" b="0" dirty="0"/>
              <a:t>. Включает разработку и серийное производство БАС и комплектующих, развитие необходимой инфраструктуры.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«Промышленное обеспечение транспортной мобильности»</a:t>
            </a:r>
            <a:r>
              <a:rPr lang="ru-RU" sz="1200" b="0" dirty="0"/>
              <a:t> — транспорт. Нацелен на поддержку производства самолётов и вертолётов, судов и судового оборудования, инновационного транспорта, а также кадровое обеспечение развития транспорта.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«Средства производства и автоматизации»</a:t>
            </a:r>
            <a:r>
              <a:rPr lang="ru-RU" sz="1200" b="0" dirty="0"/>
              <a:t> — промышленность. Включает в себя федеральные проекты по развитию </a:t>
            </a:r>
            <a:r>
              <a:rPr lang="ru-RU" sz="1200" b="0" dirty="0" err="1"/>
              <a:t>станкоинструментальной</a:t>
            </a:r>
            <a:r>
              <a:rPr lang="ru-RU" sz="1200" b="0" dirty="0"/>
              <a:t> промышленности, промышленной робототехники и автоматизации производства, литейного и термического оборудования.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«Новые материалы и химия»</a:t>
            </a:r>
            <a:r>
              <a:rPr lang="ru-RU" sz="1200" b="0" dirty="0"/>
              <a:t> — материалы. Запланировано создание новых производств и центров компетенций, увеличение добычи дефицитного сырья, развитие технологий.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«Развитие </a:t>
            </a:r>
            <a:r>
              <a:rPr lang="ru-RU" sz="1200" dirty="0" err="1"/>
              <a:t>многоспутниковой</a:t>
            </a:r>
            <a:r>
              <a:rPr lang="ru-RU" sz="1200" dirty="0"/>
              <a:t> орбитальной группировки»</a:t>
            </a:r>
            <a:r>
              <a:rPr lang="ru-RU" sz="1200" b="0" dirty="0"/>
              <a:t> — космос. Предусмотрено увеличение числа космических аппаратов, достижение независимости в космических сервисах и услугах.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E4DA91CB-EF87-4506-A5BD-4F286E262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689" y="1851670"/>
            <a:ext cx="402045" cy="43204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3249C3AA-A0E0-4BE2-BF99-07F2AB444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180" y="1280592"/>
            <a:ext cx="427062" cy="42706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166C3C23-5E6A-4247-A4CB-1D98B1CEF7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194" y="3963255"/>
            <a:ext cx="437034" cy="437034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4D2C323A-D266-4A68-B230-0D894FCBC74A}"/>
              </a:ext>
            </a:extLst>
          </p:cNvPr>
          <p:cNvSpPr txBox="1">
            <a:spLocks/>
          </p:cNvSpPr>
          <p:nvPr/>
        </p:nvSpPr>
        <p:spPr>
          <a:xfrm>
            <a:off x="457200" y="4470349"/>
            <a:ext cx="8308755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b="0" dirty="0"/>
              <a:t>Необходимо скопировать подходящий для исследования </a:t>
            </a:r>
            <a:r>
              <a:rPr lang="ru-RU" sz="1200" b="0" dirty="0" err="1"/>
              <a:t>стикер</a:t>
            </a:r>
            <a:r>
              <a:rPr lang="ru-RU" sz="1200" b="0" dirty="0"/>
              <a:t> и вставить его на слайд, рядом с логотипом кафедры. </a:t>
            </a:r>
            <a:r>
              <a:rPr lang="ru-RU" sz="1200"/>
              <a:t>Значков может быть несколько</a:t>
            </a:r>
            <a:r>
              <a:rPr lang="ru-RU" sz="1200" b="0"/>
              <a:t>.</a:t>
            </a:r>
            <a:endParaRPr lang="ru-RU" sz="1200" b="0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8DE788ED-D405-4A4A-9BE5-15A4561DBC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181" y="2400852"/>
            <a:ext cx="427061" cy="42706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1C4C7A96-0C4F-4B6A-A029-DD416A4B6B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2933" y="2978715"/>
            <a:ext cx="399557" cy="4779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EF99550C-742C-470C-BC51-4B004814E8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2933" y="3540345"/>
            <a:ext cx="399557" cy="3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6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CBB6A5B-5CD4-9255-7F37-9848086DBC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7185" y="4732358"/>
            <a:ext cx="5409650" cy="287337"/>
          </a:xfrm>
        </p:spPr>
        <p:txBody>
          <a:bodyPr/>
          <a:lstStyle/>
          <a:p>
            <a:r>
              <a:rPr lang="ru-RU" dirty="0"/>
              <a:t>Кафедра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ru-RU" dirty="0">
                <a:solidFill>
                  <a:srgbClr val="FF0000"/>
                </a:solidFill>
              </a:rPr>
              <a:t>Сокращенное название</a:t>
            </a:r>
            <a:r>
              <a:rPr lang="en-US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A0B231E1-2F0B-4B67-9483-18E2B61A9138}"/>
              </a:ext>
            </a:extLst>
          </p:cNvPr>
          <p:cNvSpPr txBox="1">
            <a:spLocks/>
          </p:cNvSpPr>
          <p:nvPr/>
        </p:nvSpPr>
        <p:spPr>
          <a:xfrm>
            <a:off x="386486" y="4732358"/>
            <a:ext cx="1953266" cy="287337"/>
          </a:xfrm>
          <a:prstGeom prst="rect">
            <a:avLst/>
          </a:prstGeom>
        </p:spPr>
        <p:txBody>
          <a:bodyPr/>
          <a:lstStyle>
            <a:lvl1pPr marL="0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venir Next Cyr" panose="020B0503020202020204" pitchFamily="34" charset="-52"/>
                <a:ea typeface="+mn-ea"/>
                <a:cs typeface="+mn-cs"/>
              </a:defRPr>
            </a:lvl1pPr>
            <a:lvl2pPr marL="609540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9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7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1"/>
                </a:solidFill>
              </a:rPr>
              <a:t>Вернуться к содержанию</a:t>
            </a:r>
          </a:p>
        </p:txBody>
      </p:sp>
      <p:pic>
        <p:nvPicPr>
          <p:cNvPr id="6" name="Graphic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D6A737B0-48C3-43A4-AD3A-41E393ED6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479" y="4768198"/>
            <a:ext cx="129065" cy="179816"/>
          </a:xfrm>
          <a:prstGeom prst="rect">
            <a:avLst/>
          </a:prstGeom>
        </p:spPr>
      </p:pic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693936" y="2069882"/>
            <a:ext cx="7756127" cy="646331"/>
          </a:xfrm>
        </p:spPr>
        <p:txBody>
          <a:bodyPr/>
          <a:lstStyle/>
          <a:p>
            <a:r>
              <a:rPr lang="ru-RU" b="0" dirty="0">
                <a:solidFill>
                  <a:srgbClr val="FF0000"/>
                </a:solidFill>
              </a:rPr>
              <a:t>Название </a:t>
            </a:r>
            <a:r>
              <a:rPr lang="ru-RU" b="0" dirty="0" smtClean="0">
                <a:solidFill>
                  <a:srgbClr val="FF0000"/>
                </a:solidFill>
              </a:rPr>
              <a:t>проекта</a:t>
            </a:r>
            <a:endParaRPr lang="ru-RU" b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16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818220"/>
          </a:xfrm>
        </p:spPr>
        <p:txBody>
          <a:bodyPr/>
          <a:lstStyle/>
          <a:p>
            <a:r>
              <a:rPr lang="ru-RU" sz="1600" dirty="0"/>
              <a:t>Название </a:t>
            </a:r>
            <a:r>
              <a:rPr lang="ru-RU" sz="1600" dirty="0" smtClean="0"/>
              <a:t>проекта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Необходимо уместить всю текстовую информацию на данном слайде. Стили шрифтов в шаблоне не изменять.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5</a:t>
            </a:fld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360" y="1411905"/>
            <a:ext cx="38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cs typeface="Times New Roman" pitchFamily="18" charset="0"/>
              </a:rPr>
              <a:t>Назначение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 (Пространство между заголовками заполняется пропорционально объему информации заголовка, но она не должна выходить за синие рамки )</a:t>
            </a: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en-US" sz="1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Технические </a:t>
            </a:r>
            <a:r>
              <a:rPr lang="ru-RU" sz="1200" b="1" dirty="0" smtClean="0">
                <a:cs typeface="Times New Roman" pitchFamily="18" charset="0"/>
              </a:rPr>
              <a:t>характеристики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(если есть)</a:t>
            </a:r>
            <a:r>
              <a:rPr lang="en-US" sz="12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en-US" sz="1200" b="1" dirty="0"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cs typeface="Times New Roman" pitchFamily="18" charset="0"/>
              </a:rPr>
              <a:t>Задачи</a:t>
            </a:r>
            <a:r>
              <a:rPr lang="en-US" sz="1200" b="1" dirty="0" smtClean="0">
                <a:cs typeface="Times New Roman" pitchFamily="18" charset="0"/>
              </a:rPr>
              <a:t>: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1134906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Сведения о </a:t>
            </a:r>
            <a:r>
              <a:rPr lang="ru-RU" sz="1200" b="1" dirty="0" smtClean="0"/>
              <a:t>проекте</a:t>
            </a:r>
            <a:endParaRPr lang="ru-RU" sz="1200" dirty="0"/>
          </a:p>
        </p:txBody>
      </p:sp>
      <p:sp>
        <p:nvSpPr>
          <p:cNvPr id="16" name="Овал 15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Фото проведения, услуги или устройства, с помощью которого проводится услуга, результатов проведения услуги</a:t>
            </a:r>
            <a:endParaRPr lang="en-US" sz="1000" b="1" i="1" dirty="0" smtClean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Подпись рисунка обязательна. 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2411" y="1275608"/>
            <a:ext cx="3993289" cy="28743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 (</a:t>
            </a:r>
            <a:r>
              <a:rPr lang="ru-RU" b="1" i="1" dirty="0">
                <a:solidFill>
                  <a:srgbClr val="FF0000"/>
                </a:solidFill>
              </a:rPr>
              <a:t>минимум 150</a:t>
            </a:r>
            <a:r>
              <a:rPr lang="en-US" b="1" i="1" dirty="0" err="1">
                <a:solidFill>
                  <a:srgbClr val="FF0000"/>
                </a:solidFill>
              </a:rPr>
              <a:t>ppi</a:t>
            </a:r>
            <a:r>
              <a:rPr lang="ru-RU" i="1" dirty="0">
                <a:solidFill>
                  <a:srgbClr val="FF0000"/>
                </a:solidFill>
              </a:rPr>
              <a:t>). Рисунков может быть несколько, но они не должны выходить за границы рамки. Рамку 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178603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795772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Необходимо уместить всю текстовую информацию на данном слайде. Стили шрифтов в шаблоне не изменять.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6</a:t>
            </a:fld>
            <a:endParaRPr lang="ru-RU" dirty="0"/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Фото проведения, услуги или устройства, с помощью которого проводится услуга, результатов проведения услуги</a:t>
            </a:r>
            <a:endParaRPr lang="en-US" sz="1000" b="1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22411" y="1275608"/>
            <a:ext cx="3993289" cy="28743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 (</a:t>
            </a:r>
            <a:r>
              <a:rPr lang="ru-RU" b="1" i="1" dirty="0">
                <a:solidFill>
                  <a:srgbClr val="FF0000"/>
                </a:solidFill>
              </a:rPr>
              <a:t>минимум 150</a:t>
            </a:r>
            <a:r>
              <a:rPr lang="en-US" b="1" i="1" dirty="0" err="1">
                <a:solidFill>
                  <a:srgbClr val="FF0000"/>
                </a:solidFill>
              </a:rPr>
              <a:t>ppi</a:t>
            </a:r>
            <a:r>
              <a:rPr lang="ru-RU" i="1" dirty="0">
                <a:solidFill>
                  <a:srgbClr val="FF0000"/>
                </a:solidFill>
              </a:rPr>
              <a:t>). Рисунков может быть несколько, но они не должны выходить за границы рамки. Рамку 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5032" y="1139312"/>
            <a:ext cx="232948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Потенциальное применение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361" y="1418044"/>
            <a:ext cx="38168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Эффекты 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от внедрения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en-US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Основные заказчики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 (Потенциальные или основные заказчики. Аббревиатуры названий компаний с их правовым статусом)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378008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16781" y="1281839"/>
            <a:ext cx="3993289" cy="10800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рамки. 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6850738" cy="818220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Пример расстановки рисунков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7</a:t>
            </a:fld>
            <a:endParaRPr lang="ru-RU" dirty="0"/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Фото проведения, услуги или устройства, с помощью которого проводится услуга, результатов проведения услуги</a:t>
            </a:r>
            <a:endParaRPr lang="en-US" sz="1000" b="1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22411" y="3052867"/>
            <a:ext cx="3993289" cy="109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рамки. 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781" y="2361877"/>
            <a:ext cx="3982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20" name="Овал 19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1134906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Сведения о проекте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1360" y="1411905"/>
            <a:ext cx="38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cs typeface="Times New Roman" pitchFamily="18" charset="0"/>
              </a:rPr>
              <a:t>Назначение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 (Пространство между заголовками заполняется пропорционально объему информации заголовка, но она не должна выходить за синие рамки )</a:t>
            </a: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en-US" sz="1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Технические </a:t>
            </a:r>
            <a:r>
              <a:rPr lang="ru-RU" sz="1200" b="1" dirty="0" smtClean="0">
                <a:cs typeface="Times New Roman" pitchFamily="18" charset="0"/>
              </a:rPr>
              <a:t>характеристики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(если есть)</a:t>
            </a:r>
            <a:r>
              <a:rPr lang="en-US" sz="12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en-US" sz="1200" b="1" dirty="0"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cs typeface="Times New Roman" pitchFamily="18" charset="0"/>
              </a:rPr>
              <a:t>Задачи</a:t>
            </a:r>
            <a:r>
              <a:rPr lang="en-US" sz="1200" b="1" dirty="0" smtClean="0">
                <a:cs typeface="Times New Roman" pitchFamily="18" charset="0"/>
              </a:rPr>
              <a:t>: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4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87008" cy="795772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Пример расстановки рисунков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8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55032" y="1139312"/>
            <a:ext cx="232948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Потенциальное применение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361" y="1418044"/>
            <a:ext cx="38168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Эффекты от внедрения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Основные заказчики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 (Потенциальные или основные заказчики. Аббревиатуры названий компаний с их правовым статусом)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6781" y="1281839"/>
            <a:ext cx="3993289" cy="10800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рамки. 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Фото проведения, услуги или устройства, с помощью которого проводится услуга, результатов проведения услуги</a:t>
            </a:r>
            <a:endParaRPr lang="en-US" sz="1000" b="1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22411" y="3052867"/>
            <a:ext cx="3993289" cy="109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рамки. 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781" y="2361877"/>
            <a:ext cx="3982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20" name="Овал 19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93765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48" y="1275956"/>
            <a:ext cx="2479711" cy="28680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48" y="1254720"/>
            <a:ext cx="24797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качестве. Рисунков может быть несколько, но они не должны выходить за ЛЕВУЮ, верхнюю и нижнюю границы рамки. Рамку можно удалить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925600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2.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9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247971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Фото проведения, услуги или устройства, с помощью которого проводится услуга, результатов проведения услуги</a:t>
            </a:r>
            <a:endParaRPr lang="en-US" sz="1000" b="1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732" y="4143966"/>
            <a:ext cx="54829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Фото проведения, услуги или устройства, с помощью которого проводится услуга, результатов проведения услуги</a:t>
            </a:r>
            <a:endParaRPr lang="en-US" sz="1000" b="1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22731" y="1278880"/>
            <a:ext cx="5482952" cy="286508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 (</a:t>
            </a:r>
            <a:r>
              <a:rPr lang="ru-RU" b="1" i="1" dirty="0">
                <a:solidFill>
                  <a:srgbClr val="FF0000"/>
                </a:solidFill>
              </a:rPr>
              <a:t>минимум 150</a:t>
            </a:r>
            <a:r>
              <a:rPr lang="en-US" b="1" i="1" dirty="0" err="1">
                <a:solidFill>
                  <a:srgbClr val="FF0000"/>
                </a:solidFill>
              </a:rPr>
              <a:t>ppi</a:t>
            </a:r>
            <a:r>
              <a:rPr lang="ru-RU" i="1" dirty="0">
                <a:solidFill>
                  <a:srgbClr val="FF0000"/>
                </a:solidFill>
              </a:rPr>
              <a:t>). Рисунков может быть несколько, но они не должны выходить за ПРАВУЮ, верхнюю и нижнюю границы рамки. Рамку 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2997870761"/>
      </p:ext>
    </p:extLst>
  </p:cSld>
  <p:clrMapOvr>
    <a:masterClrMapping/>
  </p:clrMapOvr>
</p:sld>
</file>

<file path=ppt/theme/theme1.xml><?xml version="1.0" encoding="utf-8"?>
<a:theme xmlns:a="http://schemas.openxmlformats.org/drawingml/2006/main" name="mpei_shablon_3000">
  <a:themeElements>
    <a:clrScheme name="Custom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181818"/>
      </a:hlink>
      <a:folHlink>
        <a:srgbClr val="181818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42548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1CE54CDA5A744EB7C095BF653644EA" ma:contentTypeVersion="1" ma:contentTypeDescription="Создание документа." ma:contentTypeScope="" ma:versionID="a005af71f9a7c6e97634a955b18992c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fe29519e62c73fb421b6d14e7daed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74BC09-7D62-4127-A5E5-4021FFA8E0D6}"/>
</file>

<file path=customXml/itemProps2.xml><?xml version="1.0" encoding="utf-8"?>
<ds:datastoreItem xmlns:ds="http://schemas.openxmlformats.org/officeDocument/2006/customXml" ds:itemID="{B0DD138A-5BDF-4A95-88F8-0B2B911A8D78}"/>
</file>

<file path=customXml/itemProps3.xml><?xml version="1.0" encoding="utf-8"?>
<ds:datastoreItem xmlns:ds="http://schemas.openxmlformats.org/officeDocument/2006/customXml" ds:itemID="{809482B5-4FCE-4539-9C73-FA8F0A321664}"/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18459</TotalTime>
  <Words>973</Words>
  <Application>Microsoft Office PowerPoint</Application>
  <PresentationFormat>Экран (16:9)</PresentationFormat>
  <Paragraphs>155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Avenir Next Cyr</vt:lpstr>
      <vt:lpstr>MV Boli</vt:lpstr>
      <vt:lpstr>Verdana</vt:lpstr>
      <vt:lpstr>Calibri</vt:lpstr>
      <vt:lpstr>Times New Roman</vt:lpstr>
      <vt:lpstr>mpei_shablon_3000</vt:lpstr>
      <vt:lpstr>1_alena_shablon</vt:lpstr>
      <vt:lpstr>Шаблон альбома научно-коммерческих услуг</vt:lpstr>
      <vt:lpstr>Презентация PowerPoint</vt:lpstr>
      <vt:lpstr>Презентация PowerPoint</vt:lpstr>
      <vt:lpstr>Название проекта</vt:lpstr>
      <vt:lpstr>Название проекта Необходимо уместить всю текстовую информацию на данном слайде. Стили шрифтов в шаблоне не изменять.</vt:lpstr>
      <vt:lpstr>Название проекта Необходимо уместить всю текстовую информацию на данном слайде. Стили шрифтов в шаблоне не изменять.</vt:lpstr>
      <vt:lpstr>Название проекта Пример расстановки рисунков</vt:lpstr>
      <vt:lpstr>Название проекта Пример расстановки рисунков</vt:lpstr>
      <vt:lpstr>Название проекта Вариант расстановки рисунков 2. Качество рисунков минимум 150ppi. </vt:lpstr>
      <vt:lpstr>Название проекта Вариант расстановки рисунков 3. Качество рисунков минимум 150ppi. </vt:lpstr>
      <vt:lpstr>Название проекта Вариант расстановки рисунков 4. Качество рисунков минимум 150ppi. </vt:lpstr>
      <vt:lpstr>Название проекта Вариант расстановки рисунков 6. Качество рисунков минимум 150ppi. 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Электроэнергетика и электротехника</dc:title>
  <dc:creator>ES</dc:creator>
  <cp:lastModifiedBy>Труханов Павел Андреевич</cp:lastModifiedBy>
  <cp:revision>294</cp:revision>
  <dcterms:created xsi:type="dcterms:W3CDTF">2024-09-30T10:54:40Z</dcterms:created>
  <dcterms:modified xsi:type="dcterms:W3CDTF">2026-03-02T10:30:34Z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0x010100A11CE54CDA5A744EB7C095BF653644EA</vt:lpwstr>
  </property>
</Properties>
</file>