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61" r:id="rId4"/>
    <p:sldId id="262" r:id="rId5"/>
    <p:sldId id="281" r:id="rId6"/>
    <p:sldId id="273"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8" r:id="rId20"/>
    <p:sldId id="279" r:id="rId21"/>
    <p:sldId id="280"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014" autoAdjust="0"/>
  </p:normalViewPr>
  <p:slideViewPr>
    <p:cSldViewPr>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for%20my%20project\&#4126;&#4142;&#4152;&#4103;&#4101;&#4153;&#4129;&#4112;&#4156;&#4096;&#4153;%20&#4118;&#4112;&#4153;&#4123;&#4116;&#4153;\&#4129;&#4097;&#4143;&#4112;&#4156;&#4096;&#4153;%20tec%20and%20eco\exel%20verient\eco%20for%20protected%20area.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for%20my%20project\&#4126;&#4142;&#4152;&#4103;&#4101;&#4153;&#4129;&#4112;&#4156;&#4096;&#4153;%20&#4118;&#4112;&#4153;&#4123;&#4116;&#4153;\&#4129;&#4097;&#4143;&#4112;&#4156;&#4096;&#4153;%20tec%20and%20eco\exel%20verient\eco%20for%20protected%20area.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5087242035612"/>
          <c:y val="5.5462725156694308E-2"/>
          <c:w val="0.76454894936970363"/>
          <c:h val="0.75075406280344892"/>
        </c:manualLayout>
      </c:layout>
      <c:scatterChart>
        <c:scatterStyle val="smoothMarker"/>
        <c:varyColors val="0"/>
        <c:ser>
          <c:idx val="3"/>
          <c:order val="0"/>
          <c:tx>
            <c:v>water flow rate</c:v>
          </c:tx>
          <c:spPr>
            <a:ln w="28575" cap="flat" cmpd="sng" algn="ctr">
              <a:solidFill>
                <a:srgbClr val="00B050"/>
              </a:solidFill>
              <a:prstDash val="dashDot"/>
            </a:ln>
            <a:effectLst/>
          </c:spPr>
          <c:marker>
            <c:symbol val="none"/>
          </c:marker>
          <c:xVal>
            <c:numRef>
              <c:f>Sheet1!$A$8826:$A$8837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Sheet1!$K$8842:$K$8853</c:f>
              <c:numCache>
                <c:formatCode>_-* #,##0.00\ _р_._-;\-* #,##0.00\ _р_._-;_-* "-"??\ _р_._-;_-@_-</c:formatCode>
                <c:ptCount val="12"/>
                <c:pt idx="0">
                  <c:v>5.7934045623678022E-2</c:v>
                </c:pt>
                <c:pt idx="1">
                  <c:v>5.7934045623678022E-2</c:v>
                </c:pt>
                <c:pt idx="2">
                  <c:v>4.3450534217758525E-2</c:v>
                </c:pt>
                <c:pt idx="3">
                  <c:v>8.6901068435517051E-2</c:v>
                </c:pt>
                <c:pt idx="4">
                  <c:v>0.40701590426336981</c:v>
                </c:pt>
                <c:pt idx="5">
                  <c:v>1.0582068194504071</c:v>
                </c:pt>
                <c:pt idx="6">
                  <c:v>1.5681896033601699</c:v>
                </c:pt>
                <c:pt idx="7">
                  <c:v>2.6081108570875924</c:v>
                </c:pt>
                <c:pt idx="8">
                  <c:v>3.0245334350276241</c:v>
                </c:pt>
                <c:pt idx="9">
                  <c:v>2.5374473656520742</c:v>
                </c:pt>
                <c:pt idx="10">
                  <c:v>0.43793071782937654</c:v>
                </c:pt>
                <c:pt idx="11">
                  <c:v>0.11234560342879003</c:v>
                </c:pt>
              </c:numCache>
            </c:numRef>
          </c:yVal>
          <c:smooth val="1"/>
          <c:extLst>
            <c:ext xmlns:c16="http://schemas.microsoft.com/office/drawing/2014/chart" uri="{C3380CC4-5D6E-409C-BE32-E72D297353CC}">
              <c16:uniqueId val="{00000000-574B-444E-8754-DEA2D96B80AB}"/>
            </c:ext>
          </c:extLst>
        </c:ser>
        <c:ser>
          <c:idx val="4"/>
          <c:order val="1"/>
          <c:tx>
            <c:v>Wind speed</c:v>
          </c:tx>
          <c:spPr>
            <a:ln w="28575">
              <a:solidFill>
                <a:schemeClr val="tx1"/>
              </a:solidFill>
              <a:prstDash val="sysDot"/>
            </a:ln>
          </c:spPr>
          <c:marker>
            <c:symbol val="none"/>
          </c:marker>
          <c:xVal>
            <c:numRef>
              <c:f>Sheet1!$A$8826:$A$8837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Sheet1!$I$8826:$I$8837</c:f>
              <c:numCache>
                <c:formatCode>_-* #,##0.00\ _р_._-;\-* #,##0.00\ _р_._-;_-* "-"??\ _р_._-;_-@_-</c:formatCode>
                <c:ptCount val="12"/>
                <c:pt idx="0">
                  <c:v>0.91572864705169565</c:v>
                </c:pt>
                <c:pt idx="1">
                  <c:v>0.8499423044975557</c:v>
                </c:pt>
                <c:pt idx="2">
                  <c:v>1.0476784856389834</c:v>
                </c:pt>
                <c:pt idx="3">
                  <c:v>1.0422905787958927</c:v>
                </c:pt>
                <c:pt idx="4">
                  <c:v>1.0874142986067772</c:v>
                </c:pt>
                <c:pt idx="5">
                  <c:v>1.0622258341153281</c:v>
                </c:pt>
                <c:pt idx="6">
                  <c:v>1.1197417396653211</c:v>
                </c:pt>
                <c:pt idx="7">
                  <c:v>1.098728902977268</c:v>
                </c:pt>
                <c:pt idx="8">
                  <c:v>0.91634825633865225</c:v>
                </c:pt>
                <c:pt idx="9">
                  <c:v>0.92483420961651575</c:v>
                </c:pt>
                <c:pt idx="10">
                  <c:v>0.93682230234239261</c:v>
                </c:pt>
                <c:pt idx="11">
                  <c:v>0.99824444035362669</c:v>
                </c:pt>
              </c:numCache>
            </c:numRef>
          </c:yVal>
          <c:smooth val="1"/>
          <c:extLst>
            <c:ext xmlns:c16="http://schemas.microsoft.com/office/drawing/2014/chart" uri="{C3380CC4-5D6E-409C-BE32-E72D297353CC}">
              <c16:uniqueId val="{00000001-574B-444E-8754-DEA2D96B80AB}"/>
            </c:ext>
          </c:extLst>
        </c:ser>
        <c:ser>
          <c:idx val="5"/>
          <c:order val="2"/>
          <c:tx>
            <c:v>Solar irradiance</c:v>
          </c:tx>
          <c:spPr>
            <a:ln w="28575">
              <a:solidFill>
                <a:srgbClr val="FF0000"/>
              </a:solidFill>
              <a:prstDash val="solid"/>
            </a:ln>
          </c:spPr>
          <c:marker>
            <c:symbol val="none"/>
          </c:marker>
          <c:xVal>
            <c:numRef>
              <c:f>Sheet1!$A$8826:$A$8837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Sheet1!$E$8826:$E$8837</c:f>
              <c:numCache>
                <c:formatCode>General</c:formatCode>
                <c:ptCount val="12"/>
                <c:pt idx="0">
                  <c:v>1.3424055846773213</c:v>
                </c:pt>
                <c:pt idx="1">
                  <c:v>1.1387198460981889</c:v>
                </c:pt>
                <c:pt idx="2">
                  <c:v>1.2045664575802018</c:v>
                </c:pt>
                <c:pt idx="3">
                  <c:v>1.0730409195574944</c:v>
                </c:pt>
                <c:pt idx="4">
                  <c:v>0.99109414089746395</c:v>
                </c:pt>
                <c:pt idx="5">
                  <c:v>0.7472089667438877</c:v>
                </c:pt>
                <c:pt idx="6">
                  <c:v>0.68240428346848825</c:v>
                </c:pt>
                <c:pt idx="7">
                  <c:v>0.73937920417743863</c:v>
                </c:pt>
                <c:pt idx="8">
                  <c:v>0.76944807276572746</c:v>
                </c:pt>
                <c:pt idx="9">
                  <c:v>0.97350447571311549</c:v>
                </c:pt>
                <c:pt idx="10">
                  <c:v>1.1295919392819</c:v>
                </c:pt>
                <c:pt idx="11">
                  <c:v>1.208636109038788</c:v>
                </c:pt>
              </c:numCache>
            </c:numRef>
          </c:yVal>
          <c:smooth val="1"/>
          <c:extLst>
            <c:ext xmlns:c16="http://schemas.microsoft.com/office/drawing/2014/chart" uri="{C3380CC4-5D6E-409C-BE32-E72D297353CC}">
              <c16:uniqueId val="{00000002-574B-444E-8754-DEA2D96B80AB}"/>
            </c:ext>
          </c:extLst>
        </c:ser>
        <c:dLbls>
          <c:showLegendKey val="0"/>
          <c:showVal val="0"/>
          <c:showCatName val="0"/>
          <c:showSerName val="0"/>
          <c:showPercent val="0"/>
          <c:showBubbleSize val="0"/>
        </c:dLbls>
        <c:axId val="158629248"/>
        <c:axId val="75445376"/>
      </c:scatterChart>
      <c:valAx>
        <c:axId val="158629248"/>
        <c:scaling>
          <c:orientation val="minMax"/>
          <c:max val="12"/>
          <c:min val="1"/>
        </c:scaling>
        <c:delete val="0"/>
        <c:axPos val="b"/>
        <c:numFmt formatCode="General" sourceLinked="1"/>
        <c:majorTickMark val="out"/>
        <c:minorTickMark val="none"/>
        <c:tickLblPos val="nextTo"/>
        <c:txPr>
          <a:bodyPr/>
          <a:lstStyle/>
          <a:p>
            <a:pPr>
              <a:defRPr lang="en-US" sz="1400"/>
            </a:pPr>
            <a:endParaRPr lang="ru-RU"/>
          </a:p>
        </c:txPr>
        <c:crossAx val="75445376"/>
        <c:crosses val="autoZero"/>
        <c:crossBetween val="midCat"/>
        <c:majorUnit val="1"/>
      </c:valAx>
      <c:valAx>
        <c:axId val="75445376"/>
        <c:scaling>
          <c:orientation val="minMax"/>
          <c:max val="3.2"/>
          <c:min val="0"/>
        </c:scaling>
        <c:delete val="0"/>
        <c:axPos val="l"/>
        <c:title>
          <c:tx>
            <c:rich>
              <a:bodyPr rot="-5400000" vert="horz"/>
              <a:lstStyle/>
              <a:p>
                <a:pPr>
                  <a:defRPr lang="en-US"/>
                </a:pPr>
                <a:r>
                  <a:rPr lang="en-US"/>
                  <a:t>Relative unit of  data of RES</a:t>
                </a:r>
              </a:p>
            </c:rich>
          </c:tx>
          <c:layout>
            <c:manualLayout>
              <c:xMode val="edge"/>
              <c:yMode val="edge"/>
              <c:x val="3.3618544662919435E-3"/>
              <c:y val="6.8114512471655328E-2"/>
            </c:manualLayout>
          </c:layout>
          <c:overlay val="0"/>
        </c:title>
        <c:numFmt formatCode="0.0" sourceLinked="0"/>
        <c:majorTickMark val="out"/>
        <c:minorTickMark val="none"/>
        <c:tickLblPos val="nextTo"/>
        <c:txPr>
          <a:bodyPr/>
          <a:lstStyle/>
          <a:p>
            <a:pPr>
              <a:defRPr lang="en-US"/>
            </a:pPr>
            <a:endParaRPr lang="ru-RU"/>
          </a:p>
        </c:txPr>
        <c:crossAx val="158629248"/>
        <c:crosses val="autoZero"/>
        <c:crossBetween val="midCat"/>
        <c:majorUnit val="0.2"/>
        <c:minorUnit val="2.0000000000000018E-2"/>
      </c:valAx>
      <c:spPr>
        <a:ln>
          <a:solidFill>
            <a:schemeClr val="tx1"/>
          </a:solidFill>
        </a:ln>
      </c:spPr>
    </c:plotArea>
    <c:legend>
      <c:legendPos val="r"/>
      <c:layout>
        <c:manualLayout>
          <c:xMode val="edge"/>
          <c:yMode val="edge"/>
          <c:x val="0"/>
          <c:y val="0.8632052154195049"/>
          <c:w val="1"/>
          <c:h val="0.13679492422637321"/>
        </c:manualLayout>
      </c:layout>
      <c:overlay val="0"/>
      <c:txPr>
        <a:bodyPr/>
        <a:lstStyle/>
        <a:p>
          <a:pPr>
            <a:defRPr lang="en-US"/>
          </a:pPr>
          <a:endParaRPr lang="ru-RU"/>
        </a:p>
      </c:txPr>
    </c:legend>
    <c:plotVisOnly val="1"/>
    <c:dispBlanksAs val="gap"/>
    <c:showDLblsOverMax val="0"/>
  </c:chart>
  <c:spPr>
    <a:ln>
      <a:noFill/>
    </a:ln>
  </c:spPr>
  <c:txPr>
    <a:bodyPr/>
    <a:lstStyle/>
    <a:p>
      <a:pPr>
        <a:defRPr sz="1800">
          <a:latin typeface="Times New Roman" pitchFamily="18" charset="0"/>
          <a:cs typeface="Times New Roman" pitchFamily="18" charset="0"/>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b="0"/>
            </a:pPr>
            <a:r>
              <a:rPr lang="en-US" sz="1600" b="0"/>
              <a:t>Thousand</a:t>
            </a:r>
            <a:r>
              <a:rPr lang="ru-RU" sz="1600" b="0"/>
              <a:t>.</a:t>
            </a:r>
            <a:r>
              <a:rPr lang="en-US" sz="1600" b="0"/>
              <a:t>$</a:t>
            </a:r>
          </a:p>
        </c:rich>
      </c:tx>
      <c:layout>
        <c:manualLayout>
          <c:xMode val="edge"/>
          <c:yMode val="edge"/>
          <c:x val="2.7924560055724452E-4"/>
          <c:y val="6.4839372153315134E-3"/>
        </c:manualLayout>
      </c:layout>
      <c:overlay val="1"/>
    </c:title>
    <c:autoTitleDeleted val="0"/>
    <c:plotArea>
      <c:layout>
        <c:manualLayout>
          <c:layoutTarget val="inner"/>
          <c:xMode val="edge"/>
          <c:yMode val="edge"/>
          <c:x val="8.0614934586210427E-2"/>
          <c:y val="0.15532026695553111"/>
          <c:w val="0.80088391968623751"/>
          <c:h val="0.66686874255675188"/>
        </c:manualLayout>
      </c:layout>
      <c:scatterChart>
        <c:scatterStyle val="smoothMarker"/>
        <c:varyColors val="0"/>
        <c:ser>
          <c:idx val="1"/>
          <c:order val="1"/>
          <c:tx>
            <c:v>Only diesel generator</c:v>
          </c:tx>
          <c:spPr>
            <a:ln w="28575">
              <a:solidFill>
                <a:schemeClr val="tx1"/>
              </a:solidFill>
            </a:ln>
          </c:spPr>
          <c:marker>
            <c:symbol val="none"/>
          </c:marker>
          <c:xVal>
            <c:numRef>
              <c:f>ECO!$O$17:$O$37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ECO!$AE$17:$AE$37</c:f>
              <c:numCache>
                <c:formatCode>General</c:formatCode>
                <c:ptCount val="21"/>
                <c:pt idx="0">
                  <c:v>101600</c:v>
                </c:pt>
                <c:pt idx="1">
                  <c:v>433898.53214285721</c:v>
                </c:pt>
                <c:pt idx="2">
                  <c:v>730593.65012755105</c:v>
                </c:pt>
                <c:pt idx="3">
                  <c:v>995500.00547102769</c:v>
                </c:pt>
                <c:pt idx="4">
                  <c:v>1232023.5370277034</c:v>
                </c:pt>
                <c:pt idx="5">
                  <c:v>1443205.2616318779</c:v>
                </c:pt>
                <c:pt idx="6">
                  <c:v>1631760.3728856051</c:v>
                </c:pt>
                <c:pt idx="7">
                  <c:v>1800113.1507907186</c:v>
                </c:pt>
                <c:pt idx="8">
                  <c:v>1950428.1310631419</c:v>
                </c:pt>
                <c:pt idx="9">
                  <c:v>2084637.9348778052</c:v>
                </c:pt>
                <c:pt idx="10">
                  <c:v>2204468.1168551827</c:v>
                </c:pt>
                <c:pt idx="11">
                  <c:v>2311459.3507635547</c:v>
                </c:pt>
                <c:pt idx="12">
                  <c:v>2406987.2381817447</c:v>
                </c:pt>
                <c:pt idx="13">
                  <c:v>2492279.9948051297</c:v>
                </c:pt>
                <c:pt idx="14">
                  <c:v>2568434.2417903123</c:v>
                </c:pt>
                <c:pt idx="15">
                  <c:v>2636429.1051699063</c:v>
                </c:pt>
                <c:pt idx="16">
                  <c:v>2697138.8046159875</c:v>
                </c:pt>
                <c:pt idx="17">
                  <c:v>2751343.8934071101</c:v>
                </c:pt>
                <c:pt idx="18">
                  <c:v>2799741.2941135103</c:v>
                </c:pt>
                <c:pt idx="19">
                  <c:v>2842953.2590299197</c:v>
                </c:pt>
                <c:pt idx="20">
                  <c:v>2881535.3705624277</c:v>
                </c:pt>
              </c:numCache>
            </c:numRef>
          </c:yVal>
          <c:smooth val="1"/>
          <c:extLst>
            <c:ext xmlns:c16="http://schemas.microsoft.com/office/drawing/2014/chart" uri="{C3380CC4-5D6E-409C-BE32-E72D297353CC}">
              <c16:uniqueId val="{00000000-C619-458C-9D55-21527C355604}"/>
            </c:ext>
          </c:extLst>
        </c:ser>
        <c:ser>
          <c:idx val="0"/>
          <c:order val="0"/>
          <c:tx>
            <c:v>Hybrid power system </c:v>
          </c:tx>
          <c:spPr>
            <a:ln w="28575">
              <a:solidFill>
                <a:schemeClr val="tx1"/>
              </a:solidFill>
              <a:prstDash val="sysDash"/>
            </a:ln>
          </c:spPr>
          <c:marker>
            <c:symbol val="none"/>
          </c:marker>
          <c:xVal>
            <c:numRef>
              <c:f>ECO!$O$17:$O$37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ECO!$AC$17:$AC$37</c:f>
              <c:numCache>
                <c:formatCode>0</c:formatCode>
                <c:ptCount val="21"/>
                <c:pt idx="0" formatCode="General">
                  <c:v>1219700</c:v>
                </c:pt>
                <c:pt idx="1">
                  <c:v>1300754.4571428571</c:v>
                </c:pt>
                <c:pt idx="2">
                  <c:v>1373124.5081632652</c:v>
                </c:pt>
                <c:pt idx="3">
                  <c:v>1437740.6251457741</c:v>
                </c:pt>
                <c:pt idx="4">
                  <c:v>1495433.5867373</c:v>
                </c:pt>
                <c:pt idx="5">
                  <c:v>1546945.1595868818</c:v>
                </c:pt>
                <c:pt idx="6">
                  <c:v>1592937.6353454213</c:v>
                </c:pt>
                <c:pt idx="7">
                  <c:v>1669149.879875812</c:v>
                </c:pt>
                <c:pt idx="8">
                  <c:v>1762520.0051722354</c:v>
                </c:pt>
                <c:pt idx="9">
                  <c:v>1795256.5409652081</c:v>
                </c:pt>
                <c:pt idx="10">
                  <c:v>1824485.5907803623</c:v>
                </c:pt>
                <c:pt idx="11">
                  <c:v>1850582.9566867496</c:v>
                </c:pt>
                <c:pt idx="12">
                  <c:v>1873884.1762460251</c:v>
                </c:pt>
                <c:pt idx="13">
                  <c:v>1894688.8365668058</c:v>
                </c:pt>
                <c:pt idx="14">
                  <c:v>1929163.3855791881</c:v>
                </c:pt>
                <c:pt idx="15">
                  <c:v>1945748.7334114441</c:v>
                </c:pt>
                <c:pt idx="16">
                  <c:v>1983459.3610130041</c:v>
                </c:pt>
                <c:pt idx="17">
                  <c:v>1996681.0987619306</c:v>
                </c:pt>
                <c:pt idx="18">
                  <c:v>2008486.2217520436</c:v>
                </c:pt>
                <c:pt idx="19">
                  <c:v>2019026.5101360781</c:v>
                </c:pt>
                <c:pt idx="20">
                  <c:v>2028437.4819075321</c:v>
                </c:pt>
              </c:numCache>
            </c:numRef>
          </c:yVal>
          <c:smooth val="1"/>
          <c:extLst>
            <c:ext xmlns:c16="http://schemas.microsoft.com/office/drawing/2014/chart" uri="{C3380CC4-5D6E-409C-BE32-E72D297353CC}">
              <c16:uniqueId val="{00000001-C619-458C-9D55-21527C355604}"/>
            </c:ext>
          </c:extLst>
        </c:ser>
        <c:dLbls>
          <c:showLegendKey val="0"/>
          <c:showVal val="0"/>
          <c:showCatName val="0"/>
          <c:showSerName val="0"/>
          <c:showPercent val="0"/>
          <c:showBubbleSize val="0"/>
        </c:dLbls>
        <c:axId val="75760768"/>
        <c:axId val="75762688"/>
      </c:scatterChart>
      <c:valAx>
        <c:axId val="75760768"/>
        <c:scaling>
          <c:orientation val="minMax"/>
          <c:max val="20"/>
          <c:min val="0"/>
        </c:scaling>
        <c:delete val="0"/>
        <c:axPos val="b"/>
        <c:title>
          <c:tx>
            <c:rich>
              <a:bodyPr/>
              <a:lstStyle/>
              <a:p>
                <a:pPr algn="ctr" rtl="0">
                  <a:defRPr lang="en-US"/>
                </a:pPr>
                <a:r>
                  <a:rPr lang="en-US"/>
                  <a:t>years</a:t>
                </a:r>
                <a:endParaRPr lang="ru-RU"/>
              </a:p>
            </c:rich>
          </c:tx>
          <c:layout>
            <c:manualLayout>
              <c:xMode val="edge"/>
              <c:yMode val="edge"/>
              <c:x val="0.90745736714268832"/>
              <c:y val="0.84312342565653153"/>
            </c:manualLayout>
          </c:layout>
          <c:overlay val="0"/>
        </c:title>
        <c:numFmt formatCode="General" sourceLinked="1"/>
        <c:majorTickMark val="out"/>
        <c:minorTickMark val="none"/>
        <c:tickLblPos val="nextTo"/>
        <c:txPr>
          <a:bodyPr/>
          <a:lstStyle/>
          <a:p>
            <a:pPr>
              <a:defRPr lang="en-US" sz="1400" b="1"/>
            </a:pPr>
            <a:endParaRPr lang="ru-RU"/>
          </a:p>
        </c:txPr>
        <c:crossAx val="75762688"/>
        <c:crosses val="autoZero"/>
        <c:crossBetween val="midCat"/>
        <c:majorUnit val="1"/>
      </c:valAx>
      <c:valAx>
        <c:axId val="75762688"/>
        <c:scaling>
          <c:orientation val="minMax"/>
        </c:scaling>
        <c:delete val="0"/>
        <c:axPos val="l"/>
        <c:numFmt formatCode="General" sourceLinked="1"/>
        <c:majorTickMark val="out"/>
        <c:minorTickMark val="none"/>
        <c:tickLblPos val="nextTo"/>
        <c:txPr>
          <a:bodyPr/>
          <a:lstStyle/>
          <a:p>
            <a:pPr>
              <a:defRPr lang="en-US" sz="1400" b="1"/>
            </a:pPr>
            <a:endParaRPr lang="ru-RU"/>
          </a:p>
        </c:txPr>
        <c:crossAx val="75760768"/>
        <c:crosses val="autoZero"/>
        <c:crossBetween val="midCat"/>
        <c:dispUnits>
          <c:builtInUnit val="thousands"/>
        </c:dispUnits>
      </c:valAx>
    </c:plotArea>
    <c:legend>
      <c:legendPos val="r"/>
      <c:layout>
        <c:manualLayout>
          <c:xMode val="edge"/>
          <c:yMode val="edge"/>
          <c:x val="0.38526387306791643"/>
          <c:y val="0.54364599862402985"/>
          <c:w val="0.58030508205176956"/>
          <c:h val="0.22654717269628108"/>
        </c:manualLayout>
      </c:layout>
      <c:overlay val="0"/>
      <c:txPr>
        <a:bodyPr/>
        <a:lstStyle/>
        <a:p>
          <a:pPr algn="ctr" rtl="0">
            <a:defRPr lang="en-US" sz="1800"/>
          </a:pPr>
          <a:endParaRPr lang="ru-RU"/>
        </a:p>
      </c:txPr>
    </c:legend>
    <c:plotVisOnly val="1"/>
    <c:dispBlanksAs val="gap"/>
    <c:showDLblsOverMax val="0"/>
  </c:chart>
  <c:spPr>
    <a:ln>
      <a:solidFill>
        <a:schemeClr val="tx1"/>
      </a:solidFill>
    </a:ln>
  </c:spPr>
  <c:txPr>
    <a:bodyPr/>
    <a:lstStyle/>
    <a:p>
      <a:pPr>
        <a:defRPr sz="2000">
          <a:latin typeface="Times New Roman" pitchFamily="18" charset="0"/>
          <a:cs typeface="Times New Roman"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4FEF9-B277-4971-8C32-7528E21416C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3022623-B7A0-4C37-9B70-2EFF3F2F5CD1}">
      <dgm:prSet phldrT="[Text]" custT="1">
        <dgm:style>
          <a:lnRef idx="2">
            <a:schemeClr val="dk1"/>
          </a:lnRef>
          <a:fillRef idx="1">
            <a:schemeClr val="lt1"/>
          </a:fillRef>
          <a:effectRef idx="0">
            <a:schemeClr val="dk1"/>
          </a:effectRef>
          <a:fontRef idx="minor">
            <a:schemeClr val="dk1"/>
          </a:fontRef>
        </dgm:style>
      </dgm:prSet>
      <dgm:spPr/>
      <dgm:t>
        <a:bodyPr/>
        <a:lstStyle/>
        <a:p>
          <a:pPr>
            <a:lnSpc>
              <a:spcPct val="100000"/>
            </a:lnSpc>
            <a:spcAft>
              <a:spcPts val="600"/>
            </a:spcAft>
          </a:pPr>
          <a:r>
            <a:rPr lang="en-US" sz="2000" b="1" i="0" dirty="0">
              <a:solidFill>
                <a:schemeClr val="tx1"/>
              </a:solidFill>
              <a:latin typeface="Times New Roman" pitchFamily="18" charset="0"/>
              <a:cs typeface="Times New Roman" pitchFamily="18" charset="0"/>
            </a:rPr>
            <a:t>Estimating the potential of renewable energy in a given area</a:t>
          </a:r>
        </a:p>
      </dgm:t>
    </dgm:pt>
    <dgm:pt modelId="{27E50770-E373-4B81-8C36-BBC9A4C948DC}" type="parTrans" cxnId="{C33958D0-F2B1-427B-B9E0-44FD5BBDEDBA}">
      <dgm:prSet/>
      <dgm:spPr/>
      <dgm:t>
        <a:bodyPr/>
        <a:lstStyle/>
        <a:p>
          <a:endParaRPr lang="en-US" sz="2000" b="1" i="0">
            <a:solidFill>
              <a:schemeClr val="tx1"/>
            </a:solidFill>
            <a:latin typeface="Times New Roman" pitchFamily="18" charset="0"/>
            <a:cs typeface="Times New Roman" pitchFamily="18" charset="0"/>
          </a:endParaRPr>
        </a:p>
      </dgm:t>
    </dgm:pt>
    <dgm:pt modelId="{1C92597B-0D25-4263-B7D5-5F5094DF93F5}" type="sibTrans" cxnId="{C33958D0-F2B1-427B-B9E0-44FD5BBDEDBA}">
      <dgm:prSet/>
      <dgm:spPr/>
      <dgm:t>
        <a:bodyPr/>
        <a:lstStyle/>
        <a:p>
          <a:endParaRPr lang="en-US" sz="2000" b="1" i="0">
            <a:solidFill>
              <a:schemeClr val="tx1"/>
            </a:solidFill>
            <a:latin typeface="Times New Roman" pitchFamily="18" charset="0"/>
            <a:cs typeface="Times New Roman" pitchFamily="18" charset="0"/>
          </a:endParaRPr>
        </a:p>
      </dgm:t>
    </dgm:pt>
    <dgm:pt modelId="{2C360BBF-7392-4655-AAC0-D708D47F09B5}">
      <dgm:prSet custT="1">
        <dgm:style>
          <a:lnRef idx="2">
            <a:schemeClr val="dk1"/>
          </a:lnRef>
          <a:fillRef idx="1">
            <a:schemeClr val="lt1"/>
          </a:fillRef>
          <a:effectRef idx="0">
            <a:schemeClr val="dk1"/>
          </a:effectRef>
          <a:fontRef idx="minor">
            <a:schemeClr val="dk1"/>
          </a:fontRef>
        </dgm:style>
      </dgm:prSet>
      <dgm:spPr/>
      <dgm:t>
        <a:bodyPr/>
        <a:lstStyle/>
        <a:p>
          <a:r>
            <a:rPr lang="en-US" sz="2000" b="1" i="0" dirty="0">
              <a:solidFill>
                <a:schemeClr val="tx1"/>
              </a:solidFill>
              <a:latin typeface="Times New Roman" pitchFamily="18" charset="0"/>
              <a:cs typeface="Times New Roman" pitchFamily="18" charset="0"/>
            </a:rPr>
            <a:t>Examining the factors affecting the placement of renewable energy facilities in the given area</a:t>
          </a:r>
        </a:p>
      </dgm:t>
    </dgm:pt>
    <dgm:pt modelId="{2214D852-0010-492E-9855-F5CD01952140}" type="parTrans" cxnId="{49D4E7C3-FB16-4D60-9168-E3B4A4B5D817}">
      <dgm:prSet/>
      <dgm:spPr/>
      <dgm:t>
        <a:bodyPr/>
        <a:lstStyle/>
        <a:p>
          <a:endParaRPr lang="en-US" sz="2000" b="1" i="0">
            <a:solidFill>
              <a:schemeClr val="tx1"/>
            </a:solidFill>
            <a:latin typeface="Times New Roman" pitchFamily="18" charset="0"/>
            <a:cs typeface="Times New Roman" pitchFamily="18" charset="0"/>
          </a:endParaRPr>
        </a:p>
      </dgm:t>
    </dgm:pt>
    <dgm:pt modelId="{417EDBF1-88F7-4D41-B1FB-36456A189CF0}" type="sibTrans" cxnId="{49D4E7C3-FB16-4D60-9168-E3B4A4B5D817}">
      <dgm:prSet/>
      <dgm:spPr/>
      <dgm:t>
        <a:bodyPr/>
        <a:lstStyle/>
        <a:p>
          <a:endParaRPr lang="en-US" sz="2000" b="1" i="0">
            <a:solidFill>
              <a:schemeClr val="tx1"/>
            </a:solidFill>
            <a:latin typeface="Times New Roman" pitchFamily="18" charset="0"/>
            <a:cs typeface="Times New Roman" pitchFamily="18" charset="0"/>
          </a:endParaRPr>
        </a:p>
      </dgm:t>
    </dgm:pt>
    <dgm:pt modelId="{9714CC17-DDDD-4B17-8877-E8945C223462}">
      <dgm:prSet custT="1">
        <dgm:style>
          <a:lnRef idx="2">
            <a:schemeClr val="dk1"/>
          </a:lnRef>
          <a:fillRef idx="1">
            <a:schemeClr val="lt1"/>
          </a:fillRef>
          <a:effectRef idx="0">
            <a:schemeClr val="dk1"/>
          </a:effectRef>
          <a:fontRef idx="minor">
            <a:schemeClr val="dk1"/>
          </a:fontRef>
        </dgm:style>
      </dgm:prSet>
      <dgm:spPr/>
      <dgm:t>
        <a:bodyPr/>
        <a:lstStyle/>
        <a:p>
          <a:r>
            <a:rPr lang="en-US" sz="2000" b="1" i="0" dirty="0">
              <a:solidFill>
                <a:schemeClr val="tx1"/>
              </a:solidFill>
              <a:latin typeface="Times New Roman" pitchFamily="18" charset="0"/>
              <a:cs typeface="Times New Roman" pitchFamily="18" charset="0"/>
            </a:rPr>
            <a:t>Creating the </a:t>
          </a:r>
          <a:r>
            <a:rPr lang="en-US" sz="2000" b="1" i="0" dirty="0" err="1">
              <a:solidFill>
                <a:schemeClr val="tx1"/>
              </a:solidFill>
              <a:latin typeface="Times New Roman" pitchFamily="18" charset="0"/>
              <a:cs typeface="Times New Roman" pitchFamily="18" charset="0"/>
            </a:rPr>
            <a:t>Geoinformation</a:t>
          </a:r>
          <a:r>
            <a:rPr lang="en-US" sz="2000" b="1" i="0" dirty="0">
              <a:solidFill>
                <a:schemeClr val="tx1"/>
              </a:solidFill>
              <a:latin typeface="Times New Roman" pitchFamily="18" charset="0"/>
              <a:cs typeface="Times New Roman" pitchFamily="18" charset="0"/>
            </a:rPr>
            <a:t> System (GIS) for Renewable Energy Sources (RES) </a:t>
          </a:r>
        </a:p>
      </dgm:t>
    </dgm:pt>
    <dgm:pt modelId="{D095A782-5010-483D-A42B-B49960DD4E16}" type="parTrans" cxnId="{16B551F1-7AFB-45F9-A3A9-586967610514}">
      <dgm:prSet/>
      <dgm:spPr/>
      <dgm:t>
        <a:bodyPr/>
        <a:lstStyle/>
        <a:p>
          <a:endParaRPr lang="en-US" sz="2000" b="1" i="0">
            <a:solidFill>
              <a:schemeClr val="tx1"/>
            </a:solidFill>
            <a:latin typeface="Times New Roman" pitchFamily="18" charset="0"/>
            <a:cs typeface="Times New Roman" pitchFamily="18" charset="0"/>
          </a:endParaRPr>
        </a:p>
      </dgm:t>
    </dgm:pt>
    <dgm:pt modelId="{B27140EE-5D86-4EF5-BC0B-898C9BB8BE36}" type="sibTrans" cxnId="{16B551F1-7AFB-45F9-A3A9-586967610514}">
      <dgm:prSet/>
      <dgm:spPr/>
      <dgm:t>
        <a:bodyPr/>
        <a:lstStyle/>
        <a:p>
          <a:endParaRPr lang="en-US" sz="2000" b="1" i="0">
            <a:solidFill>
              <a:schemeClr val="tx1"/>
            </a:solidFill>
            <a:latin typeface="Times New Roman" pitchFamily="18" charset="0"/>
            <a:cs typeface="Times New Roman" pitchFamily="18" charset="0"/>
          </a:endParaRPr>
        </a:p>
      </dgm:t>
    </dgm:pt>
    <dgm:pt modelId="{1B139885-79DC-4C5E-89A8-82B8B69B9D35}">
      <dgm:prSet custT="1">
        <dgm:style>
          <a:lnRef idx="2">
            <a:schemeClr val="dk1"/>
          </a:lnRef>
          <a:fillRef idx="1">
            <a:schemeClr val="lt1"/>
          </a:fillRef>
          <a:effectRef idx="0">
            <a:schemeClr val="dk1"/>
          </a:effectRef>
          <a:fontRef idx="minor">
            <a:schemeClr val="dk1"/>
          </a:fontRef>
        </dgm:style>
      </dgm:prSet>
      <dgm:spPr/>
      <dgm:t>
        <a:bodyPr/>
        <a:lstStyle/>
        <a:p>
          <a:r>
            <a:rPr lang="en-US" sz="2000" b="1" i="0" dirty="0">
              <a:solidFill>
                <a:schemeClr val="tx1"/>
              </a:solidFill>
              <a:latin typeface="Times New Roman" pitchFamily="18" charset="0"/>
              <a:cs typeface="Times New Roman" pitchFamily="18" charset="0"/>
            </a:rPr>
            <a:t>Selecting the optimal hybrid power systems to cover electrical demand of the given area using the created GIS for RES</a:t>
          </a:r>
        </a:p>
      </dgm:t>
    </dgm:pt>
    <dgm:pt modelId="{D21C7312-28AD-4EE1-A3F4-037BD09433DA}" type="parTrans" cxnId="{DA0377CC-6600-481E-A546-26ABAEE78AFF}">
      <dgm:prSet/>
      <dgm:spPr/>
      <dgm:t>
        <a:bodyPr/>
        <a:lstStyle/>
        <a:p>
          <a:endParaRPr lang="en-US" sz="2000" b="1">
            <a:solidFill>
              <a:schemeClr val="tx1"/>
            </a:solidFill>
          </a:endParaRPr>
        </a:p>
      </dgm:t>
    </dgm:pt>
    <dgm:pt modelId="{57E1C2EC-AC78-4340-A4D1-11BD058AD696}" type="sibTrans" cxnId="{DA0377CC-6600-481E-A546-26ABAEE78AFF}">
      <dgm:prSet/>
      <dgm:spPr/>
      <dgm:t>
        <a:bodyPr/>
        <a:lstStyle/>
        <a:p>
          <a:endParaRPr lang="en-US" sz="2000" b="1">
            <a:solidFill>
              <a:schemeClr val="tx1"/>
            </a:solidFill>
          </a:endParaRPr>
        </a:p>
      </dgm:t>
    </dgm:pt>
    <dgm:pt modelId="{15B607F5-8AAC-4D28-8BE2-E856C29F3456}" type="pres">
      <dgm:prSet presAssocID="{56F4FEF9-B277-4971-8C32-7528E21416CE}" presName="Name0" presStyleCnt="0">
        <dgm:presLayoutVars>
          <dgm:dir/>
          <dgm:animLvl val="lvl"/>
          <dgm:resizeHandles val="exact"/>
        </dgm:presLayoutVars>
      </dgm:prSet>
      <dgm:spPr/>
    </dgm:pt>
    <dgm:pt modelId="{B36C1D21-5E71-4B53-9B5C-4114AD169AA1}" type="pres">
      <dgm:prSet presAssocID="{1B139885-79DC-4C5E-89A8-82B8B69B9D35}" presName="boxAndChildren" presStyleCnt="0"/>
      <dgm:spPr/>
    </dgm:pt>
    <dgm:pt modelId="{2D2EF4F1-6464-455C-87F6-E7C960AA7DC6}" type="pres">
      <dgm:prSet presAssocID="{1B139885-79DC-4C5E-89A8-82B8B69B9D35}" presName="parentTextBox" presStyleLbl="node1" presStyleIdx="0" presStyleCnt="4" custLinFactNeighborX="9565" custLinFactNeighborY="6001"/>
      <dgm:spPr/>
    </dgm:pt>
    <dgm:pt modelId="{F2CF0721-2D34-4273-9F2A-6BD66CF67F60}" type="pres">
      <dgm:prSet presAssocID="{B27140EE-5D86-4EF5-BC0B-898C9BB8BE36}" presName="sp" presStyleCnt="0"/>
      <dgm:spPr/>
    </dgm:pt>
    <dgm:pt modelId="{2ED6D0F5-D026-4890-9123-36580571875B}" type="pres">
      <dgm:prSet presAssocID="{9714CC17-DDDD-4B17-8877-E8945C223462}" presName="arrowAndChildren" presStyleCnt="0"/>
      <dgm:spPr/>
    </dgm:pt>
    <dgm:pt modelId="{AC5C8B27-47F0-4451-8EF5-30F1EA130A44}" type="pres">
      <dgm:prSet presAssocID="{9714CC17-DDDD-4B17-8877-E8945C223462}" presName="parentTextArrow" presStyleLbl="node1" presStyleIdx="1" presStyleCnt="4"/>
      <dgm:spPr/>
    </dgm:pt>
    <dgm:pt modelId="{6AA30680-D82A-470F-9ED7-CE7DE7A583A4}" type="pres">
      <dgm:prSet presAssocID="{417EDBF1-88F7-4D41-B1FB-36456A189CF0}" presName="sp" presStyleCnt="0"/>
      <dgm:spPr/>
    </dgm:pt>
    <dgm:pt modelId="{56942A5D-E584-45DE-897C-C8E4C1670C90}" type="pres">
      <dgm:prSet presAssocID="{2C360BBF-7392-4655-AAC0-D708D47F09B5}" presName="arrowAndChildren" presStyleCnt="0"/>
      <dgm:spPr/>
    </dgm:pt>
    <dgm:pt modelId="{B09C8B03-30F7-426C-8C70-AD463D887504}" type="pres">
      <dgm:prSet presAssocID="{2C360BBF-7392-4655-AAC0-D708D47F09B5}" presName="parentTextArrow" presStyleLbl="node1" presStyleIdx="2" presStyleCnt="4"/>
      <dgm:spPr/>
    </dgm:pt>
    <dgm:pt modelId="{20AF4E5A-D9B6-411B-8146-65DA8BD76D8D}" type="pres">
      <dgm:prSet presAssocID="{1C92597B-0D25-4263-B7D5-5F5094DF93F5}" presName="sp" presStyleCnt="0"/>
      <dgm:spPr/>
    </dgm:pt>
    <dgm:pt modelId="{03892E1C-E2CA-4764-9172-3A4EB0290778}" type="pres">
      <dgm:prSet presAssocID="{D3022623-B7A0-4C37-9B70-2EFF3F2F5CD1}" presName="arrowAndChildren" presStyleCnt="0"/>
      <dgm:spPr/>
    </dgm:pt>
    <dgm:pt modelId="{A40923C4-C90A-40EC-A72E-1632BDFE6943}" type="pres">
      <dgm:prSet presAssocID="{D3022623-B7A0-4C37-9B70-2EFF3F2F5CD1}" presName="parentTextArrow" presStyleLbl="node1" presStyleIdx="3" presStyleCnt="4" custLinFactNeighborY="-3603"/>
      <dgm:spPr/>
    </dgm:pt>
  </dgm:ptLst>
  <dgm:cxnLst>
    <dgm:cxn modelId="{B8B7820A-44E0-430E-9575-9279D7905A5F}" type="presOf" srcId="{D3022623-B7A0-4C37-9B70-2EFF3F2F5CD1}" destId="{A40923C4-C90A-40EC-A72E-1632BDFE6943}" srcOrd="0" destOrd="0" presId="urn:microsoft.com/office/officeart/2005/8/layout/process4"/>
    <dgm:cxn modelId="{90A15D28-3707-442D-880F-A48E052AEC8D}" type="presOf" srcId="{1B139885-79DC-4C5E-89A8-82B8B69B9D35}" destId="{2D2EF4F1-6464-455C-87F6-E7C960AA7DC6}" srcOrd="0" destOrd="0" presId="urn:microsoft.com/office/officeart/2005/8/layout/process4"/>
    <dgm:cxn modelId="{4377BD59-521E-4E87-952C-07B4A646E58A}" type="presOf" srcId="{56F4FEF9-B277-4971-8C32-7528E21416CE}" destId="{15B607F5-8AAC-4D28-8BE2-E856C29F3456}" srcOrd="0" destOrd="0" presId="urn:microsoft.com/office/officeart/2005/8/layout/process4"/>
    <dgm:cxn modelId="{89AE6588-0297-4952-983B-9B0A75D5A938}" type="presOf" srcId="{9714CC17-DDDD-4B17-8877-E8945C223462}" destId="{AC5C8B27-47F0-4451-8EF5-30F1EA130A44}" srcOrd="0" destOrd="0" presId="urn:microsoft.com/office/officeart/2005/8/layout/process4"/>
    <dgm:cxn modelId="{B7C1D8B0-C848-4F9F-9C71-354FEBC788B9}" type="presOf" srcId="{2C360BBF-7392-4655-AAC0-D708D47F09B5}" destId="{B09C8B03-30F7-426C-8C70-AD463D887504}" srcOrd="0" destOrd="0" presId="urn:microsoft.com/office/officeart/2005/8/layout/process4"/>
    <dgm:cxn modelId="{49D4E7C3-FB16-4D60-9168-E3B4A4B5D817}" srcId="{56F4FEF9-B277-4971-8C32-7528E21416CE}" destId="{2C360BBF-7392-4655-AAC0-D708D47F09B5}" srcOrd="1" destOrd="0" parTransId="{2214D852-0010-492E-9855-F5CD01952140}" sibTransId="{417EDBF1-88F7-4D41-B1FB-36456A189CF0}"/>
    <dgm:cxn modelId="{DA0377CC-6600-481E-A546-26ABAEE78AFF}" srcId="{56F4FEF9-B277-4971-8C32-7528E21416CE}" destId="{1B139885-79DC-4C5E-89A8-82B8B69B9D35}" srcOrd="3" destOrd="0" parTransId="{D21C7312-28AD-4EE1-A3F4-037BD09433DA}" sibTransId="{57E1C2EC-AC78-4340-A4D1-11BD058AD696}"/>
    <dgm:cxn modelId="{C33958D0-F2B1-427B-B9E0-44FD5BBDEDBA}" srcId="{56F4FEF9-B277-4971-8C32-7528E21416CE}" destId="{D3022623-B7A0-4C37-9B70-2EFF3F2F5CD1}" srcOrd="0" destOrd="0" parTransId="{27E50770-E373-4B81-8C36-BBC9A4C948DC}" sibTransId="{1C92597B-0D25-4263-B7D5-5F5094DF93F5}"/>
    <dgm:cxn modelId="{16B551F1-7AFB-45F9-A3A9-586967610514}" srcId="{56F4FEF9-B277-4971-8C32-7528E21416CE}" destId="{9714CC17-DDDD-4B17-8877-E8945C223462}" srcOrd="2" destOrd="0" parTransId="{D095A782-5010-483D-A42B-B49960DD4E16}" sibTransId="{B27140EE-5D86-4EF5-BC0B-898C9BB8BE36}"/>
    <dgm:cxn modelId="{205FAF79-FEED-4F67-99C9-04277E337C90}" type="presParOf" srcId="{15B607F5-8AAC-4D28-8BE2-E856C29F3456}" destId="{B36C1D21-5E71-4B53-9B5C-4114AD169AA1}" srcOrd="0" destOrd="0" presId="urn:microsoft.com/office/officeart/2005/8/layout/process4"/>
    <dgm:cxn modelId="{28FC5827-FC17-47E9-A0A4-22DF14FA6E3C}" type="presParOf" srcId="{B36C1D21-5E71-4B53-9B5C-4114AD169AA1}" destId="{2D2EF4F1-6464-455C-87F6-E7C960AA7DC6}" srcOrd="0" destOrd="0" presId="urn:microsoft.com/office/officeart/2005/8/layout/process4"/>
    <dgm:cxn modelId="{23170310-0F40-4535-AE68-37B3169C0135}" type="presParOf" srcId="{15B607F5-8AAC-4D28-8BE2-E856C29F3456}" destId="{F2CF0721-2D34-4273-9F2A-6BD66CF67F60}" srcOrd="1" destOrd="0" presId="urn:microsoft.com/office/officeart/2005/8/layout/process4"/>
    <dgm:cxn modelId="{DDC2719C-7A6C-4185-A82D-C36E55CAE4E3}" type="presParOf" srcId="{15B607F5-8AAC-4D28-8BE2-E856C29F3456}" destId="{2ED6D0F5-D026-4890-9123-36580571875B}" srcOrd="2" destOrd="0" presId="urn:microsoft.com/office/officeart/2005/8/layout/process4"/>
    <dgm:cxn modelId="{28CF429A-2806-4DB2-99EB-91FB5037D311}" type="presParOf" srcId="{2ED6D0F5-D026-4890-9123-36580571875B}" destId="{AC5C8B27-47F0-4451-8EF5-30F1EA130A44}" srcOrd="0" destOrd="0" presId="urn:microsoft.com/office/officeart/2005/8/layout/process4"/>
    <dgm:cxn modelId="{D267168C-D86C-477F-8F32-48E5F83105C9}" type="presParOf" srcId="{15B607F5-8AAC-4D28-8BE2-E856C29F3456}" destId="{6AA30680-D82A-470F-9ED7-CE7DE7A583A4}" srcOrd="3" destOrd="0" presId="urn:microsoft.com/office/officeart/2005/8/layout/process4"/>
    <dgm:cxn modelId="{F7E89942-A27C-4C64-92D8-7B0253D7680F}" type="presParOf" srcId="{15B607F5-8AAC-4D28-8BE2-E856C29F3456}" destId="{56942A5D-E584-45DE-897C-C8E4C1670C90}" srcOrd="4" destOrd="0" presId="urn:microsoft.com/office/officeart/2005/8/layout/process4"/>
    <dgm:cxn modelId="{7AD77EC9-105A-4D64-9675-2482E667683F}" type="presParOf" srcId="{56942A5D-E584-45DE-897C-C8E4C1670C90}" destId="{B09C8B03-30F7-426C-8C70-AD463D887504}" srcOrd="0" destOrd="0" presId="urn:microsoft.com/office/officeart/2005/8/layout/process4"/>
    <dgm:cxn modelId="{348712EC-403B-4558-86D9-67244DDF60CB}" type="presParOf" srcId="{15B607F5-8AAC-4D28-8BE2-E856C29F3456}" destId="{20AF4E5A-D9B6-411B-8146-65DA8BD76D8D}" srcOrd="5" destOrd="0" presId="urn:microsoft.com/office/officeart/2005/8/layout/process4"/>
    <dgm:cxn modelId="{8F9EC6A2-7D08-4F89-A354-986A7EF1147D}" type="presParOf" srcId="{15B607F5-8AAC-4D28-8BE2-E856C29F3456}" destId="{03892E1C-E2CA-4764-9172-3A4EB0290778}" srcOrd="6" destOrd="0" presId="urn:microsoft.com/office/officeart/2005/8/layout/process4"/>
    <dgm:cxn modelId="{83F9AD13-EBA4-4E95-8BCF-13BB532ECEBB}" type="presParOf" srcId="{03892E1C-E2CA-4764-9172-3A4EB0290778}" destId="{A40923C4-C90A-40EC-A72E-1632BDFE694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EF4F1-6464-455C-87F6-E7C960AA7DC6}">
      <dsp:nvSpPr>
        <dsp:cNvPr id="0" name=""/>
        <dsp:cNvSpPr/>
      </dsp:nvSpPr>
      <dsp:spPr>
        <a:xfrm>
          <a:off x="0" y="4251796"/>
          <a:ext cx="8763000" cy="929803"/>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latin typeface="Times New Roman" pitchFamily="18" charset="0"/>
              <a:cs typeface="Times New Roman" pitchFamily="18" charset="0"/>
            </a:rPr>
            <a:t>Selecting the optimal hybrid power systems to cover electrical demand of the given area using the created GIS for RES</a:t>
          </a:r>
        </a:p>
      </dsp:txBody>
      <dsp:txXfrm>
        <a:off x="0" y="4251796"/>
        <a:ext cx="8763000" cy="929803"/>
      </dsp:txXfrm>
    </dsp:sp>
    <dsp:sp modelId="{AC5C8B27-47F0-4451-8EF5-30F1EA130A44}">
      <dsp:nvSpPr>
        <dsp:cNvPr id="0" name=""/>
        <dsp:cNvSpPr/>
      </dsp:nvSpPr>
      <dsp:spPr>
        <a:xfrm rot="10800000">
          <a:off x="0" y="2833943"/>
          <a:ext cx="8763000" cy="1430038"/>
        </a:xfrm>
        <a:prstGeom prst="upArrow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latin typeface="Times New Roman" pitchFamily="18" charset="0"/>
              <a:cs typeface="Times New Roman" pitchFamily="18" charset="0"/>
            </a:rPr>
            <a:t>Creating the </a:t>
          </a:r>
          <a:r>
            <a:rPr lang="en-US" sz="2000" b="1" i="0" kern="1200" dirty="0" err="1">
              <a:solidFill>
                <a:schemeClr val="tx1"/>
              </a:solidFill>
              <a:latin typeface="Times New Roman" pitchFamily="18" charset="0"/>
              <a:cs typeface="Times New Roman" pitchFamily="18" charset="0"/>
            </a:rPr>
            <a:t>Geoinformation</a:t>
          </a:r>
          <a:r>
            <a:rPr lang="en-US" sz="2000" b="1" i="0" kern="1200" dirty="0">
              <a:solidFill>
                <a:schemeClr val="tx1"/>
              </a:solidFill>
              <a:latin typeface="Times New Roman" pitchFamily="18" charset="0"/>
              <a:cs typeface="Times New Roman" pitchFamily="18" charset="0"/>
            </a:rPr>
            <a:t> System (GIS) for Renewable Energy Sources (RES) </a:t>
          </a:r>
        </a:p>
      </dsp:txBody>
      <dsp:txXfrm rot="10800000">
        <a:off x="0" y="2833943"/>
        <a:ext cx="8763000" cy="929196"/>
      </dsp:txXfrm>
    </dsp:sp>
    <dsp:sp modelId="{B09C8B03-30F7-426C-8C70-AD463D887504}">
      <dsp:nvSpPr>
        <dsp:cNvPr id="0" name=""/>
        <dsp:cNvSpPr/>
      </dsp:nvSpPr>
      <dsp:spPr>
        <a:xfrm rot="10800000">
          <a:off x="0" y="1417852"/>
          <a:ext cx="8763000" cy="1430038"/>
        </a:xfrm>
        <a:prstGeom prst="upArrow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1"/>
              </a:solidFill>
              <a:latin typeface="Times New Roman" pitchFamily="18" charset="0"/>
              <a:cs typeface="Times New Roman" pitchFamily="18" charset="0"/>
            </a:rPr>
            <a:t>Examining the factors affecting the placement of renewable energy facilities in the given area</a:t>
          </a:r>
        </a:p>
      </dsp:txBody>
      <dsp:txXfrm rot="10800000">
        <a:off x="0" y="1417852"/>
        <a:ext cx="8763000" cy="929196"/>
      </dsp:txXfrm>
    </dsp:sp>
    <dsp:sp modelId="{A40923C4-C90A-40EC-A72E-1632BDFE6943}">
      <dsp:nvSpPr>
        <dsp:cNvPr id="0" name=""/>
        <dsp:cNvSpPr/>
      </dsp:nvSpPr>
      <dsp:spPr>
        <a:xfrm rot="10800000">
          <a:off x="0" y="0"/>
          <a:ext cx="8763000" cy="1430038"/>
        </a:xfrm>
        <a:prstGeom prst="upArrowCallou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600"/>
            </a:spcAft>
            <a:buNone/>
          </a:pPr>
          <a:r>
            <a:rPr lang="en-US" sz="2000" b="1" i="0" kern="1200" dirty="0">
              <a:solidFill>
                <a:schemeClr val="tx1"/>
              </a:solidFill>
              <a:latin typeface="Times New Roman" pitchFamily="18" charset="0"/>
              <a:cs typeface="Times New Roman" pitchFamily="18" charset="0"/>
            </a:rPr>
            <a:t>Estimating the potential of renewable energy in a given area</a:t>
          </a:r>
        </a:p>
      </dsp:txBody>
      <dsp:txXfrm rot="10800000">
        <a:off x="0" y="0"/>
        <a:ext cx="8763000" cy="9291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0.90678</cdr:x>
      <cdr:y>0.80702</cdr:y>
    </cdr:from>
    <cdr:to>
      <cdr:x>0.99133</cdr:x>
      <cdr:y>0.92422</cdr:y>
    </cdr:to>
    <cdr:sp macro="" textlink="">
      <cdr:nvSpPr>
        <cdr:cNvPr id="2" name="TextBox 4"/>
        <cdr:cNvSpPr txBox="1"/>
      </cdr:nvSpPr>
      <cdr:spPr>
        <a:xfrm xmlns:a="http://schemas.openxmlformats.org/drawingml/2006/main">
          <a:off x="7643866" y="3286148"/>
          <a:ext cx="712727" cy="47723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a:latin typeface="Times New Roman" pitchFamily="18" charset="0"/>
              <a:cs typeface="Times New Roman" pitchFamily="18" charset="0"/>
            </a:rPr>
            <a:t>months</a:t>
          </a:r>
          <a:endParaRPr lang="en-US" sz="700"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8CE7D-113F-431D-A473-6677C7CFF298}" type="datetimeFigureOut">
              <a:rPr lang="en-US" smtClean="0"/>
              <a:pPr/>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9AB33-26A7-408D-B0D8-6CD5A11D17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50761F-6025-4F22-B3A8-4A615CD0599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0761F-6025-4F22-B3A8-4A615CD05999}"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0761F-6025-4F22-B3A8-4A615CD0599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0761F-6025-4F22-B3A8-4A615CD0599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50761F-6025-4F22-B3A8-4A615CD0599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shown in Fig., during the rainy season (from July to September), when the solar irradiance is minimum, the wind speed and river flow rate increase, and when the wind speed and river flow rate are minimum, the solar irradiance increases. Therefore, the parallel operation of SPP, SHU and WPU can improve the reliability of the power supply of the village.</a:t>
            </a:r>
          </a:p>
          <a:p>
            <a:endParaRPr lang="en-US" dirty="0"/>
          </a:p>
        </p:txBody>
      </p:sp>
      <p:sp>
        <p:nvSpPr>
          <p:cNvPr id="4" name="Slide Number Placeholder 3"/>
          <p:cNvSpPr>
            <a:spLocks noGrp="1"/>
          </p:cNvSpPr>
          <p:nvPr>
            <p:ph type="sldNum" sz="quarter" idx="10"/>
          </p:nvPr>
        </p:nvSpPr>
        <p:spPr/>
        <p:txBody>
          <a:bodyPr/>
          <a:lstStyle/>
          <a:p>
            <a:fld id="{1889AB33-26A7-408D-B0D8-6CD5A11D17A8}"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Using the diesel price of 1.2 $/liter and a fuel consumption of DPU 0.4 liter/kWh, the payback period of the HPS is 6 years (see Fig.10) and through </a:t>
            </a: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settlement period of 20 years</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power generation of RES is up to 80% of the energy consumption of village.</a:t>
            </a:r>
            <a:endParaRPr kumimoji="0" lang="en-US" sz="28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889AB33-26A7-408D-B0D8-6CD5A11D17A8}"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2B735D-12A5-4981-9255-9BE9C3F6B673}"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B735D-12A5-4981-9255-9BE9C3F6B673}"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B735D-12A5-4981-9255-9BE9C3F6B673}"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B735D-12A5-4981-9255-9BE9C3F6B673}"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B735D-12A5-4981-9255-9BE9C3F6B673}"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2B735D-12A5-4981-9255-9BE9C3F6B673}"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2B735D-12A5-4981-9255-9BE9C3F6B673}" type="datetimeFigureOut">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2B735D-12A5-4981-9255-9BE9C3F6B673}"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B735D-12A5-4981-9255-9BE9C3F6B673}"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B735D-12A5-4981-9255-9BE9C3F6B673}"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B735D-12A5-4981-9255-9BE9C3F6B673}"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40F2-E445-4E5E-9C7A-E2E7F15FB1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B735D-12A5-4981-9255-9BE9C3F6B673}" type="datetimeFigureOut">
              <a:rPr lang="en-US" smtClean="0"/>
              <a:pPr/>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40F2-E445-4E5E-9C7A-E2E7F15FB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2571744"/>
            <a:ext cx="9144000" cy="1200329"/>
          </a:xfrm>
          <a:prstGeom prst="rect">
            <a:avLst/>
          </a:prstGeom>
          <a:noFill/>
          <a:ln w="9525">
            <a:noFill/>
            <a:miter lim="800000"/>
            <a:headEnd/>
            <a:tailEn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cap="all" dirty="0">
                <a:latin typeface="Times New Roman" pitchFamily="18" charset="0"/>
                <a:cs typeface="Times New Roman" pitchFamily="18" charset="0"/>
              </a:rPr>
              <a:t>Determining the optimal placements of renewable power generation systems using regional geographic information system </a:t>
            </a:r>
            <a:endParaRPr lang="en-US" sz="2400" cap="all" dirty="0">
              <a:latin typeface="Times New Roman" pitchFamily="18" charset="0"/>
              <a:cs typeface="Times New Roman" pitchFamily="18" charset="0"/>
            </a:endParaRPr>
          </a:p>
        </p:txBody>
      </p:sp>
      <p:sp>
        <p:nvSpPr>
          <p:cNvPr id="12" name="Text Box 7"/>
          <p:cNvSpPr txBox="1">
            <a:spLocks noChangeArrowheads="1"/>
          </p:cNvSpPr>
          <p:nvPr/>
        </p:nvSpPr>
        <p:spPr bwMode="auto">
          <a:xfrm>
            <a:off x="3428992" y="5286388"/>
            <a:ext cx="5429256" cy="1200329"/>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dirty="0">
                <a:latin typeface="Times New Roman" pitchFamily="18" charset="0"/>
                <a:cs typeface="Times New Roman" pitchFamily="18" charset="0"/>
              </a:rPr>
              <a:t>Prof. </a:t>
            </a:r>
            <a:r>
              <a:rPr lang="en-US" b="1" dirty="0" err="1">
                <a:latin typeface="Times New Roman" pitchFamily="18" charset="0"/>
                <a:cs typeface="Times New Roman" pitchFamily="18" charset="0"/>
              </a:rPr>
              <a:t>Tyagunov</a:t>
            </a:r>
            <a:r>
              <a:rPr lang="en-US" b="1" dirty="0">
                <a:latin typeface="Times New Roman" pitchFamily="18" charset="0"/>
                <a:cs typeface="Times New Roman" pitchFamily="18" charset="0"/>
              </a:rPr>
              <a:t> M. G. </a:t>
            </a:r>
            <a:r>
              <a:rPr lang="en-GB" b="1" dirty="0">
                <a:latin typeface="Times New Roman" pitchFamily="18" charset="0"/>
                <a:cs typeface="Times New Roman" pitchFamily="18" charset="0"/>
              </a:rPr>
              <a:t>, </a:t>
            </a:r>
          </a:p>
          <a:p>
            <a:pPr>
              <a:defRPr/>
            </a:pPr>
            <a:r>
              <a:rPr lang="en-US" b="1" dirty="0">
                <a:latin typeface="Times New Roman" pitchFamily="18" charset="0"/>
                <a:cs typeface="Times New Roman" pitchFamily="18" charset="0"/>
              </a:rPr>
              <a:t>PhD </a:t>
            </a:r>
            <a:r>
              <a:rPr lang="en-GB" b="1" dirty="0" err="1">
                <a:latin typeface="Times New Roman" pitchFamily="18" charset="0"/>
                <a:cs typeface="Times New Roman" pitchFamily="18" charset="0"/>
              </a:rPr>
              <a:t>Zay</a:t>
            </a:r>
            <a:r>
              <a:rPr lang="en-GB" b="1" dirty="0">
                <a:latin typeface="Times New Roman" pitchFamily="18" charset="0"/>
                <a:cs typeface="Times New Roman" pitchFamily="18" charset="0"/>
              </a:rPr>
              <a:t> </a:t>
            </a:r>
            <a:r>
              <a:rPr lang="en-GB" b="1" dirty="0" err="1">
                <a:latin typeface="Times New Roman" pitchFamily="18" charset="0"/>
                <a:cs typeface="Times New Roman" pitchFamily="18" charset="0"/>
              </a:rPr>
              <a:t>Yar</a:t>
            </a:r>
            <a:r>
              <a:rPr lang="en-GB" b="1" dirty="0">
                <a:latin typeface="Times New Roman" pitchFamily="18" charset="0"/>
                <a:cs typeface="Times New Roman" pitchFamily="18" charset="0"/>
              </a:rPr>
              <a:t> Lin </a:t>
            </a:r>
            <a:r>
              <a:rPr lang="en-US" b="1" dirty="0">
                <a:latin typeface="Times New Roman" pitchFamily="18" charset="0"/>
                <a:cs typeface="Times New Roman" pitchFamily="18" charset="0"/>
              </a:rPr>
              <a:t>:   	            </a:t>
            </a:r>
          </a:p>
          <a:p>
            <a:pPr>
              <a:defRPr/>
            </a:pPr>
            <a:r>
              <a:rPr lang="en-US" dirty="0">
                <a:latin typeface="Times New Roman" pitchFamily="18" charset="0"/>
                <a:cs typeface="Times New Roman" pitchFamily="18" charset="0"/>
              </a:rPr>
              <a:t>the Department of Hydropower and Renewable Energy,</a:t>
            </a:r>
          </a:p>
          <a:p>
            <a:pPr>
              <a:defRPr/>
            </a:pPr>
            <a:r>
              <a:rPr lang="en-US" dirty="0">
                <a:latin typeface="Times New Roman" pitchFamily="18" charset="0"/>
                <a:cs typeface="Times New Roman" pitchFamily="18" charset="0"/>
              </a:rPr>
              <a:t>Moscow Power Engineering Institute, Moscow, Russia.</a:t>
            </a:r>
            <a:r>
              <a:rPr lang="ru-RU" b="1" dirty="0">
                <a:latin typeface="Times New Roman" pitchFamily="18" charset="0"/>
                <a:cs typeface="Times New Roman" pitchFamily="18" charset="0"/>
              </a:rPr>
              <a:t>                            </a:t>
            </a:r>
            <a:endParaRPr lang="en-US" b="1" dirty="0">
              <a:effectLst>
                <a:outerShdw blurRad="38100" dist="38100" dir="2700000" algn="tl">
                  <a:srgbClr val="FFFFFF"/>
                </a:outerShdw>
              </a:effectLst>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1DB58A65-E1B3-4DA9-93B0-B6E63A4B5447}"/>
              </a:ext>
            </a:extLst>
          </p:cNvPr>
          <p:cNvPicPr>
            <a:picLocks noChangeAspect="1"/>
          </p:cNvPicPr>
          <p:nvPr/>
        </p:nvPicPr>
        <p:blipFill>
          <a:blip r:embed="rId3"/>
          <a:stretch>
            <a:fillRect/>
          </a:stretch>
        </p:blipFill>
        <p:spPr>
          <a:xfrm>
            <a:off x="0" y="252297"/>
            <a:ext cx="9144000" cy="1561362"/>
          </a:xfrm>
          <a:prstGeom prst="rect">
            <a:avLst/>
          </a:prstGeom>
        </p:spPr>
      </p:pic>
      <p:pic>
        <p:nvPicPr>
          <p:cNvPr id="6" name="Рисунок 5">
            <a:extLst>
              <a:ext uri="{FF2B5EF4-FFF2-40B4-BE49-F238E27FC236}">
                <a16:creationId xmlns:a16="http://schemas.microsoft.com/office/drawing/2014/main" id="{477CC676-4FA5-48B5-93C0-6328A2E3C97F}"/>
              </a:ext>
            </a:extLst>
          </p:cNvPr>
          <p:cNvPicPr>
            <a:picLocks noChangeAspect="1"/>
          </p:cNvPicPr>
          <p:nvPr/>
        </p:nvPicPr>
        <p:blipFill>
          <a:blip r:embed="rId4"/>
          <a:stretch>
            <a:fillRect/>
          </a:stretch>
        </p:blipFill>
        <p:spPr>
          <a:xfrm>
            <a:off x="203253" y="4929198"/>
            <a:ext cx="3135815" cy="1736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447800" y="6412468"/>
            <a:ext cx="6781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dirty="0">
                <a:latin typeface="Times New Roman" pitchFamily="18" charset="0"/>
                <a:cs typeface="Times New Roman" pitchFamily="18" charset="0"/>
              </a:rPr>
              <a:t>The gross potential of tidal power in Myanmar (W / m</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609600" y="228600"/>
            <a:ext cx="8001000" cy="56388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505200" y="5867400"/>
            <a:ext cx="2609850" cy="571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0"/>
            <a:ext cx="8077200" cy="830997"/>
          </a:xfrm>
          <a:prstGeom prst="rect">
            <a:avLst/>
          </a:prstGeom>
        </p:spPr>
        <p:txBody>
          <a:bodyPr wrap="square" anchor="ctr">
            <a:spAutoFit/>
          </a:bodyPr>
          <a:lstStyle/>
          <a:p>
            <a:pPr lvl="0" indent="457200" algn="ctr" fontAlgn="base">
              <a:spcBef>
                <a:spcPct val="0"/>
              </a:spcBef>
              <a:spcAft>
                <a:spcPct val="0"/>
              </a:spcAft>
            </a:pPr>
            <a:r>
              <a:rPr lang="en-US" sz="2400" b="1" dirty="0">
                <a:latin typeface="Times New Roman" pitchFamily="18" charset="0"/>
                <a:ea typeface="Calibri" pitchFamily="34" charset="0"/>
                <a:cs typeface="Times New Roman" pitchFamily="18" charset="0"/>
              </a:rPr>
              <a:t>Factors affecting the placement of renewable energy facilities in a given area are divided into two categories </a:t>
            </a:r>
            <a:endParaRPr lang="en-US" sz="2400" b="1" dirty="0">
              <a:latin typeface="Times New Roman" pitchFamily="18" charset="0"/>
              <a:cs typeface="Times New Roman" pitchFamily="18" charset="0"/>
            </a:endParaRPr>
          </a:p>
        </p:txBody>
      </p:sp>
      <p:sp>
        <p:nvSpPr>
          <p:cNvPr id="15362" name="Rectangle 2"/>
          <p:cNvSpPr>
            <a:spLocks noChangeArrowheads="1"/>
          </p:cNvSpPr>
          <p:nvPr/>
        </p:nvSpPr>
        <p:spPr bwMode="auto">
          <a:xfrm>
            <a:off x="0" y="780157"/>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 Factors to be considered in the placement of power plants based on renewable energy sources: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lang="en-US" sz="2400" dirty="0">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Land relief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  Availability of RES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  Population density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  Energy demand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lvl="0" indent="457200" algn="just" eaLnBrk="0" fontAlgn="base" hangingPunct="0">
              <a:spcBef>
                <a:spcPct val="0"/>
              </a:spcBef>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  </a:t>
            </a:r>
            <a:r>
              <a:rPr lang="en-US" sz="2400" dirty="0">
                <a:latin typeface="Times New Roman" pitchFamily="18" charset="0"/>
                <a:cs typeface="Times New Roman" pitchFamily="18" charset="0"/>
              </a:rPr>
              <a:t>The locations of energy consumers and existing </a:t>
            </a:r>
            <a:r>
              <a:rPr lang="en-US" sz="2400" dirty="0">
                <a:latin typeface="Times New Roman" pitchFamily="18" charset="0"/>
                <a:ea typeface="Calibri" pitchFamily="34" charset="0"/>
                <a:cs typeface="Times New Roman" pitchFamily="18" charset="0"/>
              </a:rPr>
              <a:t>and planned</a:t>
            </a:r>
          </a:p>
          <a:p>
            <a:pPr lvl="0" indent="457200" algn="just" eaLnBrk="0" fontAlgn="base" hangingPunct="0">
              <a:spcBef>
                <a:spcPct val="0"/>
              </a:spcBef>
            </a:pPr>
            <a:r>
              <a:rPr lang="en-US" sz="2400" dirty="0">
                <a:latin typeface="Times New Roman" pitchFamily="18" charset="0"/>
                <a:ea typeface="Calibri" pitchFamily="34" charset="0"/>
                <a:cs typeface="Times New Roman" pitchFamily="18" charset="0"/>
              </a:rPr>
              <a:t>          </a:t>
            </a:r>
            <a:r>
              <a:rPr lang="en-US" sz="2400" dirty="0">
                <a:latin typeface="Times New Roman" pitchFamily="18" charset="0"/>
                <a:cs typeface="Times New Roman" pitchFamily="18" charset="0"/>
              </a:rPr>
              <a:t>power transmission lines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  Locations of existing and planned power stations</a:t>
            </a:r>
          </a:p>
          <a:p>
            <a:pPr marL="0" marR="0" lvl="0" indent="457200" algn="just" defTabSz="914400" rtl="0" eaLnBrk="0" fontAlgn="base" latinLnBrk="0" hangingPunct="0">
              <a:lnSpc>
                <a:spcPct val="100000"/>
              </a:lnSpc>
              <a:spcBef>
                <a:spcPct val="0"/>
              </a:spcBef>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Limiting factors to be considered in the placement of power plants</a:t>
            </a:r>
          </a:p>
          <a:p>
            <a:pPr marL="0" marR="0" lvl="0" indent="457200" algn="just" defTabSz="914400" rtl="0" eaLnBrk="0" fontAlgn="base" latinLnBrk="0" hangingPunct="0">
              <a:lnSpc>
                <a:spcPct val="100000"/>
              </a:lnSpc>
              <a:spcBef>
                <a:spcPct val="0"/>
              </a:spcBef>
              <a:buClrTx/>
              <a:buSzTx/>
              <a:buFontTx/>
              <a:buNone/>
              <a:tabLst/>
            </a:pPr>
            <a:r>
              <a:rPr lang="en-US" sz="2400" dirty="0">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based on renewable energy sources: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  Transport network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  Possible flood areas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  Seismic hazards zones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  Special protected areas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43000" y="6427857"/>
            <a:ext cx="7086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en-US" b="1" dirty="0">
                <a:latin typeface="Times New Roman" pitchFamily="18" charset="0"/>
                <a:cs typeface="Times New Roman" pitchFamily="18" charset="0"/>
              </a:rPr>
              <a:t> Map of existing and planned power plants based on renewable energy</a:t>
            </a:r>
            <a:endParaRPr lang="ru-RU" dirty="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2" cstate="print"/>
          <a:srcRect/>
          <a:stretch>
            <a:fillRect/>
          </a:stretch>
        </p:blipFill>
        <p:spPr bwMode="auto">
          <a:xfrm>
            <a:off x="619125" y="6172200"/>
            <a:ext cx="7991475" cy="3048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609600" y="228600"/>
            <a:ext cx="8001000" cy="586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90800" y="6477000"/>
            <a:ext cx="4419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en-US" b="1" dirty="0">
                <a:latin typeface="Times New Roman" pitchFamily="18" charset="0"/>
                <a:cs typeface="Times New Roman" pitchFamily="18" charset="0"/>
              </a:rPr>
              <a:t>Map of  national grid network in Myanmar</a:t>
            </a:r>
            <a:endParaRPr lang="ru-RU"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381000" y="5562600"/>
            <a:ext cx="8210550" cy="9144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419100" y="152400"/>
            <a:ext cx="8115300" cy="533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152400" y="6430834"/>
            <a:ext cx="8915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000" b="1" dirty="0">
                <a:latin typeface="Times New Roman" pitchFamily="18" charset="0"/>
                <a:ea typeface="Calibri" pitchFamily="34" charset="0"/>
                <a:cs typeface="Times New Roman" pitchFamily="18" charset="0"/>
              </a:rPr>
              <a:t>The seismic zone map of Myanmar with the European </a:t>
            </a:r>
            <a:r>
              <a:rPr lang="en-US" sz="2000" b="1" dirty="0" err="1">
                <a:latin typeface="Times New Roman" pitchFamily="18" charset="0"/>
                <a:ea typeface="Calibri" pitchFamily="34" charset="0"/>
                <a:cs typeface="Times New Roman" pitchFamily="18" charset="0"/>
              </a:rPr>
              <a:t>macroseismic</a:t>
            </a:r>
            <a:r>
              <a:rPr lang="en-US" sz="2000" b="1" dirty="0">
                <a:latin typeface="Times New Roman" pitchFamily="18" charset="0"/>
                <a:ea typeface="Calibri" pitchFamily="34" charset="0"/>
                <a:cs typeface="Times New Roman" pitchFamily="18" charset="0"/>
              </a:rPr>
              <a:t> scale</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print"/>
          <a:srcRect/>
          <a:stretch>
            <a:fillRect/>
          </a:stretch>
        </p:blipFill>
        <p:spPr bwMode="auto">
          <a:xfrm>
            <a:off x="1905000" y="6172200"/>
            <a:ext cx="5627914" cy="3048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533400" y="152400"/>
            <a:ext cx="8153400" cy="5867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33400" y="304800"/>
            <a:ext cx="8077200" cy="5791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638300" y="6172200"/>
            <a:ext cx="5981700" cy="228600"/>
          </a:xfrm>
          <a:prstGeom prst="rect">
            <a:avLst/>
          </a:prstGeom>
          <a:noFill/>
          <a:ln w="9525">
            <a:noFill/>
            <a:miter lim="800000"/>
            <a:headEnd/>
            <a:tailEnd/>
          </a:ln>
        </p:spPr>
      </p:pic>
      <p:sp>
        <p:nvSpPr>
          <p:cNvPr id="5" name="Rectangle 3"/>
          <p:cNvSpPr>
            <a:spLocks noChangeArrowheads="1"/>
          </p:cNvSpPr>
          <p:nvPr/>
        </p:nvSpPr>
        <p:spPr bwMode="auto">
          <a:xfrm>
            <a:off x="2438400" y="6381690"/>
            <a:ext cx="5181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000" b="1" dirty="0">
                <a:latin typeface="Times New Roman" pitchFamily="18" charset="0"/>
                <a:ea typeface="Calibri" pitchFamily="34" charset="0"/>
                <a:cs typeface="Times New Roman" pitchFamily="18" charset="0"/>
              </a:rPr>
              <a:t>Map of protected areas in Myanmar</a:t>
            </a:r>
            <a:endParaRPr kumimoji="0" lang="ru-RU" sz="20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077200" cy="954107"/>
          </a:xfrm>
          <a:prstGeom prst="rect">
            <a:avLst/>
          </a:prstGeom>
        </p:spPr>
        <p:txBody>
          <a:bodyPr wrap="square">
            <a:spAutoFit/>
          </a:bodyPr>
          <a:lstStyle/>
          <a:p>
            <a:pPr lvl="0" algn="ctr"/>
            <a:r>
              <a:rPr lang="en-US" sz="2800" b="1" dirty="0">
                <a:latin typeface="Times New Roman" pitchFamily="18" charset="0"/>
                <a:cs typeface="Times New Roman" pitchFamily="18" charset="0"/>
              </a:rPr>
              <a:t>Selecting the optimal hybrid power systems for electrical demand of the given area</a:t>
            </a:r>
          </a:p>
        </p:txBody>
      </p:sp>
      <p:sp>
        <p:nvSpPr>
          <p:cNvPr id="5" name="Rectangle 4"/>
          <p:cNvSpPr/>
          <p:nvPr/>
        </p:nvSpPr>
        <p:spPr>
          <a:xfrm>
            <a:off x="457200" y="1371600"/>
            <a:ext cx="8229600" cy="5201424"/>
          </a:xfrm>
          <a:prstGeom prst="rect">
            <a:avLst/>
          </a:prstGeom>
        </p:spPr>
        <p:txBody>
          <a:bodyPr wrap="square">
            <a:spAutoFit/>
          </a:bodyPr>
          <a:lstStyle/>
          <a:p>
            <a:pPr>
              <a:spcBef>
                <a:spcPts val="600"/>
              </a:spcBef>
              <a:spcAft>
                <a:spcPts val="600"/>
              </a:spcAft>
            </a:pPr>
            <a:r>
              <a:rPr lang="en-US" sz="2800" dirty="0">
                <a:latin typeface="Times New Roman" pitchFamily="18" charset="0"/>
                <a:cs typeface="Times New Roman" pitchFamily="18" charset="0"/>
              </a:rPr>
              <a:t>This step includes the following processes:</a:t>
            </a:r>
          </a:p>
          <a:p>
            <a:pPr>
              <a:spcBef>
                <a:spcPts val="600"/>
              </a:spcBef>
              <a:spcAft>
                <a:spcPts val="600"/>
              </a:spcAft>
            </a:pPr>
            <a:r>
              <a:rPr lang="en-US" sz="2800" dirty="0">
                <a:latin typeface="Times New Roman" pitchFamily="18" charset="0"/>
                <a:cs typeface="Times New Roman" pitchFamily="18" charset="0"/>
              </a:rPr>
              <a:t>1. Examining the technical and economic characteristics</a:t>
            </a:r>
          </a:p>
          <a:p>
            <a:pPr>
              <a:spcBef>
                <a:spcPts val="600"/>
              </a:spcBef>
              <a:spcAft>
                <a:spcPts val="600"/>
              </a:spcAft>
            </a:pPr>
            <a:r>
              <a:rPr lang="en-US" sz="2800" dirty="0">
                <a:latin typeface="Times New Roman" pitchFamily="18" charset="0"/>
                <a:cs typeface="Times New Roman" pitchFamily="18" charset="0"/>
              </a:rPr>
              <a:t>    of the equipments of hybrid power systems.</a:t>
            </a:r>
          </a:p>
          <a:p>
            <a:pPr>
              <a:spcBef>
                <a:spcPts val="600"/>
              </a:spcBef>
              <a:spcAft>
                <a:spcPts val="600"/>
              </a:spcAft>
            </a:pPr>
            <a:r>
              <a:rPr lang="en-US" sz="2800" dirty="0">
                <a:latin typeface="Times New Roman" pitchFamily="18" charset="0"/>
                <a:cs typeface="Times New Roman" pitchFamily="18" charset="0"/>
              </a:rPr>
              <a:t>2. Defining the algorithm for calculating the balance of</a:t>
            </a:r>
          </a:p>
          <a:p>
            <a:pPr>
              <a:spcBef>
                <a:spcPts val="600"/>
              </a:spcBef>
              <a:spcAft>
                <a:spcPts val="600"/>
              </a:spcAft>
            </a:pPr>
            <a:r>
              <a:rPr lang="en-US" sz="2800" dirty="0">
                <a:latin typeface="Times New Roman" pitchFamily="18" charset="0"/>
                <a:cs typeface="Times New Roman" pitchFamily="18" charset="0"/>
              </a:rPr>
              <a:t>    power in hybrid power systems.</a:t>
            </a:r>
          </a:p>
          <a:p>
            <a:pPr>
              <a:spcBef>
                <a:spcPts val="600"/>
              </a:spcBef>
              <a:spcAft>
                <a:spcPts val="600"/>
              </a:spcAft>
            </a:pPr>
            <a:r>
              <a:rPr lang="en-US" sz="2800" dirty="0">
                <a:latin typeface="Times New Roman" pitchFamily="18" charset="0"/>
                <a:cs typeface="Times New Roman" pitchFamily="18" charset="0"/>
              </a:rPr>
              <a:t>3. Finding the optimal hybrid power systems with</a:t>
            </a:r>
          </a:p>
          <a:p>
            <a:pPr>
              <a:spcBef>
                <a:spcPts val="600"/>
              </a:spcBef>
              <a:spcAft>
                <a:spcPts val="600"/>
              </a:spcAft>
            </a:pPr>
            <a:r>
              <a:rPr lang="en-US" sz="2800" dirty="0">
                <a:latin typeface="Times New Roman" pitchFamily="18" charset="0"/>
                <a:cs typeface="Times New Roman" pitchFamily="18" charset="0"/>
              </a:rPr>
              <a:t>    minimum total costs for the settlement period by</a:t>
            </a:r>
          </a:p>
          <a:p>
            <a:pPr>
              <a:spcBef>
                <a:spcPts val="600"/>
              </a:spcBef>
              <a:spcAft>
                <a:spcPts val="600"/>
              </a:spcAft>
            </a:pPr>
            <a:r>
              <a:rPr lang="en-US" sz="2800" dirty="0">
                <a:latin typeface="Times New Roman" pitchFamily="18" charset="0"/>
                <a:cs typeface="Times New Roman" pitchFamily="18" charset="0"/>
              </a:rPr>
              <a:t>    considering factors affecting the placement of</a:t>
            </a:r>
          </a:p>
          <a:p>
            <a:pPr>
              <a:spcBef>
                <a:spcPts val="600"/>
              </a:spcBef>
              <a:spcAft>
                <a:spcPts val="600"/>
              </a:spcAft>
            </a:pPr>
            <a:r>
              <a:rPr lang="en-US" sz="2800" dirty="0">
                <a:latin typeface="Times New Roman" pitchFamily="18" charset="0"/>
                <a:cs typeface="Times New Roman" pitchFamily="18" charset="0"/>
              </a:rPr>
              <a:t>    renewable energy facilities.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3045" y="0"/>
            <a:ext cx="3469155" cy="523220"/>
          </a:xfrm>
          <a:prstGeom prst="rect">
            <a:avLst/>
          </a:prstGeom>
        </p:spPr>
        <p:txBody>
          <a:bodyPr wrap="none">
            <a:spAutoFit/>
          </a:bodyPr>
          <a:lstStyle/>
          <a:p>
            <a:r>
              <a:rPr lang="en-US" sz="2800" b="1" dirty="0">
                <a:latin typeface="Times New Roman" pitchFamily="18" charset="0"/>
                <a:cs typeface="Times New Roman" pitchFamily="18" charset="0"/>
              </a:rPr>
              <a:t>Hybrid power system</a:t>
            </a:r>
            <a:endParaRPr lang="ru-RU" sz="2800" dirty="0">
              <a:latin typeface="Times New Roman" pitchFamily="18" charset="0"/>
              <a:cs typeface="Times New Roman" pitchFamily="18" charset="0"/>
            </a:endParaRPr>
          </a:p>
        </p:txBody>
      </p:sp>
      <p:sp>
        <p:nvSpPr>
          <p:cNvPr id="9" name="Прямоугольник 8"/>
          <p:cNvSpPr/>
          <p:nvPr/>
        </p:nvSpPr>
        <p:spPr>
          <a:xfrm>
            <a:off x="152400" y="1371600"/>
            <a:ext cx="3886200" cy="32162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200" b="1" dirty="0">
                <a:latin typeface="Times New Roman" pitchFamily="18" charset="0"/>
                <a:cs typeface="Times New Roman" pitchFamily="18" charset="0"/>
              </a:rPr>
              <a:t>Generation</a:t>
            </a:r>
            <a:endParaRPr lang="ru-RU" sz="2200" b="1" dirty="0">
              <a:latin typeface="Times New Roman" pitchFamily="18" charset="0"/>
              <a:cs typeface="Times New Roman" pitchFamily="18" charset="0"/>
            </a:endParaRPr>
          </a:p>
          <a:p>
            <a:pPr>
              <a:buFont typeface="Wingdings" pitchFamily="2" charset="2"/>
              <a:buChar char="§"/>
            </a:pPr>
            <a:r>
              <a:rPr lang="en-US" sz="2200" b="1" dirty="0">
                <a:latin typeface="Times New Roman" pitchFamily="18" charset="0"/>
                <a:ea typeface="Calibri" pitchFamily="34" charset="0"/>
                <a:cs typeface="Times New Roman" pitchFamily="18" charset="0"/>
              </a:rPr>
              <a:t>Electrical energy generation</a:t>
            </a:r>
          </a:p>
          <a:p>
            <a:r>
              <a:rPr lang="en-US" sz="2200" dirty="0">
                <a:latin typeface="Times New Roman" pitchFamily="18" charset="0"/>
                <a:ea typeface="Calibri" pitchFamily="34" charset="0"/>
                <a:cs typeface="Times New Roman" pitchFamily="18" charset="0"/>
              </a:rPr>
              <a:t>    Solar power generation</a:t>
            </a:r>
            <a:endParaRPr lang="ru-RU" sz="2200" dirty="0">
              <a:latin typeface="Times New Roman" pitchFamily="18" charset="0"/>
              <a:cs typeface="Times New Roman" pitchFamily="18" charset="0"/>
            </a:endParaRPr>
          </a:p>
          <a:p>
            <a:r>
              <a:rPr lang="en-US" sz="2200" dirty="0">
                <a:latin typeface="Times New Roman" pitchFamily="18" charset="0"/>
                <a:ea typeface="Calibri" pitchFamily="34" charset="0"/>
                <a:cs typeface="Times New Roman" pitchFamily="18" charset="0"/>
              </a:rPr>
              <a:t>    Wind power generation</a:t>
            </a:r>
          </a:p>
          <a:p>
            <a:r>
              <a:rPr lang="en-US" sz="2200" dirty="0">
                <a:latin typeface="Times New Roman" pitchFamily="18" charset="0"/>
                <a:cs typeface="Times New Roman" pitchFamily="18" charset="0"/>
              </a:rPr>
              <a:t>    Small hydro power generation</a:t>
            </a:r>
          </a:p>
          <a:p>
            <a:r>
              <a:rPr lang="en-US" sz="2200" dirty="0">
                <a:latin typeface="Times New Roman" pitchFamily="18" charset="0"/>
                <a:cs typeface="Times New Roman" pitchFamily="18" charset="0"/>
              </a:rPr>
              <a:t>    Tidal power generation, etc</a:t>
            </a:r>
          </a:p>
          <a:p>
            <a:pPr>
              <a:buFont typeface="Wingdings" pitchFamily="2" charset="2"/>
              <a:buChar char="§"/>
            </a:pPr>
            <a:r>
              <a:rPr lang="en-US" sz="2200" b="1" dirty="0">
                <a:latin typeface="Times New Roman" pitchFamily="18" charset="0"/>
                <a:ea typeface="Calibri" pitchFamily="34" charset="0"/>
                <a:cs typeface="Times New Roman" pitchFamily="18" charset="0"/>
              </a:rPr>
              <a:t>Heat energy generation</a:t>
            </a:r>
          </a:p>
          <a:p>
            <a:r>
              <a:rPr lang="en-US" sz="2200" dirty="0">
                <a:latin typeface="Times New Roman" pitchFamily="18" charset="0"/>
                <a:ea typeface="Calibri" pitchFamily="34" charset="0"/>
                <a:cs typeface="Times New Roman" pitchFamily="18" charset="0"/>
              </a:rPr>
              <a:t>    Solar collector</a:t>
            </a:r>
          </a:p>
          <a:p>
            <a:r>
              <a:rPr lang="en-US" sz="2200">
                <a:latin typeface="Times New Roman" pitchFamily="18" charset="0"/>
                <a:ea typeface="Calibri" pitchFamily="34" charset="0"/>
                <a:cs typeface="Times New Roman" pitchFamily="18" charset="0"/>
              </a:rPr>
              <a:t>    Geothermal</a:t>
            </a:r>
            <a:r>
              <a:rPr lang="en-US" sz="2200">
                <a:latin typeface="Times New Roman" pitchFamily="18" charset="0"/>
                <a:cs typeface="Times New Roman" pitchFamily="18" charset="0"/>
              </a:rPr>
              <a:t>, </a:t>
            </a:r>
            <a:r>
              <a:rPr lang="en-US" sz="2200" dirty="0">
                <a:latin typeface="Times New Roman" pitchFamily="18" charset="0"/>
                <a:cs typeface="Times New Roman" pitchFamily="18" charset="0"/>
              </a:rPr>
              <a:t>etc</a:t>
            </a:r>
            <a:endParaRPr lang="en-US" sz="2200" dirty="0">
              <a:latin typeface="Times New Roman" pitchFamily="18" charset="0"/>
              <a:ea typeface="Calibri" pitchFamily="34" charset="0"/>
              <a:cs typeface="Times New Roman" pitchFamily="18" charset="0"/>
            </a:endParaRPr>
          </a:p>
        </p:txBody>
      </p:sp>
      <p:sp>
        <p:nvSpPr>
          <p:cNvPr id="11" name="Прямоугольник 10"/>
          <p:cNvSpPr/>
          <p:nvPr/>
        </p:nvSpPr>
        <p:spPr>
          <a:xfrm>
            <a:off x="5029200" y="1219200"/>
            <a:ext cx="3962400" cy="35548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200" b="1" dirty="0">
                <a:latin typeface="Times New Roman" pitchFamily="18" charset="0"/>
                <a:cs typeface="Times New Roman" pitchFamily="18" charset="0"/>
              </a:rPr>
              <a:t>Energy storage</a:t>
            </a:r>
            <a:endParaRPr lang="en-US" sz="2200" dirty="0">
              <a:latin typeface="Times New Roman" pitchFamily="18" charset="0"/>
              <a:cs typeface="Times New Roman" pitchFamily="18" charset="0"/>
            </a:endParaRPr>
          </a:p>
          <a:p>
            <a:pPr>
              <a:buFont typeface="Wingdings" pitchFamily="2" charset="2"/>
              <a:buChar char="§"/>
            </a:pPr>
            <a:r>
              <a:rPr lang="en-US" sz="2200" b="1" dirty="0">
                <a:latin typeface="Times New Roman" pitchFamily="18" charset="0"/>
                <a:cs typeface="Times New Roman" pitchFamily="18" charset="0"/>
              </a:rPr>
              <a:t>Mechanical energy storage</a:t>
            </a:r>
          </a:p>
          <a:p>
            <a:r>
              <a:rPr lang="en-US" sz="2200" dirty="0">
                <a:latin typeface="Times New Roman" pitchFamily="18" charset="0"/>
                <a:cs typeface="Times New Roman" pitchFamily="18" charset="0"/>
              </a:rPr>
              <a:t>    Pumped storage hydropower</a:t>
            </a:r>
          </a:p>
          <a:p>
            <a:r>
              <a:rPr lang="en-US" sz="2200" dirty="0">
                <a:latin typeface="Times New Roman" pitchFamily="18" charset="0"/>
                <a:cs typeface="Times New Roman" pitchFamily="18" charset="0"/>
              </a:rPr>
              <a:t>    Flywheel energy storage</a:t>
            </a:r>
          </a:p>
          <a:p>
            <a:pPr>
              <a:buFont typeface="Wingdings" pitchFamily="2" charset="2"/>
              <a:buChar char="§"/>
            </a:pPr>
            <a:r>
              <a:rPr lang="en-US" sz="2200" b="1" dirty="0">
                <a:latin typeface="Times New Roman" pitchFamily="18" charset="0"/>
                <a:cs typeface="Times New Roman" pitchFamily="18" charset="0"/>
              </a:rPr>
              <a:t>Thermal energy storage</a:t>
            </a:r>
          </a:p>
          <a:p>
            <a:r>
              <a:rPr lang="en-US" sz="2200" dirty="0">
                <a:latin typeface="Times New Roman" pitchFamily="18" charset="0"/>
                <a:cs typeface="Times New Roman" pitchFamily="18" charset="0"/>
              </a:rPr>
              <a:t>    Cool water, hot water storage</a:t>
            </a:r>
          </a:p>
          <a:p>
            <a:r>
              <a:rPr lang="en-US" sz="2200" dirty="0">
                <a:latin typeface="Times New Roman" pitchFamily="18" charset="0"/>
                <a:cs typeface="Times New Roman" pitchFamily="18" charset="0"/>
              </a:rPr>
              <a:t>    Molten salt storage</a:t>
            </a:r>
            <a:endParaRPr lang="en-US" sz="2200" b="1" dirty="0">
              <a:latin typeface="Times New Roman" pitchFamily="18" charset="0"/>
              <a:cs typeface="Times New Roman" pitchFamily="18" charset="0"/>
            </a:endParaRPr>
          </a:p>
          <a:p>
            <a:pPr>
              <a:buFont typeface="Wingdings" pitchFamily="2" charset="2"/>
              <a:buChar char="§"/>
            </a:pPr>
            <a:r>
              <a:rPr lang="en-US" sz="2200" b="1" dirty="0">
                <a:latin typeface="Times New Roman" pitchFamily="18" charset="0"/>
                <a:cs typeface="Times New Roman" pitchFamily="18" charset="0"/>
              </a:rPr>
              <a:t>Chemical energy storage</a:t>
            </a:r>
          </a:p>
          <a:p>
            <a:r>
              <a:rPr lang="en-US" sz="2200" dirty="0">
                <a:latin typeface="Times New Roman" pitchFamily="18" charset="0"/>
                <a:cs typeface="Times New Roman" pitchFamily="18" charset="0"/>
              </a:rPr>
              <a:t>    Battery storage</a:t>
            </a:r>
          </a:p>
          <a:p>
            <a:r>
              <a:rPr lang="en-US" sz="2200" dirty="0">
                <a:latin typeface="Times New Roman" pitchFamily="18" charset="0"/>
                <a:cs typeface="Times New Roman" pitchFamily="18" charset="0"/>
              </a:rPr>
              <a:t>    Hydrogen storage</a:t>
            </a:r>
          </a:p>
        </p:txBody>
      </p:sp>
      <p:sp>
        <p:nvSpPr>
          <p:cNvPr id="12" name="Прямоугольник 11"/>
          <p:cNvSpPr/>
          <p:nvPr/>
        </p:nvSpPr>
        <p:spPr>
          <a:xfrm>
            <a:off x="762000" y="5486400"/>
            <a:ext cx="2743200"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b="1" dirty="0">
                <a:latin typeface="Times New Roman" pitchFamily="18" charset="0"/>
                <a:cs typeface="Times New Roman" pitchFamily="18" charset="0"/>
              </a:rPr>
              <a:t>Consumption</a:t>
            </a:r>
          </a:p>
          <a:p>
            <a:r>
              <a:rPr lang="en-US" sz="2200" dirty="0">
                <a:latin typeface="Times New Roman" pitchFamily="18" charset="0"/>
                <a:cs typeface="Times New Roman" pitchFamily="18" charset="0"/>
              </a:rPr>
              <a:t>   Electrical Load</a:t>
            </a:r>
          </a:p>
          <a:p>
            <a:r>
              <a:rPr lang="en-US" sz="2200" dirty="0">
                <a:latin typeface="Times New Roman" pitchFamily="18" charset="0"/>
                <a:cs typeface="Times New Roman" pitchFamily="18" charset="0"/>
              </a:rPr>
              <a:t>   Heat Load</a:t>
            </a:r>
          </a:p>
        </p:txBody>
      </p:sp>
      <p:grpSp>
        <p:nvGrpSpPr>
          <p:cNvPr id="3" name="Группа 13"/>
          <p:cNvGrpSpPr/>
          <p:nvPr/>
        </p:nvGrpSpPr>
        <p:grpSpPr>
          <a:xfrm rot="5400000">
            <a:off x="1600199" y="4724403"/>
            <a:ext cx="762000" cy="609600"/>
            <a:chOff x="4648200" y="-342523"/>
            <a:chExt cx="585604" cy="685047"/>
          </a:xfrm>
          <a:solidFill>
            <a:schemeClr val="tx1">
              <a:lumMod val="50000"/>
              <a:lumOff val="50000"/>
            </a:schemeClr>
          </a:solidFill>
        </p:grpSpPr>
        <p:sp>
          <p:nvSpPr>
            <p:cNvPr id="15" name="Стрелка вправо 14"/>
            <p:cNvSpPr/>
            <p:nvPr/>
          </p:nvSpPr>
          <p:spPr>
            <a:xfrm>
              <a:off x="4648200" y="-342523"/>
              <a:ext cx="585604" cy="68504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Стрелка вправо 4"/>
            <p:cNvSpPr/>
            <p:nvPr/>
          </p:nvSpPr>
          <p:spPr>
            <a:xfrm>
              <a:off x="4648200" y="-205514"/>
              <a:ext cx="409923" cy="411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latin typeface="Times New Roman" pitchFamily="18" charset="0"/>
                <a:cs typeface="Times New Roman" pitchFamily="18" charset="0"/>
              </a:endParaRPr>
            </a:p>
          </p:txBody>
        </p:sp>
      </p:grpSp>
      <p:sp>
        <p:nvSpPr>
          <p:cNvPr id="23" name="Прямоугольник 22"/>
          <p:cNvSpPr/>
          <p:nvPr/>
        </p:nvSpPr>
        <p:spPr>
          <a:xfrm>
            <a:off x="0" y="609600"/>
            <a:ext cx="9144000" cy="461665"/>
          </a:xfrm>
          <a:prstGeom prst="rect">
            <a:avLst/>
          </a:prstGeom>
        </p:spPr>
        <p:txBody>
          <a:bodyPr wrap="square">
            <a:spAutoFit/>
          </a:bodyPr>
          <a:lstStyle/>
          <a:p>
            <a:r>
              <a:rPr lang="en-US" sz="2400" b="1" dirty="0">
                <a:latin typeface="Times New Roman" pitchFamily="18" charset="0"/>
                <a:cs typeface="Times New Roman" pitchFamily="18" charset="0"/>
              </a:rPr>
              <a:t>Hybrid power system is a system that consists of the following parts:</a:t>
            </a:r>
            <a:endParaRPr lang="ru-RU" sz="2400" b="1" dirty="0">
              <a:latin typeface="Times New Roman" pitchFamily="18" charset="0"/>
              <a:cs typeface="Times New Roman" pitchFamily="18" charset="0"/>
            </a:endParaRPr>
          </a:p>
        </p:txBody>
      </p:sp>
      <p:grpSp>
        <p:nvGrpSpPr>
          <p:cNvPr id="4" name="Группа 19"/>
          <p:cNvGrpSpPr/>
          <p:nvPr/>
        </p:nvGrpSpPr>
        <p:grpSpPr>
          <a:xfrm>
            <a:off x="4114800" y="2743200"/>
            <a:ext cx="838200" cy="533399"/>
            <a:chOff x="4648200" y="-342523"/>
            <a:chExt cx="585604" cy="685047"/>
          </a:xfrm>
          <a:solidFill>
            <a:schemeClr val="tx1">
              <a:lumMod val="50000"/>
              <a:lumOff val="50000"/>
            </a:schemeClr>
          </a:solidFill>
        </p:grpSpPr>
        <p:sp>
          <p:nvSpPr>
            <p:cNvPr id="25" name="Стрелка вправо 20"/>
            <p:cNvSpPr/>
            <p:nvPr/>
          </p:nvSpPr>
          <p:spPr>
            <a:xfrm>
              <a:off x="4648200" y="-342523"/>
              <a:ext cx="585604" cy="68504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Стрелка вправо 4"/>
            <p:cNvSpPr/>
            <p:nvPr/>
          </p:nvSpPr>
          <p:spPr>
            <a:xfrm>
              <a:off x="4648200" y="-205514"/>
              <a:ext cx="409923" cy="4110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latin typeface="Times New Roman" pitchFamily="18" charset="0"/>
                <a:cs typeface="Times New Roman" pitchFamily="18" charset="0"/>
              </a:endParaRPr>
            </a:p>
          </p:txBody>
        </p:sp>
      </p:grpSp>
      <p:sp>
        <p:nvSpPr>
          <p:cNvPr id="27" name="Bent-Up Arrow 26"/>
          <p:cNvSpPr/>
          <p:nvPr/>
        </p:nvSpPr>
        <p:spPr>
          <a:xfrm rot="5400000" flipV="1">
            <a:off x="4724400" y="3733800"/>
            <a:ext cx="1447800" cy="3733800"/>
          </a:xfrm>
          <a:prstGeom prst="bentUpArrow">
            <a:avLst>
              <a:gd name="adj1" fmla="val 25111"/>
              <a:gd name="adj2" fmla="val 20131"/>
              <a:gd name="adj3" fmla="val 2618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57158" y="285728"/>
            <a:ext cx="8143932" cy="4572032"/>
          </a:xfrm>
          <a:prstGeom prst="rect">
            <a:avLst/>
          </a:prstGeom>
          <a:noFill/>
          <a:ln w="9525">
            <a:noFill/>
            <a:miter lim="800000"/>
            <a:headEnd/>
            <a:tailEnd/>
          </a:ln>
        </p:spPr>
      </p:pic>
      <p:sp>
        <p:nvSpPr>
          <p:cNvPr id="37889" name="Rectangle 1"/>
          <p:cNvSpPr>
            <a:spLocks noChangeArrowheads="1"/>
          </p:cNvSpPr>
          <p:nvPr/>
        </p:nvSpPr>
        <p:spPr bwMode="auto">
          <a:xfrm>
            <a:off x="71406" y="5053155"/>
            <a:ext cx="900115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Figure</a:t>
            </a:r>
            <a:r>
              <a:rPr kumimoji="0" lang="en-US" b="1"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Model typical HPS for electric power supply of an isolated power system.</a:t>
            </a: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where SPP –  solar photoelectric panels, SHU – small hydropower units, WPU – wind power units, TPU –  tidal power units in the coastal regions, DPU – diesel power units, RB –  Rechargeable Batteries, CC –  charge controller, Inv –  Inverter, Load –  consumers of electricity.</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00594" y="1068157"/>
            <a:ext cx="4572000" cy="4314825"/>
          </a:xfrm>
          <a:prstGeom prst="rect">
            <a:avLst/>
          </a:prstGeom>
          <a:noFill/>
          <a:ln w="9525">
            <a:noFill/>
            <a:miter lim="800000"/>
            <a:headEnd/>
            <a:tailEnd/>
          </a:ln>
          <a:effectLst/>
        </p:spPr>
      </p:pic>
      <p:sp>
        <p:nvSpPr>
          <p:cNvPr id="3" name="Rectangle 2"/>
          <p:cNvSpPr/>
          <p:nvPr/>
        </p:nvSpPr>
        <p:spPr>
          <a:xfrm>
            <a:off x="0" y="857232"/>
            <a:ext cx="4357718" cy="5847755"/>
          </a:xfrm>
          <a:prstGeom prst="rect">
            <a:avLst/>
          </a:prstGeom>
        </p:spPr>
        <p:txBody>
          <a:bodyPr wrap="square">
            <a:spAutoFit/>
          </a:bodyPr>
          <a:lstStyle/>
          <a:p>
            <a:pPr marL="104775" indent="-104775" algn="just">
              <a:buFont typeface="Arial" pitchFamily="34" charset="0"/>
              <a:buChar char="•"/>
            </a:pPr>
            <a:r>
              <a:rPr lang="en-US" sz="2200" dirty="0">
                <a:latin typeface="Times New Roman" pitchFamily="18" charset="0"/>
                <a:cs typeface="Times New Roman" pitchFamily="18" charset="0"/>
              </a:rPr>
              <a:t>Village </a:t>
            </a:r>
            <a:r>
              <a:rPr lang="en-US" sz="2200" dirty="0" err="1">
                <a:latin typeface="Times New Roman" pitchFamily="18" charset="0"/>
                <a:cs typeface="Times New Roman" pitchFamily="18" charset="0"/>
              </a:rPr>
              <a:t>Satthachaung</a:t>
            </a:r>
            <a:r>
              <a:rPr lang="en-US" sz="2200" dirty="0">
                <a:latin typeface="Times New Roman" pitchFamily="18" charset="0"/>
                <a:cs typeface="Times New Roman" pitchFamily="18" charset="0"/>
              </a:rPr>
              <a:t> is located in a wildlife sanctuary in the central plains region of Myanmar near the </a:t>
            </a:r>
            <a:r>
              <a:rPr lang="en-US" sz="2200" dirty="0" err="1">
                <a:latin typeface="Times New Roman" pitchFamily="18" charset="0"/>
                <a:cs typeface="Times New Roman" pitchFamily="18" charset="0"/>
              </a:rPr>
              <a:t>Daungyu</a:t>
            </a:r>
            <a:r>
              <a:rPr lang="en-US" sz="2200" dirty="0">
                <a:latin typeface="Times New Roman" pitchFamily="18" charset="0"/>
                <a:cs typeface="Times New Roman" pitchFamily="18" charset="0"/>
              </a:rPr>
              <a:t> River.</a:t>
            </a:r>
          </a:p>
          <a:p>
            <a:pPr marL="104775" indent="-104775" algn="just">
              <a:buFont typeface="Arial" pitchFamily="34" charset="0"/>
              <a:buChar char="•"/>
            </a:pPr>
            <a:r>
              <a:rPr lang="en-US" sz="2200" dirty="0">
                <a:latin typeface="Times New Roman" pitchFamily="18" charset="0"/>
                <a:cs typeface="Times New Roman" pitchFamily="18" charset="0"/>
              </a:rPr>
              <a:t>In the village 135 households, a school, a polyclinic, a church, a market, a shop, a cafe, etc.</a:t>
            </a:r>
          </a:p>
          <a:p>
            <a:pPr marL="104775" indent="-104775" algn="just">
              <a:buFont typeface="Arial" pitchFamily="34" charset="0"/>
              <a:buChar char="•"/>
            </a:pPr>
            <a:r>
              <a:rPr lang="en-US" sz="2200" dirty="0">
                <a:latin typeface="Times New Roman" pitchFamily="18" charset="0"/>
                <a:cs typeface="Times New Roman" pitchFamily="18" charset="0"/>
              </a:rPr>
              <a:t>The average number of one family for each household is 5 people.</a:t>
            </a:r>
          </a:p>
          <a:p>
            <a:pPr marL="104775" indent="-104775" algn="just">
              <a:buFont typeface="Arial" pitchFamily="34" charset="0"/>
              <a:buChar char="•"/>
            </a:pPr>
            <a:r>
              <a:rPr lang="en-US" sz="2200" dirty="0">
                <a:latin typeface="Times New Roman" pitchFamily="18" charset="0"/>
                <a:cs typeface="Times New Roman" pitchFamily="18" charset="0"/>
              </a:rPr>
              <a:t>Power supply - using of their own generators.</a:t>
            </a:r>
          </a:p>
          <a:p>
            <a:pPr marL="104775" indent="-104775" algn="just">
              <a:buFont typeface="Arial" pitchFamily="34" charset="0"/>
              <a:buChar char="•"/>
            </a:pPr>
            <a:r>
              <a:rPr lang="en-US" sz="2200" dirty="0">
                <a:latin typeface="Times New Roman" pitchFamily="18" charset="0"/>
                <a:cs typeface="Times New Roman" pitchFamily="18" charset="0"/>
              </a:rPr>
              <a:t>The maximum value of power consumption is 225 kW.</a:t>
            </a:r>
          </a:p>
          <a:p>
            <a:pPr marL="104775" indent="-104775" algn="just">
              <a:buFont typeface="Arial" pitchFamily="34" charset="0"/>
              <a:buChar char="•"/>
            </a:pPr>
            <a:r>
              <a:rPr lang="en-US" sz="2200" dirty="0">
                <a:latin typeface="Times New Roman" pitchFamily="18" charset="0"/>
                <a:cs typeface="Times New Roman" pitchFamily="18" charset="0"/>
              </a:rPr>
              <a:t>  The annual electricity consumption is 1342 </a:t>
            </a:r>
            <a:r>
              <a:rPr lang="en-US" sz="2200" dirty="0" err="1">
                <a:latin typeface="Times New Roman" pitchFamily="18" charset="0"/>
                <a:cs typeface="Times New Roman" pitchFamily="18" charset="0"/>
              </a:rPr>
              <a:t>MWh</a:t>
            </a:r>
            <a:r>
              <a:rPr lang="en-US" sz="2200" dirty="0">
                <a:latin typeface="Times New Roman" pitchFamily="18" charset="0"/>
                <a:cs typeface="Times New Roman" pitchFamily="18" charset="0"/>
              </a:rPr>
              <a:t>.</a:t>
            </a:r>
          </a:p>
          <a:p>
            <a:pPr marL="104775" indent="-104775" algn="just">
              <a:buFont typeface="Arial" pitchFamily="34" charset="0"/>
              <a:buChar char="•"/>
            </a:pPr>
            <a:r>
              <a:rPr lang="en-US" sz="2200" dirty="0">
                <a:latin typeface="Times New Roman" pitchFamily="18" charset="0"/>
                <a:cs typeface="Times New Roman" pitchFamily="18" charset="0"/>
              </a:rPr>
              <a:t>The price of diesel fuel is 1.2 $ / liter.</a:t>
            </a:r>
          </a:p>
        </p:txBody>
      </p:sp>
      <p:sp>
        <p:nvSpPr>
          <p:cNvPr id="4" name="Rectangle 3"/>
          <p:cNvSpPr/>
          <p:nvPr/>
        </p:nvSpPr>
        <p:spPr>
          <a:xfrm>
            <a:off x="4500594" y="5711627"/>
            <a:ext cx="4572000" cy="646331"/>
          </a:xfrm>
          <a:prstGeom prst="rect">
            <a:avLst/>
          </a:prstGeom>
        </p:spPr>
        <p:txBody>
          <a:bodyPr>
            <a:spAutoFit/>
          </a:bodyPr>
          <a:lstStyle/>
          <a:p>
            <a:pPr algn="ctr"/>
            <a:r>
              <a:rPr lang="en-US" dirty="0">
                <a:latin typeface="Times New Roman" pitchFamily="18" charset="0"/>
                <a:cs typeface="Times New Roman" pitchFamily="18" charset="0"/>
              </a:rPr>
              <a:t>Regional GIS of the </a:t>
            </a:r>
            <a:r>
              <a:rPr lang="en-US" dirty="0" err="1">
                <a:latin typeface="Times New Roman" pitchFamily="18" charset="0"/>
                <a:cs typeface="Times New Roman" pitchFamily="18" charset="0"/>
              </a:rPr>
              <a:t>Chatthin</a:t>
            </a:r>
            <a:r>
              <a:rPr lang="en-US" dirty="0">
                <a:latin typeface="Times New Roman" pitchFamily="18" charset="0"/>
                <a:cs typeface="Times New Roman" pitchFamily="18" charset="0"/>
              </a:rPr>
              <a:t> wildlife sanctuary  (23 ° 6 'N 95 ° 5' E)</a:t>
            </a:r>
          </a:p>
        </p:txBody>
      </p:sp>
      <p:sp>
        <p:nvSpPr>
          <p:cNvPr id="5" name="Rectangle 4"/>
          <p:cNvSpPr/>
          <p:nvPr/>
        </p:nvSpPr>
        <p:spPr>
          <a:xfrm>
            <a:off x="2714612" y="214290"/>
            <a:ext cx="4870885" cy="461665"/>
          </a:xfrm>
          <a:prstGeom prst="rect">
            <a:avLst/>
          </a:prstGeom>
        </p:spPr>
        <p:txBody>
          <a:bodyPr wrap="none">
            <a:spAutoFit/>
          </a:bodyPr>
          <a:lstStyle/>
          <a:p>
            <a:r>
              <a:rPr lang="en-US" sz="2400" b="1" dirty="0">
                <a:latin typeface="Times New Roman" pitchFamily="18" charset="0"/>
                <a:cs typeface="Times New Roman" pitchFamily="18" charset="0"/>
              </a:rPr>
              <a:t>Saturation of Village </a:t>
            </a:r>
            <a:r>
              <a:rPr lang="en-US" sz="2400" b="1" dirty="0" err="1">
                <a:latin typeface="Times New Roman" pitchFamily="18" charset="0"/>
                <a:cs typeface="Times New Roman" pitchFamily="18" charset="0"/>
              </a:rPr>
              <a:t>Satthachaung</a:t>
            </a:r>
            <a:r>
              <a:rPr lang="en-US" sz="2400" b="1" dirty="0">
                <a:latin typeface="Times New Roman" pitchFamily="18" charset="0"/>
                <a:cs typeface="Times New Roman" pitchFamily="18" charset="0"/>
              </a:rPr>
              <a:t> </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11430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62000" y="152400"/>
            <a:ext cx="8153400" cy="830997"/>
          </a:xfrm>
          <a:prstGeom prst="rect">
            <a:avLst/>
          </a:prstGeom>
        </p:spPr>
        <p:txBody>
          <a:bodyPr wrap="square">
            <a:spAutoFit/>
          </a:bodyPr>
          <a:lstStyle/>
          <a:p>
            <a:pPr algn="ctr"/>
            <a:r>
              <a:rPr lang="en-US" sz="2400" b="1" dirty="0">
                <a:latin typeface="Times New Roman" pitchFamily="18" charset="0"/>
                <a:cs typeface="Times New Roman" pitchFamily="18" charset="0"/>
              </a:rPr>
              <a:t>Determining optimal placements for renewable energy production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Chart 2"/>
          <p:cNvGraphicFramePr/>
          <p:nvPr/>
        </p:nvGraphicFramePr>
        <p:xfrm>
          <a:off x="500034" y="1142984"/>
          <a:ext cx="8429652" cy="4071942"/>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3"/>
          <p:cNvSpPr>
            <a:spLocks noChangeArrowheads="1"/>
          </p:cNvSpPr>
          <p:nvPr/>
        </p:nvSpPr>
        <p:spPr bwMode="auto">
          <a:xfrm>
            <a:off x="214282" y="557214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Fig. The average monthly data of the solar irradiance, wind speed and water flow rate in the village.</a:t>
            </a:r>
            <a:endParaRPr kumimoji="0" lang="en-US" sz="6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428604"/>
          <a:ext cx="8496000" cy="2369820"/>
        </p:xfrm>
        <a:graphic>
          <a:graphicData uri="http://schemas.openxmlformats.org/drawingml/2006/table">
            <a:tbl>
              <a:tblPr/>
              <a:tblGrid>
                <a:gridCol w="1118297">
                  <a:extLst>
                    <a:ext uri="{9D8B030D-6E8A-4147-A177-3AD203B41FA5}">
                      <a16:colId xmlns:a16="http://schemas.microsoft.com/office/drawing/2014/main" val="20000"/>
                    </a:ext>
                  </a:extLst>
                </a:gridCol>
                <a:gridCol w="1546582">
                  <a:extLst>
                    <a:ext uri="{9D8B030D-6E8A-4147-A177-3AD203B41FA5}">
                      <a16:colId xmlns:a16="http://schemas.microsoft.com/office/drawing/2014/main" val="20001"/>
                    </a:ext>
                  </a:extLst>
                </a:gridCol>
                <a:gridCol w="1497295">
                  <a:extLst>
                    <a:ext uri="{9D8B030D-6E8A-4147-A177-3AD203B41FA5}">
                      <a16:colId xmlns:a16="http://schemas.microsoft.com/office/drawing/2014/main" val="20002"/>
                    </a:ext>
                  </a:extLst>
                </a:gridCol>
                <a:gridCol w="1211772">
                  <a:extLst>
                    <a:ext uri="{9D8B030D-6E8A-4147-A177-3AD203B41FA5}">
                      <a16:colId xmlns:a16="http://schemas.microsoft.com/office/drawing/2014/main" val="20003"/>
                    </a:ext>
                  </a:extLst>
                </a:gridCol>
                <a:gridCol w="1177780">
                  <a:extLst>
                    <a:ext uri="{9D8B030D-6E8A-4147-A177-3AD203B41FA5}">
                      <a16:colId xmlns:a16="http://schemas.microsoft.com/office/drawing/2014/main" val="20004"/>
                    </a:ext>
                  </a:extLst>
                </a:gridCol>
                <a:gridCol w="1944274">
                  <a:extLst>
                    <a:ext uri="{9D8B030D-6E8A-4147-A177-3AD203B41FA5}">
                      <a16:colId xmlns:a16="http://schemas.microsoft.com/office/drawing/2014/main" val="20005"/>
                    </a:ext>
                  </a:extLst>
                </a:gridCol>
              </a:tblGrid>
              <a:tr h="324000">
                <a:tc>
                  <a:txBody>
                    <a:bodyPr/>
                    <a:lstStyle/>
                    <a:p>
                      <a:pPr algn="ctr">
                        <a:spcAft>
                          <a:spcPts val="0"/>
                        </a:spcAft>
                      </a:pPr>
                      <a:r>
                        <a:rPr lang="ru-RU" sz="1600" b="1" i="1" dirty="0" err="1">
                          <a:solidFill>
                            <a:srgbClr val="000000"/>
                          </a:solidFill>
                          <a:latin typeface="Times New Roman"/>
                          <a:ea typeface="Calibri"/>
                          <a:cs typeface="Times New Roman"/>
                        </a:rPr>
                        <a:t>Units</a:t>
                      </a:r>
                      <a:r>
                        <a:rPr lang="ru-RU" sz="1600" b="1" i="1" dirty="0">
                          <a:solidFill>
                            <a:srgbClr val="000000"/>
                          </a:solidFill>
                          <a:latin typeface="Times New Roman"/>
                          <a:ea typeface="Calibri"/>
                          <a:cs typeface="Times New Roman"/>
                        </a:rPr>
                        <a:t> </a:t>
                      </a:r>
                      <a:r>
                        <a:rPr lang="ru-RU" sz="1600" b="1" i="1" dirty="0" err="1">
                          <a:solidFill>
                            <a:srgbClr val="000000"/>
                          </a:solidFill>
                          <a:latin typeface="Times New Roman"/>
                          <a:ea typeface="Calibri"/>
                          <a:cs typeface="Times New Roman"/>
                        </a:rPr>
                        <a:t>in</a:t>
                      </a:r>
                      <a:r>
                        <a:rPr lang="ru-RU" sz="1600" b="1" i="1" dirty="0">
                          <a:solidFill>
                            <a:srgbClr val="000000"/>
                          </a:solidFill>
                          <a:latin typeface="Times New Roman"/>
                          <a:ea typeface="Calibri"/>
                          <a:cs typeface="Times New Roman"/>
                        </a:rPr>
                        <a:t> HPS</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1">
                          <a:solidFill>
                            <a:srgbClr val="000000"/>
                          </a:solidFill>
                          <a:latin typeface="Times New Roman"/>
                          <a:ea typeface="Calibri"/>
                          <a:cs typeface="Times New Roman"/>
                        </a:rPr>
                        <a:t>Model</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1">
                          <a:solidFill>
                            <a:srgbClr val="000000"/>
                          </a:solidFill>
                          <a:latin typeface="Times New Roman"/>
                          <a:ea typeface="Calibri"/>
                          <a:cs typeface="Times New Roman"/>
                        </a:rPr>
                        <a:t>Installed capacity</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1">
                          <a:solidFill>
                            <a:srgbClr val="000000"/>
                          </a:solidFill>
                          <a:latin typeface="Times New Roman"/>
                          <a:ea typeface="Calibri"/>
                          <a:cs typeface="Times New Roman"/>
                        </a:rPr>
                        <a:t>Numberof unit</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i="1">
                          <a:solidFill>
                            <a:srgbClr val="000000"/>
                          </a:solidFill>
                          <a:latin typeface="Times New Roman"/>
                          <a:ea typeface="Calibri"/>
                          <a:cs typeface="Times New Roman"/>
                        </a:rPr>
                        <a:t>Capacity factor, %</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solidFill>
                            <a:srgbClr val="000000"/>
                          </a:solidFill>
                          <a:latin typeface="Times New Roman"/>
                          <a:ea typeface="Calibri"/>
                          <a:cs typeface="Times New Roman"/>
                        </a:rPr>
                        <a:t>Usage of all units in HPS, %</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pPr algn="l">
                        <a:spcAft>
                          <a:spcPts val="0"/>
                        </a:spcAft>
                      </a:pPr>
                      <a:r>
                        <a:rPr lang="ru-RU" sz="1600" dirty="0">
                          <a:solidFill>
                            <a:srgbClr val="000000"/>
                          </a:solidFill>
                          <a:latin typeface="Times New Roman"/>
                          <a:ea typeface="Calibri"/>
                          <a:cs typeface="Times New Roman"/>
                        </a:rPr>
                        <a:t>SPP</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rgbClr val="000000"/>
                          </a:solidFill>
                          <a:latin typeface="Times New Roman"/>
                          <a:ea typeface="Calibri"/>
                          <a:cs typeface="Times New Roman"/>
                        </a:rPr>
                        <a:t>PLM-300P</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300kW</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1000</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13</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26</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l">
                        <a:spcAft>
                          <a:spcPts val="0"/>
                        </a:spcAft>
                      </a:pPr>
                      <a:r>
                        <a:rPr lang="ru-RU" sz="1600">
                          <a:solidFill>
                            <a:srgbClr val="000000"/>
                          </a:solidFill>
                          <a:latin typeface="Times New Roman"/>
                          <a:ea typeface="Calibri"/>
                          <a:cs typeface="Times New Roman"/>
                        </a:rPr>
                        <a:t>WPU</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rgbClr val="000000"/>
                          </a:solidFill>
                          <a:latin typeface="Times New Roman"/>
                          <a:ea typeface="Calibri"/>
                          <a:cs typeface="Times New Roman"/>
                        </a:rPr>
                        <a:t>JFNH</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50kW</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10</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31</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12</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l">
                        <a:spcAft>
                          <a:spcPts val="0"/>
                        </a:spcAft>
                      </a:pPr>
                      <a:r>
                        <a:rPr lang="ru-RU" sz="1600">
                          <a:solidFill>
                            <a:srgbClr val="000000"/>
                          </a:solidFill>
                          <a:latin typeface="Times New Roman"/>
                          <a:ea typeface="Calibri"/>
                          <a:cs typeface="Times New Roman"/>
                        </a:rPr>
                        <a:t>SHU</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dirty="0">
                          <a:solidFill>
                            <a:srgbClr val="000000"/>
                          </a:solidFill>
                          <a:latin typeface="Times New Roman"/>
                          <a:ea typeface="Calibri"/>
                          <a:cs typeface="Times New Roman"/>
                        </a:rPr>
                        <a:t>XDHY-50</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150kW</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3</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37</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36</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algn="l">
                        <a:spcAft>
                          <a:spcPts val="0"/>
                        </a:spcAft>
                      </a:pPr>
                      <a:r>
                        <a:rPr lang="ru-RU" sz="1600">
                          <a:solidFill>
                            <a:srgbClr val="000000"/>
                          </a:solidFill>
                          <a:latin typeface="Times New Roman"/>
                          <a:ea typeface="Calibri"/>
                          <a:cs typeface="Times New Roman"/>
                        </a:rPr>
                        <a:t>DPU</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rgbClr val="000000"/>
                          </a:solidFill>
                          <a:latin typeface="Times New Roman"/>
                          <a:ea typeface="Calibri"/>
                          <a:cs typeface="Times New Roman"/>
                        </a:rPr>
                        <a:t>NENJO</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000000"/>
                          </a:solidFill>
                          <a:latin typeface="Times New Roman"/>
                          <a:ea typeface="Calibri"/>
                          <a:cs typeface="Times New Roman"/>
                        </a:rPr>
                        <a:t>255kW</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12</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000000"/>
                          </a:solidFill>
                          <a:latin typeface="Times New Roman"/>
                          <a:ea typeface="Calibri"/>
                          <a:cs typeface="Times New Roman"/>
                        </a:rPr>
                        <a:t>20</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algn="l">
                        <a:spcAft>
                          <a:spcPts val="0"/>
                        </a:spcAft>
                      </a:pPr>
                      <a:r>
                        <a:rPr lang="ru-RU" sz="1600">
                          <a:solidFill>
                            <a:srgbClr val="000000"/>
                          </a:solidFill>
                          <a:latin typeface="Times New Roman"/>
                          <a:ea typeface="Calibri"/>
                          <a:cs typeface="Times New Roman"/>
                        </a:rPr>
                        <a:t>batteries</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600">
                          <a:solidFill>
                            <a:srgbClr val="000000"/>
                          </a:solidFill>
                          <a:latin typeface="Times New Roman"/>
                          <a:ea typeface="Calibri"/>
                          <a:cs typeface="Times New Roman"/>
                        </a:rPr>
                        <a:t>Kang Li Da</a:t>
                      </a:r>
                      <a:endParaRPr lang="en-US" sz="400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000000"/>
                          </a:solidFill>
                          <a:latin typeface="Times New Roman"/>
                          <a:ea typeface="Calibri"/>
                          <a:cs typeface="Times New Roman"/>
                        </a:rPr>
                        <a:t>540 </a:t>
                      </a:r>
                      <a:r>
                        <a:rPr lang="ru-RU" sz="1600" dirty="0" err="1">
                          <a:solidFill>
                            <a:srgbClr val="000000"/>
                          </a:solidFill>
                          <a:latin typeface="Times New Roman"/>
                          <a:ea typeface="Calibri"/>
                          <a:cs typeface="Times New Roman"/>
                        </a:rPr>
                        <a:t>kW.h</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000000"/>
                          </a:solidFill>
                          <a:latin typeface="Times New Roman"/>
                          <a:ea typeface="Calibri"/>
                          <a:cs typeface="Times New Roman"/>
                        </a:rPr>
                        <a:t>260</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latin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000000"/>
                          </a:solidFill>
                          <a:latin typeface="Times New Roman"/>
                          <a:ea typeface="Calibri"/>
                          <a:cs typeface="Times New Roman"/>
                        </a:rPr>
                        <a:t>6</a:t>
                      </a:r>
                      <a:endParaRPr lang="en-US" sz="4000" dirty="0">
                        <a:latin typeface="Times New Roman"/>
                        <a:ea typeface="Calibri"/>
                        <a:cs typeface="Times New Roman"/>
                      </a:endParaRPr>
                    </a:p>
                  </a:txBody>
                  <a:tcPr marL="97790" marR="97790" marT="45085" marB="450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Rectangle 3"/>
          <p:cNvSpPr/>
          <p:nvPr/>
        </p:nvSpPr>
        <p:spPr>
          <a:xfrm>
            <a:off x="1785918" y="0"/>
            <a:ext cx="6286480" cy="400110"/>
          </a:xfrm>
          <a:prstGeom prst="rect">
            <a:avLst/>
          </a:prstGeom>
        </p:spPr>
        <p:txBody>
          <a:bodyPr wrap="square">
            <a:spAutoFit/>
          </a:bodyPr>
          <a:lstStyle/>
          <a:p>
            <a:pPr lvl="0" indent="180975" algn="just" fontAlgn="base">
              <a:spcBef>
                <a:spcPct val="0"/>
              </a:spcBef>
              <a:spcAft>
                <a:spcPct val="0"/>
              </a:spcAft>
              <a:tabLst>
                <a:tab pos="539750" algn="l"/>
              </a:tabLst>
            </a:pPr>
            <a:r>
              <a:rPr lang="en-US" sz="2000" b="1" dirty="0">
                <a:latin typeface="Times New Roman" pitchFamily="18" charset="0"/>
                <a:ea typeface="Times New Roman" pitchFamily="18" charset="0"/>
                <a:cs typeface="Times New Roman" pitchFamily="18" charset="0"/>
              </a:rPr>
              <a:t>The main indicators for the optimal variant of HPS</a:t>
            </a:r>
            <a:endParaRPr lang="en-US" b="1" dirty="0">
              <a:latin typeface="Times New Roman" pitchFamily="18" charset="0"/>
              <a:cs typeface="Times New Roman" pitchFamily="18" charset="0"/>
            </a:endParaRPr>
          </a:p>
        </p:txBody>
      </p:sp>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p:cNvGraphicFramePr/>
          <p:nvPr/>
        </p:nvGraphicFramePr>
        <p:xfrm>
          <a:off x="1357290" y="3000372"/>
          <a:ext cx="7072362" cy="2928958"/>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357158" y="6027003"/>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n-US" sz="20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Fig.  Comparison of the total costs </a:t>
            </a:r>
            <a:r>
              <a:rPr kumimoji="0" lang="en-US"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through </a:t>
            </a:r>
            <a:r>
              <a:rPr kumimoji="0" lang="en-US" sz="20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period of 20 years for only DPU and HPS.</a:t>
            </a:r>
            <a:endParaRPr kumimoji="0" lang="en-US" sz="54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4282" y="0"/>
            <a:ext cx="878687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539750" algn="l"/>
              </a:tabLst>
            </a:pPr>
            <a:r>
              <a:rPr kumimoji="0" lang="en-GB" sz="16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CONCLUSION and FUTURE OUTLOOK</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9750" algn="l"/>
              </a:tabLst>
            </a:pP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The data from GIS for RES should be reliable and the reliable data can be obtained from a certain region. So in this work regional GIS for RES is created for Myanmar. To get the reliable data for Myanmar verified meteorological data of RES such as incidence of solar radiation, water flow rate of rivers, wind speed and direction, temperature, tidal range, etc in the area of the country is used.</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9750" algn="l"/>
              </a:tabLst>
            </a:pP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present, many rural residents live with little or no electricity. For rural consumers of Myanmar, the use of RES is one of the best solutions for replacing the use of fossil fuels. To use RES effectively in electricity power supply, t</a:t>
            </a:r>
            <a:r>
              <a:rPr kumimoji="0" lang="en-GB"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he first thing to do is determine where RES power plants should be placed. To determine the location of new prospective power plants based on RES prototype of </a:t>
            </a: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GIS for RES is used for Myanmar.</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9750" algn="l"/>
              </a:tabLst>
            </a:pP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GIS for RES of Myanmar provides a new, fast and convenient way to obtain information about the potential of RES and factors affecting the placement of renewable energy facilities in a given area. The developed GIS is designed to estimate the possibility and advisability of construction of power plants based on renewable energy in the given area by considering factors affecting the placement of renewable energy facilities in this area.</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9750" algn="l"/>
              </a:tabLst>
            </a:pPr>
            <a:r>
              <a:rPr kumimoji="0" lang="en-US"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In this work many variants of HPS which consist of different types and different amount of SPP, HPU and SHU are compared and optimal variant is chosen for the power supply to village.  </a:t>
            </a: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Using the diesel price of 1.2 $/liter and a fuel consumption of DPU 0.4 liter/kWh, the payback period of the HPS is 6 years (see fig.20) and through </a:t>
            </a:r>
            <a:r>
              <a:rPr kumimoji="0" lang="en-US" sz="16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the settlement period of 20 years</a:t>
            </a: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power generation of RES is up to 80% of the energy consumption of village.</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539750" algn="l"/>
              </a:tabLst>
            </a:pPr>
            <a:r>
              <a:rPr kumimoji="0" lang="en-US"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However, work on the GIS for Myanmar is not finished yet, the system will be developed and supplemented. At future similar GIS for RES for all nations using reliable meteorological data should be created and all should be united and will become global GIS for RES. At that time every one can obtain information about the potential of RES and factors affecting the placement of renewable energy facilities for all area from this global GIS for RES and can estimate the possibility and advisability of construction of power plants based on RES in the given area using global GIS for RES.</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34" y="2143116"/>
            <a:ext cx="8229600" cy="1371600"/>
          </a:xfrm>
        </p:spPr>
        <p:style>
          <a:lnRef idx="2">
            <a:schemeClr val="dk1"/>
          </a:lnRef>
          <a:fillRef idx="1">
            <a:schemeClr val="lt1"/>
          </a:fillRef>
          <a:effectRef idx="0">
            <a:schemeClr val="dk1"/>
          </a:effectRef>
          <a:fontRef idx="minor">
            <a:schemeClr val="dk1"/>
          </a:fontRef>
        </p:style>
        <p:txBody>
          <a:bodyPr>
            <a:normAutofit/>
          </a:bodyPr>
          <a:lstStyle/>
          <a:p>
            <a:r>
              <a:rPr lang="en-US" sz="4000" dirty="0">
                <a:solidFill>
                  <a:srgbClr val="00B0F0"/>
                </a:solidFill>
                <a:latin typeface="Times New Roman" pitchFamily="18" charset="0"/>
                <a:cs typeface="Times New Roman" pitchFamily="18" charset="0"/>
              </a:rPr>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533400" y="457200"/>
            <a:ext cx="8382000" cy="461665"/>
          </a:xfrm>
          <a:prstGeom prst="rect">
            <a:avLst/>
          </a:prstGeom>
        </p:spPr>
        <p:txBody>
          <a:bodyPr wrap="square">
            <a:spAutoFit/>
          </a:bodyPr>
          <a:lstStyle/>
          <a:p>
            <a:pPr algn="ctr">
              <a:spcAft>
                <a:spcPts val="600"/>
              </a:spcAft>
            </a:pPr>
            <a:r>
              <a:rPr lang="en-US" sz="2400" b="1" dirty="0">
                <a:latin typeface="Times New Roman" pitchFamily="18" charset="0"/>
                <a:cs typeface="Times New Roman" pitchFamily="18" charset="0"/>
              </a:rPr>
              <a:t>Estimating the potential of renewable energy in a given area</a:t>
            </a:r>
          </a:p>
        </p:txBody>
      </p:sp>
      <p:sp>
        <p:nvSpPr>
          <p:cNvPr id="5" name="Rectangle 2"/>
          <p:cNvSpPr/>
          <p:nvPr/>
        </p:nvSpPr>
        <p:spPr>
          <a:xfrm>
            <a:off x="457200" y="1629013"/>
            <a:ext cx="8458200" cy="3508653"/>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This step includes the following processes:</a:t>
            </a:r>
          </a:p>
          <a:p>
            <a:pPr algn="just">
              <a:lnSpc>
                <a:spcPct val="150000"/>
              </a:lnSpc>
              <a:buFont typeface="Wingdings" pitchFamily="2" charset="2"/>
              <a:buChar char="§"/>
            </a:pPr>
            <a:r>
              <a:rPr lang="en-US" sz="2400" dirty="0">
                <a:latin typeface="Times New Roman" pitchFamily="18" charset="0"/>
                <a:cs typeface="Times New Roman" pitchFamily="18" charset="0"/>
              </a:rPr>
              <a:t>  Selecting the regional databases for RES on each 1x1</a:t>
            </a:r>
          </a:p>
          <a:p>
            <a:pPr algn="just">
              <a:lnSpc>
                <a:spcPct val="150000"/>
              </a:lnSpc>
            </a:pPr>
            <a:r>
              <a:rPr lang="en-US" sz="2400" dirty="0">
                <a:latin typeface="Times New Roman" pitchFamily="18" charset="0"/>
                <a:cs typeface="Times New Roman" pitchFamily="18" charset="0"/>
              </a:rPr>
              <a:t>    geographical degree.</a:t>
            </a:r>
          </a:p>
          <a:p>
            <a:pPr algn="just">
              <a:lnSpc>
                <a:spcPct val="150000"/>
              </a:lnSpc>
              <a:buFont typeface="Wingdings" pitchFamily="2" charset="2"/>
              <a:buChar char="§"/>
            </a:pPr>
            <a:r>
              <a:rPr lang="en-US" sz="2400" dirty="0">
                <a:latin typeface="Times New Roman" pitchFamily="18" charset="0"/>
                <a:cs typeface="Times New Roman" pitchFamily="18" charset="0"/>
              </a:rPr>
              <a:t>  Defining methods and models for estimating potential of RES.</a:t>
            </a:r>
          </a:p>
          <a:p>
            <a:pPr algn="just">
              <a:lnSpc>
                <a:spcPct val="150000"/>
              </a:lnSpc>
              <a:buFont typeface="Wingdings" pitchFamily="2" charset="2"/>
              <a:buChar char="§"/>
            </a:pPr>
            <a:r>
              <a:rPr lang="en-US" sz="2400" dirty="0">
                <a:latin typeface="Times New Roman" pitchFamily="18" charset="0"/>
                <a:cs typeface="Times New Roman" pitchFamily="18" charset="0"/>
              </a:rPr>
              <a:t>  Estimating potential energy of renewable energy resources in the</a:t>
            </a:r>
          </a:p>
          <a:p>
            <a:pPr algn="just">
              <a:lnSpc>
                <a:spcPct val="150000"/>
              </a:lnSpc>
            </a:pPr>
            <a:r>
              <a:rPr lang="en-US" sz="2400" dirty="0">
                <a:latin typeface="Times New Roman" pitchFamily="18" charset="0"/>
                <a:cs typeface="Times New Roman" pitchFamily="18" charset="0"/>
              </a:rPr>
              <a:t>    given area.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533400" y="457200"/>
            <a:ext cx="8382000" cy="461665"/>
          </a:xfrm>
          <a:prstGeom prst="rect">
            <a:avLst/>
          </a:prstGeom>
        </p:spPr>
        <p:txBody>
          <a:bodyPr wrap="square">
            <a:spAutoFit/>
          </a:bodyPr>
          <a:lstStyle/>
          <a:p>
            <a:pPr algn="ctr">
              <a:spcAft>
                <a:spcPts val="600"/>
              </a:spcAft>
            </a:pPr>
            <a:r>
              <a:rPr lang="en-US" sz="2400" b="1" dirty="0">
                <a:latin typeface="Times New Roman" pitchFamily="18" charset="0"/>
                <a:cs typeface="Times New Roman" pitchFamily="18" charset="0"/>
              </a:rPr>
              <a:t>Estimating the potential of renewable energy in a given area</a:t>
            </a:r>
          </a:p>
        </p:txBody>
      </p:sp>
      <p:sp>
        <p:nvSpPr>
          <p:cNvPr id="5" name="Rectangle 2"/>
          <p:cNvSpPr/>
          <p:nvPr/>
        </p:nvSpPr>
        <p:spPr>
          <a:xfrm>
            <a:off x="457200" y="1629013"/>
            <a:ext cx="8458200" cy="3508653"/>
          </a:xfrm>
          <a:prstGeom prst="rect">
            <a:avLst/>
          </a:prstGeom>
        </p:spPr>
        <p:txBody>
          <a:bodyPr wrap="square">
            <a:spAutoFit/>
          </a:bodyPr>
          <a:lstStyle/>
          <a:p>
            <a:pPr algn="just">
              <a:lnSpc>
                <a:spcPct val="150000"/>
              </a:lnSpc>
            </a:pPr>
            <a:r>
              <a:rPr lang="en-US" sz="2400" dirty="0">
                <a:latin typeface="Times New Roman" pitchFamily="18" charset="0"/>
                <a:cs typeface="Times New Roman" pitchFamily="18" charset="0"/>
              </a:rPr>
              <a:t>This step includes the following processes:</a:t>
            </a:r>
          </a:p>
          <a:p>
            <a:pPr algn="just">
              <a:lnSpc>
                <a:spcPct val="150000"/>
              </a:lnSpc>
              <a:buFont typeface="Wingdings" pitchFamily="2" charset="2"/>
              <a:buChar char="§"/>
            </a:pPr>
            <a:r>
              <a:rPr lang="en-US" sz="2400" dirty="0">
                <a:latin typeface="Times New Roman" pitchFamily="18" charset="0"/>
                <a:cs typeface="Times New Roman" pitchFamily="18" charset="0"/>
              </a:rPr>
              <a:t>  Selecting the regional databases for RES on each 1x1</a:t>
            </a:r>
          </a:p>
          <a:p>
            <a:pPr algn="just">
              <a:lnSpc>
                <a:spcPct val="150000"/>
              </a:lnSpc>
            </a:pPr>
            <a:r>
              <a:rPr lang="en-US" sz="2400" dirty="0">
                <a:latin typeface="Times New Roman" pitchFamily="18" charset="0"/>
                <a:cs typeface="Times New Roman" pitchFamily="18" charset="0"/>
              </a:rPr>
              <a:t>    geographical degree.</a:t>
            </a:r>
          </a:p>
          <a:p>
            <a:pPr algn="just">
              <a:lnSpc>
                <a:spcPct val="150000"/>
              </a:lnSpc>
              <a:buFont typeface="Wingdings" pitchFamily="2" charset="2"/>
              <a:buChar char="§"/>
            </a:pPr>
            <a:r>
              <a:rPr lang="en-US" sz="2400" dirty="0">
                <a:latin typeface="Times New Roman" pitchFamily="18" charset="0"/>
                <a:cs typeface="Times New Roman" pitchFamily="18" charset="0"/>
              </a:rPr>
              <a:t>  Defining methods and models for estimating potential of RES.</a:t>
            </a:r>
          </a:p>
          <a:p>
            <a:pPr algn="just">
              <a:lnSpc>
                <a:spcPct val="150000"/>
              </a:lnSpc>
              <a:buFont typeface="Wingdings" pitchFamily="2" charset="2"/>
              <a:buChar char="§"/>
            </a:pPr>
            <a:r>
              <a:rPr lang="en-US" sz="2400" dirty="0">
                <a:latin typeface="Times New Roman" pitchFamily="18" charset="0"/>
                <a:cs typeface="Times New Roman" pitchFamily="18" charset="0"/>
              </a:rPr>
              <a:t>  Estimating potential energy of renewable energy resources in the</a:t>
            </a:r>
          </a:p>
          <a:p>
            <a:pPr algn="just">
              <a:lnSpc>
                <a:spcPct val="150000"/>
              </a:lnSpc>
            </a:pPr>
            <a:r>
              <a:rPr lang="en-US" sz="2400" dirty="0">
                <a:latin typeface="Times New Roman" pitchFamily="18" charset="0"/>
                <a:cs typeface="Times New Roman" pitchFamily="18" charset="0"/>
              </a:rPr>
              <a:t>    given area.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500174"/>
            <a:ext cx="8215370" cy="4616648"/>
          </a:xfrm>
          <a:prstGeom prst="rect">
            <a:avLst/>
          </a:prstGeom>
        </p:spPr>
        <p:txBody>
          <a:bodyPr wrap="square">
            <a:spAutoFit/>
          </a:bodyPr>
          <a:lstStyle/>
          <a:p>
            <a:pPr marL="182563" indent="-182563" algn="just">
              <a:lnSpc>
                <a:spcPct val="150000"/>
              </a:lnSpc>
              <a:buFont typeface="Arial" pitchFamily="34" charset="0"/>
              <a:buChar char="•"/>
            </a:pPr>
            <a:r>
              <a:rPr lang="en-US" sz="2800" dirty="0">
                <a:latin typeface="Times New Roman" pitchFamily="18" charset="0"/>
                <a:cs typeface="Times New Roman" pitchFamily="18" charset="0"/>
              </a:rPr>
              <a:t>Solar radiation data, wind speed data, height of tide and water flow rate data are available from database of NASA, Russian's weather, Weather timetable, </a:t>
            </a:r>
            <a:r>
              <a:rPr lang="en-US" sz="2800" dirty="0" err="1">
                <a:latin typeface="Times New Roman" pitchFamily="18" charset="0"/>
                <a:cs typeface="Times New Roman" pitchFamily="18" charset="0"/>
              </a:rPr>
              <a:t>Meteonorm</a:t>
            </a:r>
            <a:r>
              <a:rPr lang="en-US" sz="2800" dirty="0">
                <a:latin typeface="Times New Roman" pitchFamily="18" charset="0"/>
                <a:cs typeface="Times New Roman" pitchFamily="18" charset="0"/>
              </a:rPr>
              <a:t>, Total Tide, WMO and other. </a:t>
            </a:r>
          </a:p>
          <a:p>
            <a:pPr marL="182563" indent="-182563" algn="just">
              <a:lnSpc>
                <a:spcPct val="150000"/>
              </a:lnSpc>
              <a:buFont typeface="Arial" pitchFamily="34" charset="0"/>
              <a:buChar char="•"/>
            </a:pPr>
            <a:r>
              <a:rPr lang="en-US" sz="2800" dirty="0">
                <a:latin typeface="Times New Roman" pitchFamily="18" charset="0"/>
                <a:cs typeface="Times New Roman" pitchFamily="18" charset="0"/>
              </a:rPr>
              <a:t>To verify the mathematical models, data from Ministry of Agriculture and Irrigation Myanmar and Ministry of Electric Power Myanmar is used.</a:t>
            </a:r>
          </a:p>
        </p:txBody>
      </p:sp>
      <p:sp>
        <p:nvSpPr>
          <p:cNvPr id="3" name="Rectangle 2"/>
          <p:cNvSpPr/>
          <p:nvPr/>
        </p:nvSpPr>
        <p:spPr>
          <a:xfrm>
            <a:off x="785786" y="642918"/>
            <a:ext cx="7061485" cy="523220"/>
          </a:xfrm>
          <a:prstGeom prst="rect">
            <a:avLst/>
          </a:prstGeom>
        </p:spPr>
        <p:txBody>
          <a:bodyPr wrap="none">
            <a:spAutoFit/>
          </a:bodyPr>
          <a:lstStyle/>
          <a:p>
            <a:r>
              <a:rPr lang="en-US" sz="2800" b="1" dirty="0">
                <a:latin typeface="Times New Roman" pitchFamily="18" charset="0"/>
                <a:cs typeface="Times New Roman" pitchFamily="18" charset="0"/>
              </a:rPr>
              <a:t>Choosing Data Bases for GIS RES Myanmar</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00232" y="0"/>
            <a:ext cx="487396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Comparison of existing GIS of the World</a:t>
            </a:r>
            <a:endParaRPr kumimoji="0" lang="en-US" sz="4400" b="0"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214282" y="428603"/>
          <a:ext cx="8786874" cy="6342330"/>
        </p:xfrm>
        <a:graphic>
          <a:graphicData uri="http://schemas.openxmlformats.org/drawingml/2006/table">
            <a:tbl>
              <a:tblPr/>
              <a:tblGrid>
                <a:gridCol w="5500726">
                  <a:extLst>
                    <a:ext uri="{9D8B030D-6E8A-4147-A177-3AD203B41FA5}">
                      <a16:colId xmlns:a16="http://schemas.microsoft.com/office/drawing/2014/main" val="20000"/>
                    </a:ext>
                  </a:extLst>
                </a:gridCol>
                <a:gridCol w="785818">
                  <a:extLst>
                    <a:ext uri="{9D8B030D-6E8A-4147-A177-3AD203B41FA5}">
                      <a16:colId xmlns:a16="http://schemas.microsoft.com/office/drawing/2014/main" val="20001"/>
                    </a:ext>
                  </a:extLst>
                </a:gridCol>
                <a:gridCol w="714380">
                  <a:extLst>
                    <a:ext uri="{9D8B030D-6E8A-4147-A177-3AD203B41FA5}">
                      <a16:colId xmlns:a16="http://schemas.microsoft.com/office/drawing/2014/main" val="20002"/>
                    </a:ext>
                  </a:extLst>
                </a:gridCol>
                <a:gridCol w="714380">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tblGrid>
              <a:tr h="424911">
                <a:tc>
                  <a:txBody>
                    <a:bodyPr/>
                    <a:lstStyle/>
                    <a:p>
                      <a:pPr marL="36000" algn="just">
                        <a:spcAft>
                          <a:spcPts val="0"/>
                        </a:spcAft>
                        <a:tabLst>
                          <a:tab pos="540385" algn="l"/>
                        </a:tabLst>
                      </a:pPr>
                      <a:r>
                        <a:rPr lang="en-US" sz="1800" dirty="0">
                          <a:solidFill>
                            <a:srgbClr val="000000"/>
                          </a:solidFill>
                          <a:latin typeface="Times New Roman"/>
                          <a:ea typeface="Calibri"/>
                          <a:cs typeface="Times New Roman"/>
                        </a:rPr>
                        <a:t>GIS for RES in the world </a:t>
                      </a:r>
                      <a:endParaRPr lang="en-US" sz="20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US" sz="1400" dirty="0">
                          <a:solidFill>
                            <a:srgbClr val="000000"/>
                          </a:solidFill>
                          <a:latin typeface="Times New Roman"/>
                          <a:ea typeface="Calibri"/>
                          <a:cs typeface="Times New Roman"/>
                        </a:rPr>
                        <a:t>IRENA</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US" sz="1400">
                          <a:solidFill>
                            <a:srgbClr val="000000"/>
                          </a:solidFill>
                          <a:latin typeface="Times New Roman"/>
                          <a:ea typeface="Calibri"/>
                          <a:cs typeface="Times New Roman"/>
                        </a:rPr>
                        <a:t>SWER</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US" sz="1400">
                          <a:solidFill>
                            <a:srgbClr val="000000"/>
                          </a:solidFill>
                          <a:latin typeface="Times New Roman"/>
                          <a:ea typeface="Calibri"/>
                          <a:cs typeface="Times New Roman"/>
                        </a:rPr>
                        <a:t>3TIER</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en-US" sz="1400">
                          <a:solidFill>
                            <a:srgbClr val="000000"/>
                          </a:solidFill>
                          <a:latin typeface="Times New Roman"/>
                          <a:ea typeface="Calibri"/>
                          <a:cs typeface="Times New Roman"/>
                        </a:rPr>
                        <a:t>GIS for RES Myanmar</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219">
                <a:tc>
                  <a:txBody>
                    <a:bodyPr/>
                    <a:lstStyle/>
                    <a:p>
                      <a:pPr marL="36000" algn="just">
                        <a:spcAft>
                          <a:spcPts val="0"/>
                        </a:spcAft>
                        <a:tabLst>
                          <a:tab pos="540385" algn="l"/>
                        </a:tabLst>
                      </a:pPr>
                      <a:r>
                        <a:rPr lang="ru-RU" sz="1800">
                          <a:solidFill>
                            <a:srgbClr val="000000"/>
                          </a:solidFill>
                          <a:latin typeface="Times New Roman"/>
                          <a:ea typeface="Calibri"/>
                          <a:cs typeface="Times New Roman"/>
                        </a:rPr>
                        <a:t>Global</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219">
                <a:tc>
                  <a:txBody>
                    <a:bodyPr/>
                    <a:lstStyle/>
                    <a:p>
                      <a:pPr marL="36000" algn="just">
                        <a:spcAft>
                          <a:spcPts val="0"/>
                        </a:spcAft>
                      </a:pPr>
                      <a:r>
                        <a:rPr lang="en-US" sz="1800">
                          <a:solidFill>
                            <a:srgbClr val="000000"/>
                          </a:solidFill>
                          <a:latin typeface="Times New Roman"/>
                          <a:ea typeface="Calibri"/>
                          <a:cs typeface="Times New Roman"/>
                        </a:rPr>
                        <a:t>Regional</a:t>
                      </a:r>
                      <a:endParaRPr lang="en-US" sz="2000">
                        <a:latin typeface="Calibri"/>
                        <a:ea typeface="Calibri"/>
                        <a:cs typeface="Times New Roman"/>
                      </a:endParaRPr>
                    </a:p>
                  </a:txBody>
                  <a:tcPr marL="12528" marR="12528" marT="30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219">
                <a:tc>
                  <a:txBody>
                    <a:bodyPr/>
                    <a:lstStyle/>
                    <a:p>
                      <a:pPr marL="36000" algn="just">
                        <a:spcAft>
                          <a:spcPts val="0"/>
                        </a:spcAft>
                      </a:pPr>
                      <a:r>
                        <a:rPr lang="en-US" sz="1800">
                          <a:solidFill>
                            <a:srgbClr val="000000"/>
                          </a:solidFill>
                          <a:latin typeface="Times New Roman"/>
                          <a:ea typeface="Calibri"/>
                          <a:cs typeface="Times New Roman"/>
                        </a:rPr>
                        <a:t>Solar radiation data</a:t>
                      </a:r>
                      <a:endParaRPr lang="en-US" sz="2000">
                        <a:latin typeface="Calibri"/>
                        <a:ea typeface="Calibri"/>
                        <a:cs typeface="Times New Roman"/>
                      </a:endParaRPr>
                    </a:p>
                  </a:txBody>
                  <a:tcPr marL="12528" marR="12528" marT="30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219">
                <a:tc>
                  <a:txBody>
                    <a:bodyPr/>
                    <a:lstStyle/>
                    <a:p>
                      <a:pPr marL="36000" algn="just">
                        <a:spcAft>
                          <a:spcPts val="0"/>
                        </a:spcAft>
                      </a:pPr>
                      <a:r>
                        <a:rPr lang="en-US" sz="1800">
                          <a:solidFill>
                            <a:srgbClr val="000000"/>
                          </a:solidFill>
                          <a:latin typeface="Times New Roman"/>
                          <a:ea typeface="Calibri"/>
                          <a:cs typeface="Times New Roman"/>
                        </a:rPr>
                        <a:t>Wind speed data</a:t>
                      </a:r>
                      <a:endParaRPr lang="en-US" sz="2000">
                        <a:latin typeface="Calibri"/>
                        <a:ea typeface="Calibri"/>
                        <a:cs typeface="Times New Roman"/>
                      </a:endParaRPr>
                    </a:p>
                  </a:txBody>
                  <a:tcPr marL="12528" marR="12528" marT="30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219">
                <a:tc>
                  <a:txBody>
                    <a:bodyPr/>
                    <a:lstStyle/>
                    <a:p>
                      <a:pPr marL="36000" algn="just">
                        <a:spcAft>
                          <a:spcPts val="0"/>
                        </a:spcAft>
                      </a:pPr>
                      <a:r>
                        <a:rPr lang="en-US" sz="1800">
                          <a:solidFill>
                            <a:srgbClr val="000000"/>
                          </a:solidFill>
                          <a:latin typeface="Times New Roman"/>
                          <a:ea typeface="Calibri"/>
                          <a:cs typeface="Times New Roman"/>
                        </a:rPr>
                        <a:t>Water flow rate data</a:t>
                      </a:r>
                      <a:endParaRPr lang="en-US" sz="2000">
                        <a:latin typeface="Calibri"/>
                        <a:ea typeface="Calibri"/>
                        <a:cs typeface="Times New Roman"/>
                      </a:endParaRPr>
                    </a:p>
                  </a:txBody>
                  <a:tcPr marL="12528" marR="12528" marT="30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219">
                <a:tc>
                  <a:txBody>
                    <a:bodyPr/>
                    <a:lstStyle/>
                    <a:p>
                      <a:pPr marL="36000" algn="just">
                        <a:spcAft>
                          <a:spcPts val="0"/>
                        </a:spcAft>
                      </a:pPr>
                      <a:r>
                        <a:rPr lang="en-US" sz="1800">
                          <a:solidFill>
                            <a:srgbClr val="000000"/>
                          </a:solidFill>
                          <a:latin typeface="Times New Roman"/>
                          <a:ea typeface="Calibri"/>
                          <a:cs typeface="Times New Roman"/>
                        </a:rPr>
                        <a:t>Tidal range data</a:t>
                      </a:r>
                      <a:endParaRPr lang="en-US" sz="2000">
                        <a:latin typeface="Calibri"/>
                        <a:ea typeface="Calibri"/>
                        <a:cs typeface="Times New Roman"/>
                      </a:endParaRPr>
                    </a:p>
                  </a:txBody>
                  <a:tcPr marL="12528" marR="12528" marT="30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2884">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Maps of gross renewable energy potential</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2884">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Maps of technical renewable energy potential</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2884">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electricity stations based on RES </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4219">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population density</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219">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Maps of t</a:t>
                      </a:r>
                      <a:r>
                        <a:rPr lang="ru-RU" sz="1800">
                          <a:solidFill>
                            <a:srgbClr val="000000"/>
                          </a:solidFill>
                          <a:latin typeface="Times New Roman"/>
                          <a:ea typeface="Calibri"/>
                          <a:cs typeface="Times New Roman"/>
                        </a:rPr>
                        <a:t>ransport network</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4219">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Possible flood areas</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4219">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Seismic Hazards Zones</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4219">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Special protected areas</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42746">
                <a:tc>
                  <a:txBody>
                    <a:bodyPr/>
                    <a:lstStyle/>
                    <a:p>
                      <a:pPr marL="36000" algn="just">
                        <a:spcAft>
                          <a:spcPts val="0"/>
                        </a:spcAft>
                        <a:tabLst>
                          <a:tab pos="540385" algn="l"/>
                        </a:tabLst>
                      </a:pPr>
                      <a:r>
                        <a:rPr lang="en-US" sz="1800">
                          <a:solidFill>
                            <a:srgbClr val="000000"/>
                          </a:solidFill>
                          <a:latin typeface="Times New Roman"/>
                          <a:ea typeface="Calibri"/>
                          <a:cs typeface="Times New Roman"/>
                        </a:rPr>
                        <a:t>Map of Power consumption over the country</a:t>
                      </a:r>
                      <a:endParaRPr lang="en-US" sz="20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00608">
                <a:tc>
                  <a:txBody>
                    <a:bodyPr/>
                    <a:lstStyle/>
                    <a:p>
                      <a:pPr marL="36000" algn="just">
                        <a:spcAft>
                          <a:spcPts val="0"/>
                        </a:spcAft>
                        <a:tabLst>
                          <a:tab pos="540385" algn="l"/>
                        </a:tabLst>
                      </a:pPr>
                      <a:r>
                        <a:rPr lang="en-US" sz="1800" dirty="0">
                          <a:solidFill>
                            <a:srgbClr val="000000"/>
                          </a:solidFill>
                          <a:latin typeface="Times New Roman"/>
                          <a:ea typeface="Calibri"/>
                          <a:cs typeface="Times New Roman"/>
                        </a:rPr>
                        <a:t>Methods and algorithms for calculating the gross and technical resources and parameters of the projected power plants based on RES</a:t>
                      </a:r>
                      <a:endParaRPr lang="en-US" sz="20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26559" marR="26559"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a:solidFill>
                            <a:srgbClr val="000000"/>
                          </a:solidFill>
                          <a:latin typeface="Times New Roman"/>
                          <a:ea typeface="Calibri"/>
                          <a:cs typeface="Times New Roman"/>
                        </a:rPr>
                        <a:t>-</a:t>
                      </a:r>
                      <a:endParaRPr lang="en-US" sz="160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40385" algn="l"/>
                        </a:tabLst>
                      </a:pPr>
                      <a:r>
                        <a:rPr lang="ru-RU" sz="1400" dirty="0">
                          <a:solidFill>
                            <a:srgbClr val="000000"/>
                          </a:solidFill>
                          <a:latin typeface="Times New Roman"/>
                          <a:ea typeface="Calibri"/>
                          <a:cs typeface="Times New Roman"/>
                        </a:rPr>
                        <a:t>+</a:t>
                      </a:r>
                      <a:endParaRPr lang="en-US" sz="1600" dirty="0">
                        <a:latin typeface="Calibri"/>
                        <a:ea typeface="Calibri"/>
                        <a:cs typeface="Times New Roman"/>
                      </a:endParaRPr>
                    </a:p>
                  </a:txBody>
                  <a:tcPr marL="12528" marR="12528" marT="3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447800" y="6336268"/>
            <a:ext cx="6553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dirty="0">
                <a:latin typeface="Times New Roman" pitchFamily="18" charset="0"/>
                <a:cs typeface="Times New Roman" pitchFamily="18" charset="0"/>
              </a:rPr>
              <a:t>The gross potential of solar power in Myanmar (W / m</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print"/>
          <a:srcRect/>
          <a:stretch>
            <a:fillRect/>
          </a:stretch>
        </p:blipFill>
        <p:spPr bwMode="auto">
          <a:xfrm>
            <a:off x="657225" y="304800"/>
            <a:ext cx="7800975" cy="5486400"/>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2819401" y="5791200"/>
            <a:ext cx="3352800" cy="60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600200" y="6336268"/>
            <a:ext cx="5791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dirty="0">
                <a:latin typeface="Times New Roman" pitchFamily="18" charset="0"/>
                <a:cs typeface="Times New Roman" pitchFamily="18" charset="0"/>
              </a:rPr>
              <a:t>The gross potential of wind power in Myanmar (W / m</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 </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685800" y="304800"/>
            <a:ext cx="7820025" cy="541020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200400" y="5791200"/>
            <a:ext cx="2752725" cy="533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1447800" y="6336267"/>
            <a:ext cx="6781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b="1" dirty="0">
                <a:latin typeface="Times New Roman" pitchFamily="18" charset="0"/>
                <a:cs typeface="Times New Roman" pitchFamily="18" charset="0"/>
              </a:rPr>
              <a:t>The gross potential of small hydro power in Myanmar (W / m</a:t>
            </a:r>
            <a:r>
              <a:rPr lang="en-US" b="1" baseline="30000" dirty="0">
                <a:latin typeface="Times New Roman" pitchFamily="18" charset="0"/>
                <a:cs typeface="Times New Roman" pitchFamily="18" charset="0"/>
              </a:rPr>
              <a:t>2</a:t>
            </a:r>
            <a:r>
              <a:rPr lang="en-US" b="1" dirty="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609600" y="228600"/>
            <a:ext cx="7862887" cy="5562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352800" y="5791200"/>
            <a:ext cx="2571750" cy="5524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A2E025CE19C3D14FBB628CAA5802C3CB" ma:contentTypeVersion="1" ma:contentTypeDescription="Создание документа." ma:contentTypeScope="" ma:versionID="0212723a7489f26f309c4136d32b62b4">
  <xsd:schema xmlns:xsd="http://www.w3.org/2001/XMLSchema" xmlns:xs="http://www.w3.org/2001/XMLSchema" xmlns:p="http://schemas.microsoft.com/office/2006/metadata/properties" xmlns:ns1="http://schemas.microsoft.com/sharepoint/v3" targetNamespace="http://schemas.microsoft.com/office/2006/metadata/properties" ma:root="true" ma:fieldsID="2a10c82831e5d625bbb0173136b0368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6F0CE9-C211-4CDB-9665-9DD31D0B4F5B}"/>
</file>

<file path=customXml/itemProps2.xml><?xml version="1.0" encoding="utf-8"?>
<ds:datastoreItem xmlns:ds="http://schemas.openxmlformats.org/officeDocument/2006/customXml" ds:itemID="{9DE33140-9B99-453D-8FED-63A32DCC33D5}"/>
</file>

<file path=customXml/itemProps3.xml><?xml version="1.0" encoding="utf-8"?>
<ds:datastoreItem xmlns:ds="http://schemas.openxmlformats.org/officeDocument/2006/customXml" ds:itemID="{CF5577B9-0954-49B0-9649-DE89B7864955}"/>
</file>

<file path=docProps/app.xml><?xml version="1.0" encoding="utf-8"?>
<Properties xmlns="http://schemas.openxmlformats.org/officeDocument/2006/extended-properties" xmlns:vt="http://schemas.openxmlformats.org/officeDocument/2006/docPropsVTypes">
  <TotalTime>102</TotalTime>
  <Words>1498</Words>
  <Application>Microsoft Office PowerPoint</Application>
  <PresentationFormat>Экран (4:3)</PresentationFormat>
  <Paragraphs>241</Paragraphs>
  <Slides>23</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createrboy</dc:creator>
  <cp:lastModifiedBy>Михаил Тягунов</cp:lastModifiedBy>
  <cp:revision>28</cp:revision>
  <dcterms:created xsi:type="dcterms:W3CDTF">2017-10-18T14:41:46Z</dcterms:created>
  <dcterms:modified xsi:type="dcterms:W3CDTF">2017-12-06T14:19:48Z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0x010100A2E025CE19C3D14FBB628CAA5802C3CB</vt:lpwstr>
  </property>
</Properties>
</file>