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jpeg" ContentType="image/jpeg"/>
  <Default Extension="emf" ContentType="image/x-emf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11.xml" ContentType="application/vnd.openxmlformats-officedocument.presentationml.slide+xml"/>
  <Override PartName="/ppt/slides/slide17.xml" ContentType="application/vnd.openxmlformats-officedocument.presentationml.slide+xml"/>
  <Override PartName="/ppt/notesSlides/notesSlide11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6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7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diagrams/colors1.xml" ContentType="application/vnd.openxmlformats-officedocument.drawingml.diagramColors+xml"/>
  <Override PartName="/ppt/commentAuthors.xml" ContentType="application/vnd.openxmlformats-officedocument.presentationml.commentAuth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1.xml" ContentType="application/vnd.openxmlformats-officedocument.theme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diagrams/colors2.xml" ContentType="application/vnd.openxmlformats-officedocument.drawingml.diagramColors+xml"/>
  <Override PartName="/ppt/charts/chart1.xml" ContentType="application/vnd.openxmlformats-officedocument.drawingml.chart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diagrams/drawing1.xml" ContentType="application/vnd.ms-office.drawingml.diagramDrawing+xml"/>
  <Override PartName="/ppt/diagrams/drawing2.xml" ContentType="application/vnd.ms-office.drawingml.diagramDrawing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56" r:id="rId2"/>
    <p:sldId id="358" r:id="rId3"/>
    <p:sldId id="360" r:id="rId4"/>
    <p:sldId id="361" r:id="rId5"/>
    <p:sldId id="362" r:id="rId6"/>
    <p:sldId id="364" r:id="rId7"/>
    <p:sldId id="367" r:id="rId8"/>
    <p:sldId id="347" r:id="rId9"/>
    <p:sldId id="349" r:id="rId10"/>
    <p:sldId id="352" r:id="rId11"/>
    <p:sldId id="356" r:id="rId12"/>
    <p:sldId id="375" r:id="rId13"/>
    <p:sldId id="378" r:id="rId14"/>
    <p:sldId id="379" r:id="rId15"/>
    <p:sldId id="382" r:id="rId16"/>
    <p:sldId id="384" r:id="rId17"/>
    <p:sldId id="385" r:id="rId18"/>
    <p:sldId id="372" r:id="rId19"/>
    <p:sldId id="373" r:id="rId20"/>
    <p:sldId id="267" r:id="rId21"/>
  </p:sldIdLst>
  <p:sldSz cx="9144000" cy="6858000" type="screen4x3"/>
  <p:notesSz cx="7099300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Васьков Алексей" initials="ВА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E3E3E"/>
    <a:srgbClr val="F2F2F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62174" autoAdjust="0"/>
  </p:normalViewPr>
  <p:slideViewPr>
    <p:cSldViewPr>
      <p:cViewPr varScale="1">
        <p:scale>
          <a:sx n="55" d="100"/>
          <a:sy n="55" d="100"/>
        </p:scale>
        <p:origin x="-23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55;&#1056;&#1045;&#1044;&#1051;&#1054;&#1046;-&#1057;&#1040;&#1061;&#1040;&#1051;&#1048;&#1053;\&#1050;&#1086;&#1087;&#1080;&#1103;%20&#1056;&#1077;&#1079;&#1091;&#1083;&#1100;&#1090;&#1072;&#1090;&#1099;-&#1056;&#1086;&#1084;&#1072;&#1085;%20&#1044;&#1084;&#1080;&#1090;&#1088;&#1080;&#1081;%20&#1080;&#1089;&#1087;&#1088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20059704250548147"/>
          <c:y val="0.12419337666185251"/>
          <c:w val="0.75621041110883236"/>
          <c:h val="0.708860759493676"/>
        </c:manualLayout>
      </c:layout>
      <c:scatterChart>
        <c:scatterStyle val="lineMarker"/>
        <c:ser>
          <c:idx val="0"/>
          <c:order val="0"/>
          <c:tx>
            <c:strRef>
              <c:f>'Сравн. типов'!$A$4</c:f>
              <c:strCache>
                <c:ptCount val="1"/>
                <c:pt idx="0">
                  <c:v>1</c:v>
                </c:pt>
              </c:strCache>
            </c:strRef>
          </c:tx>
          <c:spPr>
            <a:ln w="38100">
              <a:solidFill>
                <a:schemeClr val="tx1"/>
              </a:solidFill>
              <a:prstDash val="solid"/>
            </a:ln>
          </c:spPr>
          <c:marker>
            <c:symbol val="square"/>
            <c:size val="6"/>
          </c:marker>
          <c:xVal>
            <c:numRef>
              <c:f>'Сравн. типов'!$C$3:$N$3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xVal>
          <c:yVal>
            <c:numRef>
              <c:f>'Сравн. типов'!$C$4:$N$4</c:f>
              <c:numCache>
                <c:formatCode>0.00</c:formatCode>
                <c:ptCount val="12"/>
                <c:pt idx="0">
                  <c:v>1.1242892880142732</c:v>
                </c:pt>
                <c:pt idx="1">
                  <c:v>1.0410917691345078</c:v>
                </c:pt>
                <c:pt idx="2">
                  <c:v>1.0736157781074278</c:v>
                </c:pt>
                <c:pt idx="3">
                  <c:v>0.98128020533188287</c:v>
                </c:pt>
                <c:pt idx="4">
                  <c:v>0.90929488776684642</c:v>
                </c:pt>
                <c:pt idx="5">
                  <c:v>0.7732652548007215</c:v>
                </c:pt>
                <c:pt idx="6">
                  <c:v>0.70691985073590002</c:v>
                </c:pt>
                <c:pt idx="7">
                  <c:v>0.81521385426614568</c:v>
                </c:pt>
                <c:pt idx="8">
                  <c:v>1.0003620521040106</c:v>
                </c:pt>
                <c:pt idx="9">
                  <c:v>1.1212943209104658</c:v>
                </c:pt>
                <c:pt idx="10">
                  <c:v>1.2512440266409679</c:v>
                </c:pt>
                <c:pt idx="11">
                  <c:v>1.1713482383145604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00-5735-4F0D-B4D4-68A61F2465C8}"/>
            </c:ext>
          </c:extLst>
        </c:ser>
        <c:ser>
          <c:idx val="2"/>
          <c:order val="1"/>
          <c:tx>
            <c:strRef>
              <c:f>'Сравн. типов'!$A$5</c:f>
              <c:strCache>
                <c:ptCount val="1"/>
                <c:pt idx="0">
                  <c:v>2</c:v>
                </c:pt>
              </c:strCache>
            </c:strRef>
          </c:tx>
          <c:spPr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diamond"/>
            <c:size val="7"/>
            <c:spPr>
              <a:solidFill>
                <a:srgbClr val="8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'Сравн. типов'!$C$3:$N$3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xVal>
          <c:yVal>
            <c:numRef>
              <c:f>'Сравн. типов'!$C$5:$N$5</c:f>
              <c:numCache>
                <c:formatCode>0.00</c:formatCode>
                <c:ptCount val="12"/>
                <c:pt idx="0">
                  <c:v>1.1525404321618724</c:v>
                </c:pt>
                <c:pt idx="1">
                  <c:v>0.95395083903456179</c:v>
                </c:pt>
                <c:pt idx="2">
                  <c:v>1.0322272574399434</c:v>
                </c:pt>
                <c:pt idx="3">
                  <c:v>1.0408469377919081</c:v>
                </c:pt>
                <c:pt idx="4">
                  <c:v>0.98000965557618303</c:v>
                </c:pt>
                <c:pt idx="5">
                  <c:v>0.9260576559002125</c:v>
                </c:pt>
                <c:pt idx="6">
                  <c:v>0.82777124076023201</c:v>
                </c:pt>
                <c:pt idx="7">
                  <c:v>0.84477574189305893</c:v>
                </c:pt>
                <c:pt idx="8">
                  <c:v>0.93374467786453108</c:v>
                </c:pt>
                <c:pt idx="9">
                  <c:v>1.0455402404513978</c:v>
                </c:pt>
                <c:pt idx="10">
                  <c:v>1.144154250168383</c:v>
                </c:pt>
                <c:pt idx="11">
                  <c:v>1.1319804843061065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01-5735-4F0D-B4D4-68A61F2465C8}"/>
            </c:ext>
          </c:extLst>
        </c:ser>
        <c:ser>
          <c:idx val="3"/>
          <c:order val="2"/>
          <c:tx>
            <c:strRef>
              <c:f>'Сравн. типов'!$A$6</c:f>
              <c:strCache>
                <c:ptCount val="1"/>
                <c:pt idx="0">
                  <c:v>3</c:v>
                </c:pt>
              </c:strCache>
            </c:strRef>
          </c:tx>
          <c:spPr>
            <a:ln w="38100">
              <a:solidFill>
                <a:schemeClr val="tx1"/>
              </a:solidFill>
              <a:prstDash val="dash"/>
            </a:ln>
          </c:spPr>
          <c:marker>
            <c:symbol val="triangle"/>
            <c:size val="6"/>
            <c:spPr>
              <a:solidFill>
                <a:srgbClr val="92D05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'Сравн. типов'!$C$3:$N$3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xVal>
          <c:yVal>
            <c:numRef>
              <c:f>'Сравн. типов'!$C$6:$N$6</c:f>
              <c:numCache>
                <c:formatCode>0.00</c:formatCode>
                <c:ptCount val="12"/>
                <c:pt idx="0">
                  <c:v>1.4347560681809888</c:v>
                </c:pt>
                <c:pt idx="1">
                  <c:v>1.0500988881549924</c:v>
                </c:pt>
                <c:pt idx="2">
                  <c:v>1.1331332729269739</c:v>
                </c:pt>
                <c:pt idx="3">
                  <c:v>0.7994864092982773</c:v>
                </c:pt>
                <c:pt idx="4">
                  <c:v>0.67470357234454115</c:v>
                </c:pt>
                <c:pt idx="5">
                  <c:v>0.66517808005189916</c:v>
                </c:pt>
                <c:pt idx="6">
                  <c:v>0.61598068194627753</c:v>
                </c:pt>
                <c:pt idx="7">
                  <c:v>0.64829541705768079</c:v>
                </c:pt>
                <c:pt idx="8">
                  <c:v>0.85639923148221464</c:v>
                </c:pt>
                <c:pt idx="9">
                  <c:v>1.0721957255438621</c:v>
                </c:pt>
                <c:pt idx="10">
                  <c:v>1.5024807900772519</c:v>
                </c:pt>
                <c:pt idx="11">
                  <c:v>1.6294439434984891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02-5735-4F0D-B4D4-68A61F2465C8}"/>
            </c:ext>
          </c:extLst>
        </c:ser>
        <c:ser>
          <c:idx val="4"/>
          <c:order val="3"/>
          <c:tx>
            <c:strRef>
              <c:f>'Сравн. типов'!$A$7</c:f>
              <c:strCache>
                <c:ptCount val="1"/>
                <c:pt idx="0">
                  <c:v>4</c:v>
                </c:pt>
              </c:strCache>
            </c:strRef>
          </c:tx>
          <c:spPr>
            <a:ln w="38100" cmpd="dbl">
              <a:solidFill>
                <a:srgbClr val="0000FF"/>
              </a:solidFill>
              <a:prstDash val="lgDashDot"/>
            </a:ln>
            <a:effectLst>
              <a:outerShdw blurRad="50800" dist="50800" dir="5400000" algn="ctr" rotWithShape="0">
                <a:schemeClr val="tx1">
                  <a:lumMod val="50000"/>
                  <a:lumOff val="50000"/>
                </a:schemeClr>
              </a:outerShdw>
            </a:effectLst>
          </c:spPr>
          <c:marker>
            <c:symbol val="x"/>
            <c:size val="5"/>
            <c:spPr>
              <a:effectLst>
                <a:outerShdw blurRad="50800" dist="50800" dir="5400000" algn="ctr" rotWithShape="0">
                  <a:schemeClr val="tx1">
                    <a:lumMod val="50000"/>
                    <a:lumOff val="50000"/>
                  </a:schemeClr>
                </a:outerShdw>
              </a:effectLst>
            </c:spPr>
          </c:marker>
          <c:xVal>
            <c:numRef>
              <c:f>'Сравн. типов'!$C$3:$N$3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xVal>
          <c:yVal>
            <c:numRef>
              <c:f>'Сравн. типов'!$C$7:$N$7</c:f>
              <c:numCache>
                <c:formatCode>0.00</c:formatCode>
                <c:ptCount val="12"/>
                <c:pt idx="0">
                  <c:v>1.2375287556158632</c:v>
                </c:pt>
                <c:pt idx="1">
                  <c:v>0.9501015042223564</c:v>
                </c:pt>
                <c:pt idx="2">
                  <c:v>0.87628577884768533</c:v>
                </c:pt>
                <c:pt idx="3">
                  <c:v>0.91649369194624775</c:v>
                </c:pt>
                <c:pt idx="4">
                  <c:v>0.88328797714338114</c:v>
                </c:pt>
                <c:pt idx="5">
                  <c:v>0.81319707431073995</c:v>
                </c:pt>
                <c:pt idx="6">
                  <c:v>0.83100120542335065</c:v>
                </c:pt>
                <c:pt idx="7">
                  <c:v>0.84442980392959544</c:v>
                </c:pt>
                <c:pt idx="8">
                  <c:v>0.96749686182230465</c:v>
                </c:pt>
                <c:pt idx="9">
                  <c:v>1.0363403586703686</c:v>
                </c:pt>
                <c:pt idx="10">
                  <c:v>1.2970136504070118</c:v>
                </c:pt>
                <c:pt idx="11">
                  <c:v>1.2927089968190233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03-5735-4F0D-B4D4-68A61F2465C8}"/>
            </c:ext>
          </c:extLst>
        </c:ser>
        <c:ser>
          <c:idx val="1"/>
          <c:order val="4"/>
          <c:tx>
            <c:strRef>
              <c:f>'Сравн. типов'!$A$8</c:f>
              <c:strCache>
                <c:ptCount val="1"/>
                <c:pt idx="0">
                  <c:v>5</c:v>
                </c:pt>
              </c:strCache>
            </c:strRef>
          </c:tx>
          <c:spPr>
            <a:ln>
              <a:solidFill>
                <a:schemeClr val="tx1"/>
              </a:solidFill>
              <a:prstDash val="sysDot"/>
              <a:bevel/>
            </a:ln>
          </c:spPr>
          <c:xVal>
            <c:numRef>
              <c:f>'Сравн. типов'!$C$3:$N$3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xVal>
          <c:yVal>
            <c:numRef>
              <c:f>'Сравн. типов'!$C$8:$N$8</c:f>
              <c:numCache>
                <c:formatCode>0.00</c:formatCode>
                <c:ptCount val="12"/>
                <c:pt idx="0">
                  <c:v>1.0359063678131037</c:v>
                </c:pt>
                <c:pt idx="1">
                  <c:v>0.89615889850539376</c:v>
                </c:pt>
                <c:pt idx="2">
                  <c:v>1.0801270278514401</c:v>
                </c:pt>
                <c:pt idx="3">
                  <c:v>1.2455128954319348</c:v>
                </c:pt>
                <c:pt idx="4">
                  <c:v>1.2503073248602203</c:v>
                </c:pt>
                <c:pt idx="5">
                  <c:v>1.0497748590783378</c:v>
                </c:pt>
                <c:pt idx="6">
                  <c:v>0.95576980864420646</c:v>
                </c:pt>
                <c:pt idx="7">
                  <c:v>0.89194367281675146</c:v>
                </c:pt>
                <c:pt idx="8">
                  <c:v>0.85442902475161497</c:v>
                </c:pt>
                <c:pt idx="9">
                  <c:v>0.96742936104905153</c:v>
                </c:pt>
                <c:pt idx="10">
                  <c:v>0.88515984886886501</c:v>
                </c:pt>
                <c:pt idx="11">
                  <c:v>0.86133711741840435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04-5735-4F0D-B4D4-68A61F2465C8}"/>
            </c:ext>
          </c:extLst>
        </c:ser>
        <c:ser>
          <c:idx val="5"/>
          <c:order val="5"/>
          <c:tx>
            <c:v>Северо-Курильск</c:v>
          </c:tx>
          <c:spPr>
            <a:ln>
              <a:solidFill>
                <a:schemeClr val="accent4"/>
              </a:solidFill>
            </a:ln>
          </c:spPr>
          <c:xVal>
            <c:numRef>
              <c:f>'Сравн. типов'!$C$3:$N$3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xVal>
          <c:yVal>
            <c:numRef>
              <c:f>'Сравн. типов'!$C$9:$N$9</c:f>
              <c:numCache>
                <c:formatCode>0.00</c:formatCode>
                <c:ptCount val="12"/>
                <c:pt idx="0">
                  <c:v>1.2525638470283984</c:v>
                </c:pt>
                <c:pt idx="1">
                  <c:v>1.4527180623929419</c:v>
                </c:pt>
                <c:pt idx="2">
                  <c:v>1.3558530394769048</c:v>
                </c:pt>
                <c:pt idx="3">
                  <c:v>1.1915862749030761</c:v>
                </c:pt>
                <c:pt idx="4">
                  <c:v>0.79353278685543926</c:v>
                </c:pt>
                <c:pt idx="5">
                  <c:v>0.6391354678877037</c:v>
                </c:pt>
                <c:pt idx="6">
                  <c:v>0.52505108604708361</c:v>
                </c:pt>
                <c:pt idx="7">
                  <c:v>0.60519385777201062</c:v>
                </c:pt>
                <c:pt idx="8">
                  <c:v>0.85119090298430988</c:v>
                </c:pt>
                <c:pt idx="9">
                  <c:v>0.96959162658631515</c:v>
                </c:pt>
                <c:pt idx="10">
                  <c:v>1.1660880391153845</c:v>
                </c:pt>
                <c:pt idx="11">
                  <c:v>1.1974950089504444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05-5735-4F0D-B4D4-68A61F2465C8}"/>
            </c:ext>
          </c:extLst>
        </c:ser>
        <c:axId val="75552256"/>
        <c:axId val="75553792"/>
      </c:scatterChart>
      <c:valAx>
        <c:axId val="75552256"/>
        <c:scaling>
          <c:orientation val="minMax"/>
          <c:max val="12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75553792"/>
        <c:crosses val="autoZero"/>
        <c:crossBetween val="midCat"/>
        <c:majorUnit val="2"/>
      </c:valAx>
      <c:valAx>
        <c:axId val="75553792"/>
        <c:scaling>
          <c:orientation val="minMax"/>
          <c:max val="1.8"/>
          <c:min val="0.5"/>
        </c:scaling>
        <c:axPos val="l"/>
        <c:title>
          <c:tx>
            <c:rich>
              <a:bodyPr rot="0" vert="horz"/>
              <a:lstStyle/>
              <a:p>
                <a:pPr algn="ctr">
                  <a:defRPr b="1"/>
                </a:pPr>
                <a:r>
                  <a:rPr lang="ru-RU" sz="1100" b="0" i="1"/>
                  <a:t>Kv</a:t>
                </a:r>
                <a:r>
                  <a:rPr lang="ru-RU" b="1"/>
                  <a:t>,о.е.</a:t>
                </a:r>
              </a:p>
            </c:rich>
          </c:tx>
          <c:layout>
            <c:manualLayout>
              <c:xMode val="edge"/>
              <c:yMode val="edge"/>
              <c:x val="4.6425266038619909E-3"/>
              <c:y val="2.985362217711245E-2"/>
            </c:manualLayout>
          </c:layout>
          <c:spPr>
            <a:noFill/>
            <a:ln w="25400">
              <a:noFill/>
            </a:ln>
          </c:spPr>
        </c:title>
        <c:numFmt formatCode="0.00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75552256"/>
        <c:crosses val="autoZero"/>
        <c:crossBetween val="midCat"/>
        <c:majorUnit val="0.2"/>
      </c:valAx>
      <c:spPr>
        <a:noFill/>
        <a:ln w="25400">
          <a:noFill/>
        </a:ln>
      </c:spPr>
    </c:plotArea>
    <c:plotVisOnly val="1"/>
    <c:dispBlanksAs val="gap"/>
  </c:chart>
  <c:spPr>
    <a:solidFill>
      <a:srgbClr val="FFFFFF"/>
    </a:solidFill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Times New Roman" pitchFamily="18" charset="0"/>
          <a:ea typeface="Arial Cyr"/>
          <a:cs typeface="Times New Roman" pitchFamily="18" charset="0"/>
        </a:defRPr>
      </a:pPr>
      <a:endParaRPr lang="ru-RU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81.png"/><Relationship Id="rId1" Type="http://schemas.openxmlformats.org/officeDocument/2006/relationships/image" Target="../media/image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C49FC2-F44D-43AB-B68D-904CBF014484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B45D4CF-8E1A-4B99-BC37-F022ECB56D98}">
      <dgm:prSet phldrT="[Текст]" custT="1"/>
      <dgm:spPr/>
      <dgm:t>
        <a:bodyPr/>
        <a:lstStyle/>
        <a:p>
          <a:pPr marL="265113" indent="0" algn="ctr">
            <a:lnSpc>
              <a:spcPct val="100000"/>
            </a:lnSpc>
            <a:spcAft>
              <a:spcPts val="0"/>
            </a:spcAft>
          </a:pPr>
          <a:r>
            <a:rPr lang="ru-RU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Резервирование недостатка генерируемой установками ВИЭ мощности собственным или внешним гарантирующим источником</a:t>
          </a:r>
          <a:endParaRPr lang="ru-RU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6071325-0627-434C-960A-408DDF61FACA}" type="parTrans" cxnId="{2164AE6F-BF49-428D-9844-FBBE7087A54C}">
      <dgm:prSet/>
      <dgm:spPr/>
      <dgm:t>
        <a:bodyPr/>
        <a:lstStyle/>
        <a:p>
          <a:endParaRPr lang="ru-RU"/>
        </a:p>
      </dgm:t>
    </dgm:pt>
    <dgm:pt modelId="{1A2A2E0B-B822-4726-8CAD-9DB31E7C8F86}" type="sibTrans" cxnId="{2164AE6F-BF49-428D-9844-FBBE7087A54C}">
      <dgm:prSet/>
      <dgm:spPr/>
      <dgm:t>
        <a:bodyPr/>
        <a:lstStyle/>
        <a:p>
          <a:endParaRPr lang="ru-RU"/>
        </a:p>
      </dgm:t>
    </dgm:pt>
    <dgm:pt modelId="{3B97EADA-0745-41B2-96A4-8FFEDE957CFA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Сглаживание скачков мощности при помощи накопителей энергии различного типа</a:t>
          </a:r>
          <a:endParaRPr lang="ru-RU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F24D307-A4E8-4613-926D-6F939BAF05EF}" type="parTrans" cxnId="{5D72C9F9-1BB3-4635-B744-6B65AA937D4C}">
      <dgm:prSet/>
      <dgm:spPr/>
      <dgm:t>
        <a:bodyPr/>
        <a:lstStyle/>
        <a:p>
          <a:endParaRPr lang="ru-RU"/>
        </a:p>
      </dgm:t>
    </dgm:pt>
    <dgm:pt modelId="{47D242E4-78E3-40CE-A36F-37E3210F23B1}" type="sibTrans" cxnId="{5D72C9F9-1BB3-4635-B744-6B65AA937D4C}">
      <dgm:prSet/>
      <dgm:spPr/>
      <dgm:t>
        <a:bodyPr/>
        <a:lstStyle/>
        <a:p>
          <a:endParaRPr lang="ru-RU"/>
        </a:p>
      </dgm:t>
    </dgm:pt>
    <dgm:pt modelId="{EE5E1147-33BA-4763-8448-8E9029545FBC}">
      <dgm:prSet phldrT="[Текст]" custT="1"/>
      <dgm:spPr/>
      <dgm:t>
        <a:bodyPr/>
        <a:lstStyle/>
        <a:p>
          <a:pPr algn="ctr">
            <a:lnSpc>
              <a:spcPct val="90000"/>
            </a:lnSpc>
            <a:spcAft>
              <a:spcPct val="35000"/>
            </a:spcAft>
          </a:pPr>
          <a:endParaRPr lang="ru-RU" sz="6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Соблюдение баланса мощности энергосистемы регулированием потребления электрической и тепловой энергии</a:t>
          </a:r>
          <a:endParaRPr lang="ru-RU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4F26BDF-3436-4FA3-8891-2EAF2216FDBA}" type="parTrans" cxnId="{F6449D56-5A78-4A8F-9AA8-FDE699934183}">
      <dgm:prSet/>
      <dgm:spPr/>
      <dgm:t>
        <a:bodyPr/>
        <a:lstStyle/>
        <a:p>
          <a:endParaRPr lang="ru-RU"/>
        </a:p>
      </dgm:t>
    </dgm:pt>
    <dgm:pt modelId="{C0E63153-3367-4869-9DD9-C4CB37C78358}" type="sibTrans" cxnId="{F6449D56-5A78-4A8F-9AA8-FDE699934183}">
      <dgm:prSet/>
      <dgm:spPr/>
      <dgm:t>
        <a:bodyPr/>
        <a:lstStyle/>
        <a:p>
          <a:endParaRPr lang="ru-RU"/>
        </a:p>
      </dgm:t>
    </dgm:pt>
    <dgm:pt modelId="{85F69AB1-B243-4DC6-9621-D7200297C0F4}" type="pres">
      <dgm:prSet presAssocID="{2CC49FC2-F44D-43AB-B68D-904CBF01448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F1BF1A-D86A-427A-9520-1873FF586A66}" type="pres">
      <dgm:prSet presAssocID="{4B45D4CF-8E1A-4B99-BC37-F022ECB56D98}" presName="comp" presStyleCnt="0"/>
      <dgm:spPr/>
    </dgm:pt>
    <dgm:pt modelId="{47F48BCE-AF5E-4D96-A84D-0A194A1E343B}" type="pres">
      <dgm:prSet presAssocID="{4B45D4CF-8E1A-4B99-BC37-F022ECB56D98}" presName="box" presStyleLbl="node1" presStyleIdx="0" presStyleCnt="3"/>
      <dgm:spPr/>
      <dgm:t>
        <a:bodyPr/>
        <a:lstStyle/>
        <a:p>
          <a:endParaRPr lang="ru-RU"/>
        </a:p>
      </dgm:t>
    </dgm:pt>
    <dgm:pt modelId="{89318F21-315D-4FA5-9130-93315B802DCE}" type="pres">
      <dgm:prSet presAssocID="{4B45D4CF-8E1A-4B99-BC37-F022ECB56D98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  <dgm:t>
        <a:bodyPr/>
        <a:lstStyle/>
        <a:p>
          <a:endParaRPr lang="ru-RU"/>
        </a:p>
      </dgm:t>
    </dgm:pt>
    <dgm:pt modelId="{408E1A46-78FE-4E5D-ACCD-34F7A71851A5}" type="pres">
      <dgm:prSet presAssocID="{4B45D4CF-8E1A-4B99-BC37-F022ECB56D98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17D8D7-9E6E-4741-B60C-E7493CE220E0}" type="pres">
      <dgm:prSet presAssocID="{1A2A2E0B-B822-4726-8CAD-9DB31E7C8F86}" presName="spacer" presStyleCnt="0"/>
      <dgm:spPr/>
    </dgm:pt>
    <dgm:pt modelId="{6AB6C3B1-C14A-4667-A0C9-D88F50E5A4A8}" type="pres">
      <dgm:prSet presAssocID="{3B97EADA-0745-41B2-96A4-8FFEDE957CFA}" presName="comp" presStyleCnt="0"/>
      <dgm:spPr/>
    </dgm:pt>
    <dgm:pt modelId="{26FA4B4A-90AF-4653-8904-9AA8B6FE86CC}" type="pres">
      <dgm:prSet presAssocID="{3B97EADA-0745-41B2-96A4-8FFEDE957CFA}" presName="box" presStyleLbl="node1" presStyleIdx="1" presStyleCnt="3" custLinFactNeighborX="0" custLinFactNeighborY="-3333"/>
      <dgm:spPr/>
      <dgm:t>
        <a:bodyPr/>
        <a:lstStyle/>
        <a:p>
          <a:endParaRPr lang="ru-RU"/>
        </a:p>
      </dgm:t>
    </dgm:pt>
    <dgm:pt modelId="{02D4EDE3-BC1A-4BC9-A7F5-07C94301F16C}" type="pres">
      <dgm:prSet presAssocID="{3B97EADA-0745-41B2-96A4-8FFEDE957CFA}" presName="img" presStyleLbl="fgImgPlace1" presStyleIdx="1" presStyleCnt="3" custLinFactNeighborX="434" custLinFactNeighborY="-454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A5E08BC-FD22-48B2-849B-9CF5615D1437}" type="pres">
      <dgm:prSet presAssocID="{3B97EADA-0745-41B2-96A4-8FFEDE957CFA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2F0679-3B92-414A-BB01-2B6FE774A533}" type="pres">
      <dgm:prSet presAssocID="{47D242E4-78E3-40CE-A36F-37E3210F23B1}" presName="spacer" presStyleCnt="0"/>
      <dgm:spPr/>
    </dgm:pt>
    <dgm:pt modelId="{A87A3E8A-60F8-4BD8-8859-0FB0FB0D6811}" type="pres">
      <dgm:prSet presAssocID="{EE5E1147-33BA-4763-8448-8E9029545FBC}" presName="comp" presStyleCnt="0"/>
      <dgm:spPr/>
    </dgm:pt>
    <dgm:pt modelId="{5523EF7C-4D71-4F96-9EFA-48010486985A}" type="pres">
      <dgm:prSet presAssocID="{EE5E1147-33BA-4763-8448-8E9029545FBC}" presName="box" presStyleLbl="node1" presStyleIdx="2" presStyleCnt="3" custLinFactNeighborX="0" custLinFactNeighborY="-6667"/>
      <dgm:spPr/>
      <dgm:t>
        <a:bodyPr/>
        <a:lstStyle/>
        <a:p>
          <a:endParaRPr lang="ru-RU"/>
        </a:p>
      </dgm:t>
    </dgm:pt>
    <dgm:pt modelId="{0EAD3C12-247C-4F16-B589-58B08094DEAD}" type="pres">
      <dgm:prSet presAssocID="{EE5E1147-33BA-4763-8448-8E9029545FBC}" presName="img" presStyleLbl="fgImgPlace1" presStyleIdx="2" presStyleCnt="3" custLinFactNeighborX="434" custLinFactNeighborY="-8712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AFF344E-9FC8-4411-BE18-B847968C6F2B}" type="pres">
      <dgm:prSet presAssocID="{EE5E1147-33BA-4763-8448-8E9029545FBC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FDA3A68-13EB-47D2-9657-6C83FD3E01B8}" type="presOf" srcId="{3B97EADA-0745-41B2-96A4-8FFEDE957CFA}" destId="{26FA4B4A-90AF-4653-8904-9AA8B6FE86CC}" srcOrd="0" destOrd="0" presId="urn:microsoft.com/office/officeart/2005/8/layout/vList4#1"/>
    <dgm:cxn modelId="{8977C83F-7A8D-4C24-A0C8-7EAD7DCDC662}" type="presOf" srcId="{EE5E1147-33BA-4763-8448-8E9029545FBC}" destId="{CAFF344E-9FC8-4411-BE18-B847968C6F2B}" srcOrd="1" destOrd="0" presId="urn:microsoft.com/office/officeart/2005/8/layout/vList4#1"/>
    <dgm:cxn modelId="{2164AE6F-BF49-428D-9844-FBBE7087A54C}" srcId="{2CC49FC2-F44D-43AB-B68D-904CBF014484}" destId="{4B45D4CF-8E1A-4B99-BC37-F022ECB56D98}" srcOrd="0" destOrd="0" parTransId="{96071325-0627-434C-960A-408DDF61FACA}" sibTransId="{1A2A2E0B-B822-4726-8CAD-9DB31E7C8F86}"/>
    <dgm:cxn modelId="{8285F0AC-BCED-45B9-A0B1-229EAF8B1CAF}" type="presOf" srcId="{2CC49FC2-F44D-43AB-B68D-904CBF014484}" destId="{85F69AB1-B243-4DC6-9621-D7200297C0F4}" srcOrd="0" destOrd="0" presId="urn:microsoft.com/office/officeart/2005/8/layout/vList4#1"/>
    <dgm:cxn modelId="{F6449D56-5A78-4A8F-9AA8-FDE699934183}" srcId="{2CC49FC2-F44D-43AB-B68D-904CBF014484}" destId="{EE5E1147-33BA-4763-8448-8E9029545FBC}" srcOrd="2" destOrd="0" parTransId="{A4F26BDF-3436-4FA3-8891-2EAF2216FDBA}" sibTransId="{C0E63153-3367-4869-9DD9-C4CB37C78358}"/>
    <dgm:cxn modelId="{3AD3161A-14E9-4438-B10F-1CE5D07CA2CE}" type="presOf" srcId="{3B97EADA-0745-41B2-96A4-8FFEDE957CFA}" destId="{5A5E08BC-FD22-48B2-849B-9CF5615D1437}" srcOrd="1" destOrd="0" presId="urn:microsoft.com/office/officeart/2005/8/layout/vList4#1"/>
    <dgm:cxn modelId="{5D72C9F9-1BB3-4635-B744-6B65AA937D4C}" srcId="{2CC49FC2-F44D-43AB-B68D-904CBF014484}" destId="{3B97EADA-0745-41B2-96A4-8FFEDE957CFA}" srcOrd="1" destOrd="0" parTransId="{0F24D307-A4E8-4613-926D-6F939BAF05EF}" sibTransId="{47D242E4-78E3-40CE-A36F-37E3210F23B1}"/>
    <dgm:cxn modelId="{E264762F-52E2-4321-A987-224B7D702B8E}" type="presOf" srcId="{EE5E1147-33BA-4763-8448-8E9029545FBC}" destId="{5523EF7C-4D71-4F96-9EFA-48010486985A}" srcOrd="0" destOrd="0" presId="urn:microsoft.com/office/officeart/2005/8/layout/vList4#1"/>
    <dgm:cxn modelId="{73F466BB-5533-4DC0-B2AE-4E207F41A9E5}" type="presOf" srcId="{4B45D4CF-8E1A-4B99-BC37-F022ECB56D98}" destId="{408E1A46-78FE-4E5D-ACCD-34F7A71851A5}" srcOrd="1" destOrd="0" presId="urn:microsoft.com/office/officeart/2005/8/layout/vList4#1"/>
    <dgm:cxn modelId="{F72DAA33-52A6-40A3-89DB-DBE4243FBAA1}" type="presOf" srcId="{4B45D4CF-8E1A-4B99-BC37-F022ECB56D98}" destId="{47F48BCE-AF5E-4D96-A84D-0A194A1E343B}" srcOrd="0" destOrd="0" presId="urn:microsoft.com/office/officeart/2005/8/layout/vList4#1"/>
    <dgm:cxn modelId="{33FD8BF9-1D75-49DD-B534-57ED44094A3D}" type="presParOf" srcId="{85F69AB1-B243-4DC6-9621-D7200297C0F4}" destId="{35F1BF1A-D86A-427A-9520-1873FF586A66}" srcOrd="0" destOrd="0" presId="urn:microsoft.com/office/officeart/2005/8/layout/vList4#1"/>
    <dgm:cxn modelId="{3C3D8FBE-0FEC-43F1-A1BA-6ECE1F5A846F}" type="presParOf" srcId="{35F1BF1A-D86A-427A-9520-1873FF586A66}" destId="{47F48BCE-AF5E-4D96-A84D-0A194A1E343B}" srcOrd="0" destOrd="0" presId="urn:microsoft.com/office/officeart/2005/8/layout/vList4#1"/>
    <dgm:cxn modelId="{623EB0B5-4366-4E4E-8602-A1DF406CD196}" type="presParOf" srcId="{35F1BF1A-D86A-427A-9520-1873FF586A66}" destId="{89318F21-315D-4FA5-9130-93315B802DCE}" srcOrd="1" destOrd="0" presId="urn:microsoft.com/office/officeart/2005/8/layout/vList4#1"/>
    <dgm:cxn modelId="{27FC4D8F-DD9B-4181-91FC-0DEED40175F7}" type="presParOf" srcId="{35F1BF1A-D86A-427A-9520-1873FF586A66}" destId="{408E1A46-78FE-4E5D-ACCD-34F7A71851A5}" srcOrd="2" destOrd="0" presId="urn:microsoft.com/office/officeart/2005/8/layout/vList4#1"/>
    <dgm:cxn modelId="{FA8F4F52-4ABC-4DB9-94C9-22890E5F8E9B}" type="presParOf" srcId="{85F69AB1-B243-4DC6-9621-D7200297C0F4}" destId="{CA17D8D7-9E6E-4741-B60C-E7493CE220E0}" srcOrd="1" destOrd="0" presId="urn:microsoft.com/office/officeart/2005/8/layout/vList4#1"/>
    <dgm:cxn modelId="{23431166-4D2B-4FD9-BA25-3FE9F282EFC1}" type="presParOf" srcId="{85F69AB1-B243-4DC6-9621-D7200297C0F4}" destId="{6AB6C3B1-C14A-4667-A0C9-D88F50E5A4A8}" srcOrd="2" destOrd="0" presId="urn:microsoft.com/office/officeart/2005/8/layout/vList4#1"/>
    <dgm:cxn modelId="{BFA621E9-34CC-4FA4-A8B1-8B0C97B43291}" type="presParOf" srcId="{6AB6C3B1-C14A-4667-A0C9-D88F50E5A4A8}" destId="{26FA4B4A-90AF-4653-8904-9AA8B6FE86CC}" srcOrd="0" destOrd="0" presId="urn:microsoft.com/office/officeart/2005/8/layout/vList4#1"/>
    <dgm:cxn modelId="{8B5C0A8A-24A1-45ED-8825-12E0898D4390}" type="presParOf" srcId="{6AB6C3B1-C14A-4667-A0C9-D88F50E5A4A8}" destId="{02D4EDE3-BC1A-4BC9-A7F5-07C94301F16C}" srcOrd="1" destOrd="0" presId="urn:microsoft.com/office/officeart/2005/8/layout/vList4#1"/>
    <dgm:cxn modelId="{44AE5915-C81D-4C8E-88F6-D6A1AC85E171}" type="presParOf" srcId="{6AB6C3B1-C14A-4667-A0C9-D88F50E5A4A8}" destId="{5A5E08BC-FD22-48B2-849B-9CF5615D1437}" srcOrd="2" destOrd="0" presId="urn:microsoft.com/office/officeart/2005/8/layout/vList4#1"/>
    <dgm:cxn modelId="{01808F7C-C0E7-41DC-9C49-46C74551F8B2}" type="presParOf" srcId="{85F69AB1-B243-4DC6-9621-D7200297C0F4}" destId="{092F0679-3B92-414A-BB01-2B6FE774A533}" srcOrd="3" destOrd="0" presId="urn:microsoft.com/office/officeart/2005/8/layout/vList4#1"/>
    <dgm:cxn modelId="{F4229C87-712E-4461-89DE-7750A381AE34}" type="presParOf" srcId="{85F69AB1-B243-4DC6-9621-D7200297C0F4}" destId="{A87A3E8A-60F8-4BD8-8859-0FB0FB0D6811}" srcOrd="4" destOrd="0" presId="urn:microsoft.com/office/officeart/2005/8/layout/vList4#1"/>
    <dgm:cxn modelId="{D854370A-A496-44F3-A287-4E53C2B61DFD}" type="presParOf" srcId="{A87A3E8A-60F8-4BD8-8859-0FB0FB0D6811}" destId="{5523EF7C-4D71-4F96-9EFA-48010486985A}" srcOrd="0" destOrd="0" presId="urn:microsoft.com/office/officeart/2005/8/layout/vList4#1"/>
    <dgm:cxn modelId="{454EA529-BB18-4BAB-8D62-FE70CF7E524A}" type="presParOf" srcId="{A87A3E8A-60F8-4BD8-8859-0FB0FB0D6811}" destId="{0EAD3C12-247C-4F16-B589-58B08094DEAD}" srcOrd="1" destOrd="0" presId="urn:microsoft.com/office/officeart/2005/8/layout/vList4#1"/>
    <dgm:cxn modelId="{F4CF8B9D-B2BD-4DB5-9875-8D79FC0A222D}" type="presParOf" srcId="{A87A3E8A-60F8-4BD8-8859-0FB0FB0D6811}" destId="{CAFF344E-9FC8-4411-BE18-B847968C6F2B}" srcOrd="2" destOrd="0" presId="urn:microsoft.com/office/officeart/2005/8/layout/vList4#1"/>
  </dgm:cxnLst>
  <dgm:bg/>
  <dgm:whole/>
  <dgm:extLst>
    <a:ext uri="http://schemas.microsoft.com/office/drawing/2008/diagram">
      <dsp:dataModelExt xmlns=""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C01C3D-9D82-42FD-9C69-E1DF9D4D90B0}" type="doc">
      <dgm:prSet loTypeId="urn:microsoft.com/office/officeart/2005/8/layout/lProcess3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1AE75E88-7F46-4D0F-8B53-CE2C4DD45041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D8D85DB5-8624-4362-9242-7ABB5EEF4CFB}" type="parTrans" cxnId="{BA81670A-294B-4079-875A-BDAE2C883731}">
      <dgm:prSet/>
      <dgm:spPr/>
      <dgm:t>
        <a:bodyPr/>
        <a:lstStyle/>
        <a:p>
          <a:endParaRPr lang="ru-RU"/>
        </a:p>
      </dgm:t>
    </dgm:pt>
    <dgm:pt modelId="{16B5703A-FBE5-4D90-8C62-97EB37D60AA2}" type="sibTrans" cxnId="{BA81670A-294B-4079-875A-BDAE2C883731}">
      <dgm:prSet/>
      <dgm:spPr/>
      <dgm:t>
        <a:bodyPr/>
        <a:lstStyle/>
        <a:p>
          <a:endParaRPr lang="ru-RU"/>
        </a:p>
      </dgm:t>
    </dgm:pt>
    <dgm:pt modelId="{9571E688-CB12-4C91-BC5B-758288FFCE4E}">
      <dgm:prSet phldrT="[Текст]"/>
      <dgm:spPr/>
      <dgm:t>
        <a:bodyPr/>
        <a:lstStyle/>
        <a:p>
          <a:r>
            <a:rPr lang="ru-RU" dirty="0" smtClean="0"/>
            <a:t>Стадия проектирования и планирования энергоустановки </a:t>
          </a:r>
          <a:endParaRPr lang="ru-RU" dirty="0"/>
        </a:p>
      </dgm:t>
    </dgm:pt>
    <dgm:pt modelId="{1AAC8DF1-6D9F-4DF0-95E6-66456EDFC621}" type="parTrans" cxnId="{24ED321C-6184-4BF4-BE9C-5E1071E306B5}">
      <dgm:prSet/>
      <dgm:spPr/>
      <dgm:t>
        <a:bodyPr/>
        <a:lstStyle/>
        <a:p>
          <a:endParaRPr lang="ru-RU"/>
        </a:p>
      </dgm:t>
    </dgm:pt>
    <dgm:pt modelId="{2878D2D1-FC14-4E99-BBE0-402054870507}" type="sibTrans" cxnId="{24ED321C-6184-4BF4-BE9C-5E1071E306B5}">
      <dgm:prSet/>
      <dgm:spPr/>
      <dgm:t>
        <a:bodyPr/>
        <a:lstStyle/>
        <a:p>
          <a:endParaRPr lang="ru-RU"/>
        </a:p>
      </dgm:t>
    </dgm:pt>
    <dgm:pt modelId="{7DF1B0BF-055E-49A6-A52E-93D90217E654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D0A1E47F-202C-45D4-B4B3-9EBEAC01936E}" type="parTrans" cxnId="{F6B1065B-ED1F-4808-BDB2-3AB0A514BCAB}">
      <dgm:prSet/>
      <dgm:spPr/>
      <dgm:t>
        <a:bodyPr/>
        <a:lstStyle/>
        <a:p>
          <a:endParaRPr lang="ru-RU"/>
        </a:p>
      </dgm:t>
    </dgm:pt>
    <dgm:pt modelId="{5E32752B-83D8-4B35-BCC7-FACA9792EA28}" type="sibTrans" cxnId="{F6B1065B-ED1F-4808-BDB2-3AB0A514BCAB}">
      <dgm:prSet/>
      <dgm:spPr/>
      <dgm:t>
        <a:bodyPr/>
        <a:lstStyle/>
        <a:p>
          <a:endParaRPr lang="ru-RU"/>
        </a:p>
      </dgm:t>
    </dgm:pt>
    <dgm:pt modelId="{47D6EF20-5531-476B-8781-E8ED2E61BE5F}">
      <dgm:prSet phldrT="[Текст]"/>
      <dgm:spPr/>
      <dgm:t>
        <a:bodyPr/>
        <a:lstStyle/>
        <a:p>
          <a:r>
            <a:rPr lang="ru-RU" dirty="0" smtClean="0"/>
            <a:t>Стадия строительства</a:t>
          </a:r>
          <a:endParaRPr lang="ru-RU" dirty="0"/>
        </a:p>
      </dgm:t>
    </dgm:pt>
    <dgm:pt modelId="{7342F423-44AB-486A-B26F-DF1B39DD97B9}" type="parTrans" cxnId="{11316841-FD78-4A7B-990C-F2043458AD5E}">
      <dgm:prSet/>
      <dgm:spPr/>
      <dgm:t>
        <a:bodyPr/>
        <a:lstStyle/>
        <a:p>
          <a:endParaRPr lang="ru-RU"/>
        </a:p>
      </dgm:t>
    </dgm:pt>
    <dgm:pt modelId="{B7BDFBA1-BB89-4566-8205-5E416EBF205E}" type="sibTrans" cxnId="{11316841-FD78-4A7B-990C-F2043458AD5E}">
      <dgm:prSet/>
      <dgm:spPr/>
      <dgm:t>
        <a:bodyPr/>
        <a:lstStyle/>
        <a:p>
          <a:endParaRPr lang="ru-RU"/>
        </a:p>
      </dgm:t>
    </dgm:pt>
    <dgm:pt modelId="{41798FBB-27E2-4E7A-B42F-04414C311BA8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E29527FD-7C17-405B-8D23-B2DC14547925}" type="parTrans" cxnId="{0720EAB7-E7C4-48FF-BEE6-FC13F7A2A0B3}">
      <dgm:prSet/>
      <dgm:spPr/>
      <dgm:t>
        <a:bodyPr/>
        <a:lstStyle/>
        <a:p>
          <a:endParaRPr lang="ru-RU"/>
        </a:p>
      </dgm:t>
    </dgm:pt>
    <dgm:pt modelId="{D0211A6E-D170-45FB-8EFC-2CC901D6DB10}" type="sibTrans" cxnId="{0720EAB7-E7C4-48FF-BEE6-FC13F7A2A0B3}">
      <dgm:prSet/>
      <dgm:spPr/>
      <dgm:t>
        <a:bodyPr/>
        <a:lstStyle/>
        <a:p>
          <a:endParaRPr lang="ru-RU"/>
        </a:p>
      </dgm:t>
    </dgm:pt>
    <dgm:pt modelId="{E21ACDF9-E220-4D5F-A40B-66AE9EAFD652}">
      <dgm:prSet phldrT="[Текст]"/>
      <dgm:spPr/>
      <dgm:t>
        <a:bodyPr/>
        <a:lstStyle/>
        <a:p>
          <a:r>
            <a:rPr lang="ru-RU" dirty="0" smtClean="0"/>
            <a:t>Стадия пуско-наладки</a:t>
          </a:r>
          <a:endParaRPr lang="ru-RU" dirty="0"/>
        </a:p>
      </dgm:t>
    </dgm:pt>
    <dgm:pt modelId="{DF2F4659-C3CB-4EFD-B438-110FEF62C430}" type="parTrans" cxnId="{13D63782-CED9-4E29-AC5E-515F2E9F42F9}">
      <dgm:prSet/>
      <dgm:spPr/>
      <dgm:t>
        <a:bodyPr/>
        <a:lstStyle/>
        <a:p>
          <a:endParaRPr lang="ru-RU"/>
        </a:p>
      </dgm:t>
    </dgm:pt>
    <dgm:pt modelId="{7F53B76A-EB9C-4767-9FB9-07A7548563CA}" type="sibTrans" cxnId="{13D63782-CED9-4E29-AC5E-515F2E9F42F9}">
      <dgm:prSet/>
      <dgm:spPr/>
      <dgm:t>
        <a:bodyPr/>
        <a:lstStyle/>
        <a:p>
          <a:endParaRPr lang="ru-RU"/>
        </a:p>
      </dgm:t>
    </dgm:pt>
    <dgm:pt modelId="{3B93FE9F-73A3-4E5C-86B0-E09950C133A7}">
      <dgm:prSet phldrT="[Текст]"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72C9D574-33D6-4F8C-BB63-E79A8EAE61F3}" type="parTrans" cxnId="{3DB5E74A-32C0-4352-9F0D-D55D63FA47C7}">
      <dgm:prSet/>
      <dgm:spPr/>
      <dgm:t>
        <a:bodyPr/>
        <a:lstStyle/>
        <a:p>
          <a:endParaRPr lang="ru-RU"/>
        </a:p>
      </dgm:t>
    </dgm:pt>
    <dgm:pt modelId="{0E9B82C7-601B-4366-A451-293D1E8D9188}" type="sibTrans" cxnId="{3DB5E74A-32C0-4352-9F0D-D55D63FA47C7}">
      <dgm:prSet/>
      <dgm:spPr/>
      <dgm:t>
        <a:bodyPr/>
        <a:lstStyle/>
        <a:p>
          <a:endParaRPr lang="ru-RU"/>
        </a:p>
      </dgm:t>
    </dgm:pt>
    <dgm:pt modelId="{1C58323B-C4CD-4E73-9039-B362AA479618}">
      <dgm:prSet phldrT="[Текст]"/>
      <dgm:spPr/>
      <dgm:t>
        <a:bodyPr/>
        <a:lstStyle/>
        <a:p>
          <a:r>
            <a:rPr lang="ru-RU" dirty="0" smtClean="0"/>
            <a:t>Стадия эксплуатации и обслуживания</a:t>
          </a:r>
          <a:endParaRPr lang="ru-RU" dirty="0"/>
        </a:p>
      </dgm:t>
    </dgm:pt>
    <dgm:pt modelId="{6AEC6208-1118-452A-89AC-673E74AD1C32}" type="parTrans" cxnId="{1F875852-B60D-4B17-B56D-BF045D52C54D}">
      <dgm:prSet/>
      <dgm:spPr/>
      <dgm:t>
        <a:bodyPr/>
        <a:lstStyle/>
        <a:p>
          <a:endParaRPr lang="ru-RU"/>
        </a:p>
      </dgm:t>
    </dgm:pt>
    <dgm:pt modelId="{95C4F3C3-7285-4B6C-BAAA-697EA0879552}" type="sibTrans" cxnId="{1F875852-B60D-4B17-B56D-BF045D52C54D}">
      <dgm:prSet/>
      <dgm:spPr/>
      <dgm:t>
        <a:bodyPr/>
        <a:lstStyle/>
        <a:p>
          <a:endParaRPr lang="ru-RU"/>
        </a:p>
      </dgm:t>
    </dgm:pt>
    <dgm:pt modelId="{FF2BCBF7-7F68-4078-9D87-1487BF870801}" type="pres">
      <dgm:prSet presAssocID="{74C01C3D-9D82-42FD-9C69-E1DF9D4D90B0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705BAF9-10A2-4D8B-BF8A-C686F4B40F02}" type="pres">
      <dgm:prSet presAssocID="{1AE75E88-7F46-4D0F-8B53-CE2C4DD45041}" presName="horFlow" presStyleCnt="0"/>
      <dgm:spPr/>
    </dgm:pt>
    <dgm:pt modelId="{7BA2EDD5-65A2-4B61-8315-794C8B303CB6}" type="pres">
      <dgm:prSet presAssocID="{1AE75E88-7F46-4D0F-8B53-CE2C4DD45041}" presName="bigChev" presStyleLbl="node1" presStyleIdx="0" presStyleCnt="4"/>
      <dgm:spPr/>
      <dgm:t>
        <a:bodyPr/>
        <a:lstStyle/>
        <a:p>
          <a:endParaRPr lang="ru-RU"/>
        </a:p>
      </dgm:t>
    </dgm:pt>
    <dgm:pt modelId="{B01CFC13-20A0-47F8-92EA-442CCD5309E8}" type="pres">
      <dgm:prSet presAssocID="{1AAC8DF1-6D9F-4DF0-95E6-66456EDFC621}" presName="parTrans" presStyleCnt="0"/>
      <dgm:spPr/>
    </dgm:pt>
    <dgm:pt modelId="{FEF1BCCC-B683-4B2D-87FE-DFD05B14A978}" type="pres">
      <dgm:prSet presAssocID="{9571E688-CB12-4C91-BC5B-758288FFCE4E}" presName="node" presStyleLbl="alignAccFollowNode1" presStyleIdx="0" presStyleCnt="4" custScaleX="3268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3B92ED-6991-4FDC-972B-859C7D1CF1B4}" type="pres">
      <dgm:prSet presAssocID="{1AE75E88-7F46-4D0F-8B53-CE2C4DD45041}" presName="vSp" presStyleCnt="0"/>
      <dgm:spPr/>
    </dgm:pt>
    <dgm:pt modelId="{2D3A9629-D968-4425-82BA-B055EBFFCEC4}" type="pres">
      <dgm:prSet presAssocID="{7DF1B0BF-055E-49A6-A52E-93D90217E654}" presName="horFlow" presStyleCnt="0"/>
      <dgm:spPr/>
    </dgm:pt>
    <dgm:pt modelId="{5660C76D-45A0-4B65-BFC3-BAF49282E140}" type="pres">
      <dgm:prSet presAssocID="{7DF1B0BF-055E-49A6-A52E-93D90217E654}" presName="bigChev" presStyleLbl="node1" presStyleIdx="1" presStyleCnt="4"/>
      <dgm:spPr/>
      <dgm:t>
        <a:bodyPr/>
        <a:lstStyle/>
        <a:p>
          <a:endParaRPr lang="ru-RU"/>
        </a:p>
      </dgm:t>
    </dgm:pt>
    <dgm:pt modelId="{B14A1D6F-E20B-4867-A8F2-051A05FF0E62}" type="pres">
      <dgm:prSet presAssocID="{7342F423-44AB-486A-B26F-DF1B39DD97B9}" presName="parTrans" presStyleCnt="0"/>
      <dgm:spPr/>
    </dgm:pt>
    <dgm:pt modelId="{7A462A01-BC93-4412-912E-308630732A42}" type="pres">
      <dgm:prSet presAssocID="{47D6EF20-5531-476B-8781-E8ED2E61BE5F}" presName="node" presStyleLbl="alignAccFollowNode1" presStyleIdx="1" presStyleCnt="4" custScaleX="3268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30CD54-BC1B-4E6A-A739-4C9177F9D289}" type="pres">
      <dgm:prSet presAssocID="{7DF1B0BF-055E-49A6-A52E-93D90217E654}" presName="vSp" presStyleCnt="0"/>
      <dgm:spPr/>
    </dgm:pt>
    <dgm:pt modelId="{3C81E324-1280-4272-87DA-7DC9FCB792CD}" type="pres">
      <dgm:prSet presAssocID="{41798FBB-27E2-4E7A-B42F-04414C311BA8}" presName="horFlow" presStyleCnt="0"/>
      <dgm:spPr/>
    </dgm:pt>
    <dgm:pt modelId="{00B4A7DE-6525-43C1-A8C2-33DF31F997DF}" type="pres">
      <dgm:prSet presAssocID="{41798FBB-27E2-4E7A-B42F-04414C311BA8}" presName="bigChev" presStyleLbl="node1" presStyleIdx="2" presStyleCnt="4"/>
      <dgm:spPr/>
      <dgm:t>
        <a:bodyPr/>
        <a:lstStyle/>
        <a:p>
          <a:endParaRPr lang="ru-RU"/>
        </a:p>
      </dgm:t>
    </dgm:pt>
    <dgm:pt modelId="{79E6C708-8A01-4E09-9DDC-7FF9C008C8B5}" type="pres">
      <dgm:prSet presAssocID="{DF2F4659-C3CB-4EFD-B438-110FEF62C430}" presName="parTrans" presStyleCnt="0"/>
      <dgm:spPr/>
    </dgm:pt>
    <dgm:pt modelId="{134FBDA3-9B6B-4777-9D87-C7A21FED2368}" type="pres">
      <dgm:prSet presAssocID="{E21ACDF9-E220-4D5F-A40B-66AE9EAFD652}" presName="node" presStyleLbl="alignAccFollowNode1" presStyleIdx="2" presStyleCnt="4" custScaleX="3299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90F12F-0AE0-49CD-8F5C-0330B475E15F}" type="pres">
      <dgm:prSet presAssocID="{41798FBB-27E2-4E7A-B42F-04414C311BA8}" presName="vSp" presStyleCnt="0"/>
      <dgm:spPr/>
    </dgm:pt>
    <dgm:pt modelId="{29628AF4-E941-457C-BDCB-555D33A7C893}" type="pres">
      <dgm:prSet presAssocID="{3B93FE9F-73A3-4E5C-86B0-E09950C133A7}" presName="horFlow" presStyleCnt="0"/>
      <dgm:spPr/>
    </dgm:pt>
    <dgm:pt modelId="{A682E796-2C15-45A1-9A5C-148368E77B92}" type="pres">
      <dgm:prSet presAssocID="{3B93FE9F-73A3-4E5C-86B0-E09950C133A7}" presName="bigChev" presStyleLbl="node1" presStyleIdx="3" presStyleCnt="4"/>
      <dgm:spPr/>
      <dgm:t>
        <a:bodyPr/>
        <a:lstStyle/>
        <a:p>
          <a:endParaRPr lang="ru-RU"/>
        </a:p>
      </dgm:t>
    </dgm:pt>
    <dgm:pt modelId="{A62E4546-28BA-40DE-9FC7-43B7764C1AE3}" type="pres">
      <dgm:prSet presAssocID="{6AEC6208-1118-452A-89AC-673E74AD1C32}" presName="parTrans" presStyleCnt="0"/>
      <dgm:spPr/>
    </dgm:pt>
    <dgm:pt modelId="{30A4DB37-F2C4-46B4-AC98-03484D863372}" type="pres">
      <dgm:prSet presAssocID="{1C58323B-C4CD-4E73-9039-B362AA479618}" presName="node" presStyleLbl="alignAccFollowNode1" presStyleIdx="3" presStyleCnt="4" custScaleX="3329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038095-0754-4991-92CE-009488224D99}" type="presOf" srcId="{3B93FE9F-73A3-4E5C-86B0-E09950C133A7}" destId="{A682E796-2C15-45A1-9A5C-148368E77B92}" srcOrd="0" destOrd="0" presId="urn:microsoft.com/office/officeart/2005/8/layout/lProcess3"/>
    <dgm:cxn modelId="{11316841-FD78-4A7B-990C-F2043458AD5E}" srcId="{7DF1B0BF-055E-49A6-A52E-93D90217E654}" destId="{47D6EF20-5531-476B-8781-E8ED2E61BE5F}" srcOrd="0" destOrd="0" parTransId="{7342F423-44AB-486A-B26F-DF1B39DD97B9}" sibTransId="{B7BDFBA1-BB89-4566-8205-5E416EBF205E}"/>
    <dgm:cxn modelId="{5C3DC74E-D078-4FF7-BC1D-B41362B4FC4B}" type="presOf" srcId="{41798FBB-27E2-4E7A-B42F-04414C311BA8}" destId="{00B4A7DE-6525-43C1-A8C2-33DF31F997DF}" srcOrd="0" destOrd="0" presId="urn:microsoft.com/office/officeart/2005/8/layout/lProcess3"/>
    <dgm:cxn modelId="{C5F6F166-27B3-4DFF-A0DA-C6217C5AC044}" type="presOf" srcId="{1AE75E88-7F46-4D0F-8B53-CE2C4DD45041}" destId="{7BA2EDD5-65A2-4B61-8315-794C8B303CB6}" srcOrd="0" destOrd="0" presId="urn:microsoft.com/office/officeart/2005/8/layout/lProcess3"/>
    <dgm:cxn modelId="{0720EAB7-E7C4-48FF-BEE6-FC13F7A2A0B3}" srcId="{74C01C3D-9D82-42FD-9C69-E1DF9D4D90B0}" destId="{41798FBB-27E2-4E7A-B42F-04414C311BA8}" srcOrd="2" destOrd="0" parTransId="{E29527FD-7C17-405B-8D23-B2DC14547925}" sibTransId="{D0211A6E-D170-45FB-8EFC-2CC901D6DB10}"/>
    <dgm:cxn modelId="{9FBDDC45-FAA3-49C0-BE0C-EC5D99ECC4F0}" type="presOf" srcId="{7DF1B0BF-055E-49A6-A52E-93D90217E654}" destId="{5660C76D-45A0-4B65-BFC3-BAF49282E140}" srcOrd="0" destOrd="0" presId="urn:microsoft.com/office/officeart/2005/8/layout/lProcess3"/>
    <dgm:cxn modelId="{F6B1065B-ED1F-4808-BDB2-3AB0A514BCAB}" srcId="{74C01C3D-9D82-42FD-9C69-E1DF9D4D90B0}" destId="{7DF1B0BF-055E-49A6-A52E-93D90217E654}" srcOrd="1" destOrd="0" parTransId="{D0A1E47F-202C-45D4-B4B3-9EBEAC01936E}" sibTransId="{5E32752B-83D8-4B35-BCC7-FACA9792EA28}"/>
    <dgm:cxn modelId="{3DB5E74A-32C0-4352-9F0D-D55D63FA47C7}" srcId="{74C01C3D-9D82-42FD-9C69-E1DF9D4D90B0}" destId="{3B93FE9F-73A3-4E5C-86B0-E09950C133A7}" srcOrd="3" destOrd="0" parTransId="{72C9D574-33D6-4F8C-BB63-E79A8EAE61F3}" sibTransId="{0E9B82C7-601B-4366-A451-293D1E8D9188}"/>
    <dgm:cxn modelId="{BA81670A-294B-4079-875A-BDAE2C883731}" srcId="{74C01C3D-9D82-42FD-9C69-E1DF9D4D90B0}" destId="{1AE75E88-7F46-4D0F-8B53-CE2C4DD45041}" srcOrd="0" destOrd="0" parTransId="{D8D85DB5-8624-4362-9242-7ABB5EEF4CFB}" sibTransId="{16B5703A-FBE5-4D90-8C62-97EB37D60AA2}"/>
    <dgm:cxn modelId="{86A82941-A0C0-4B51-9CDA-D5548E282236}" type="presOf" srcId="{74C01C3D-9D82-42FD-9C69-E1DF9D4D90B0}" destId="{FF2BCBF7-7F68-4078-9D87-1487BF870801}" srcOrd="0" destOrd="0" presId="urn:microsoft.com/office/officeart/2005/8/layout/lProcess3"/>
    <dgm:cxn modelId="{EC80EF7D-53A5-4128-AB95-BDAC9FF48E21}" type="presOf" srcId="{E21ACDF9-E220-4D5F-A40B-66AE9EAFD652}" destId="{134FBDA3-9B6B-4777-9D87-C7A21FED2368}" srcOrd="0" destOrd="0" presId="urn:microsoft.com/office/officeart/2005/8/layout/lProcess3"/>
    <dgm:cxn modelId="{472A487D-6184-432F-B161-45B84B703C9A}" type="presOf" srcId="{9571E688-CB12-4C91-BC5B-758288FFCE4E}" destId="{FEF1BCCC-B683-4B2D-87FE-DFD05B14A978}" srcOrd="0" destOrd="0" presId="urn:microsoft.com/office/officeart/2005/8/layout/lProcess3"/>
    <dgm:cxn modelId="{1F875852-B60D-4B17-B56D-BF045D52C54D}" srcId="{3B93FE9F-73A3-4E5C-86B0-E09950C133A7}" destId="{1C58323B-C4CD-4E73-9039-B362AA479618}" srcOrd="0" destOrd="0" parTransId="{6AEC6208-1118-452A-89AC-673E74AD1C32}" sibTransId="{95C4F3C3-7285-4B6C-BAAA-697EA0879552}"/>
    <dgm:cxn modelId="{36F5CF71-8C7C-4F84-905A-22674AC86450}" type="presOf" srcId="{1C58323B-C4CD-4E73-9039-B362AA479618}" destId="{30A4DB37-F2C4-46B4-AC98-03484D863372}" srcOrd="0" destOrd="0" presId="urn:microsoft.com/office/officeart/2005/8/layout/lProcess3"/>
    <dgm:cxn modelId="{13D63782-CED9-4E29-AC5E-515F2E9F42F9}" srcId="{41798FBB-27E2-4E7A-B42F-04414C311BA8}" destId="{E21ACDF9-E220-4D5F-A40B-66AE9EAFD652}" srcOrd="0" destOrd="0" parTransId="{DF2F4659-C3CB-4EFD-B438-110FEF62C430}" sibTransId="{7F53B76A-EB9C-4767-9FB9-07A7548563CA}"/>
    <dgm:cxn modelId="{1C555671-8A32-4269-A6E6-081C92AC54DD}" type="presOf" srcId="{47D6EF20-5531-476B-8781-E8ED2E61BE5F}" destId="{7A462A01-BC93-4412-912E-308630732A42}" srcOrd="0" destOrd="0" presId="urn:microsoft.com/office/officeart/2005/8/layout/lProcess3"/>
    <dgm:cxn modelId="{24ED321C-6184-4BF4-BE9C-5E1071E306B5}" srcId="{1AE75E88-7F46-4D0F-8B53-CE2C4DD45041}" destId="{9571E688-CB12-4C91-BC5B-758288FFCE4E}" srcOrd="0" destOrd="0" parTransId="{1AAC8DF1-6D9F-4DF0-95E6-66456EDFC621}" sibTransId="{2878D2D1-FC14-4E99-BBE0-402054870507}"/>
    <dgm:cxn modelId="{976C4346-A2FB-47F8-B3FC-7D5D82EB66DE}" type="presParOf" srcId="{FF2BCBF7-7F68-4078-9D87-1487BF870801}" destId="{D705BAF9-10A2-4D8B-BF8A-C686F4B40F02}" srcOrd="0" destOrd="0" presId="urn:microsoft.com/office/officeart/2005/8/layout/lProcess3"/>
    <dgm:cxn modelId="{28D30D1C-C894-467C-B031-2799C3C1D759}" type="presParOf" srcId="{D705BAF9-10A2-4D8B-BF8A-C686F4B40F02}" destId="{7BA2EDD5-65A2-4B61-8315-794C8B303CB6}" srcOrd="0" destOrd="0" presId="urn:microsoft.com/office/officeart/2005/8/layout/lProcess3"/>
    <dgm:cxn modelId="{44FA44E4-E949-419E-ABE7-4EF24DB29006}" type="presParOf" srcId="{D705BAF9-10A2-4D8B-BF8A-C686F4B40F02}" destId="{B01CFC13-20A0-47F8-92EA-442CCD5309E8}" srcOrd="1" destOrd="0" presId="urn:microsoft.com/office/officeart/2005/8/layout/lProcess3"/>
    <dgm:cxn modelId="{4CCC7305-E6B6-46DC-8903-CF41B7D6D7CA}" type="presParOf" srcId="{D705BAF9-10A2-4D8B-BF8A-C686F4B40F02}" destId="{FEF1BCCC-B683-4B2D-87FE-DFD05B14A978}" srcOrd="2" destOrd="0" presId="urn:microsoft.com/office/officeart/2005/8/layout/lProcess3"/>
    <dgm:cxn modelId="{11F4D56C-A53B-46AD-9427-B4BA9CAD3CFF}" type="presParOf" srcId="{FF2BCBF7-7F68-4078-9D87-1487BF870801}" destId="{D03B92ED-6991-4FDC-972B-859C7D1CF1B4}" srcOrd="1" destOrd="0" presId="urn:microsoft.com/office/officeart/2005/8/layout/lProcess3"/>
    <dgm:cxn modelId="{CEF77991-29A4-4A6A-9CB0-E55F396E6FA0}" type="presParOf" srcId="{FF2BCBF7-7F68-4078-9D87-1487BF870801}" destId="{2D3A9629-D968-4425-82BA-B055EBFFCEC4}" srcOrd="2" destOrd="0" presId="urn:microsoft.com/office/officeart/2005/8/layout/lProcess3"/>
    <dgm:cxn modelId="{3BB6C84E-3286-4406-A751-F75D462A54C3}" type="presParOf" srcId="{2D3A9629-D968-4425-82BA-B055EBFFCEC4}" destId="{5660C76D-45A0-4B65-BFC3-BAF49282E140}" srcOrd="0" destOrd="0" presId="urn:microsoft.com/office/officeart/2005/8/layout/lProcess3"/>
    <dgm:cxn modelId="{23DD1FE4-DED9-4BBA-BC85-5CDEEF367887}" type="presParOf" srcId="{2D3A9629-D968-4425-82BA-B055EBFFCEC4}" destId="{B14A1D6F-E20B-4867-A8F2-051A05FF0E62}" srcOrd="1" destOrd="0" presId="urn:microsoft.com/office/officeart/2005/8/layout/lProcess3"/>
    <dgm:cxn modelId="{B74119D6-6F81-4290-A660-9434274B70C5}" type="presParOf" srcId="{2D3A9629-D968-4425-82BA-B055EBFFCEC4}" destId="{7A462A01-BC93-4412-912E-308630732A42}" srcOrd="2" destOrd="0" presId="urn:microsoft.com/office/officeart/2005/8/layout/lProcess3"/>
    <dgm:cxn modelId="{C6B768D3-28E8-427F-838C-44EA56B85CBD}" type="presParOf" srcId="{FF2BCBF7-7F68-4078-9D87-1487BF870801}" destId="{9130CD54-BC1B-4E6A-A739-4C9177F9D289}" srcOrd="3" destOrd="0" presId="urn:microsoft.com/office/officeart/2005/8/layout/lProcess3"/>
    <dgm:cxn modelId="{C106F25F-09B5-428E-9272-231FF231C273}" type="presParOf" srcId="{FF2BCBF7-7F68-4078-9D87-1487BF870801}" destId="{3C81E324-1280-4272-87DA-7DC9FCB792CD}" srcOrd="4" destOrd="0" presId="urn:microsoft.com/office/officeart/2005/8/layout/lProcess3"/>
    <dgm:cxn modelId="{9BC22709-C853-4748-A7AC-866397113FA5}" type="presParOf" srcId="{3C81E324-1280-4272-87DA-7DC9FCB792CD}" destId="{00B4A7DE-6525-43C1-A8C2-33DF31F997DF}" srcOrd="0" destOrd="0" presId="urn:microsoft.com/office/officeart/2005/8/layout/lProcess3"/>
    <dgm:cxn modelId="{31D75AAF-887B-4FF5-AD53-F9F01A494C0C}" type="presParOf" srcId="{3C81E324-1280-4272-87DA-7DC9FCB792CD}" destId="{79E6C708-8A01-4E09-9DDC-7FF9C008C8B5}" srcOrd="1" destOrd="0" presId="urn:microsoft.com/office/officeart/2005/8/layout/lProcess3"/>
    <dgm:cxn modelId="{5FF4BB96-CB41-4CFD-AABD-7BEF8825211B}" type="presParOf" srcId="{3C81E324-1280-4272-87DA-7DC9FCB792CD}" destId="{134FBDA3-9B6B-4777-9D87-C7A21FED2368}" srcOrd="2" destOrd="0" presId="urn:microsoft.com/office/officeart/2005/8/layout/lProcess3"/>
    <dgm:cxn modelId="{2109EB87-949E-4D65-8748-A693FE49E0E0}" type="presParOf" srcId="{FF2BCBF7-7F68-4078-9D87-1487BF870801}" destId="{FF90F12F-0AE0-49CD-8F5C-0330B475E15F}" srcOrd="5" destOrd="0" presId="urn:microsoft.com/office/officeart/2005/8/layout/lProcess3"/>
    <dgm:cxn modelId="{50BE8172-883E-4A45-9D7C-6927BDC39BE8}" type="presParOf" srcId="{FF2BCBF7-7F68-4078-9D87-1487BF870801}" destId="{29628AF4-E941-457C-BDCB-555D33A7C893}" srcOrd="6" destOrd="0" presId="urn:microsoft.com/office/officeart/2005/8/layout/lProcess3"/>
    <dgm:cxn modelId="{69DEDE63-5679-47EC-855E-529A87B94A0A}" type="presParOf" srcId="{29628AF4-E941-457C-BDCB-555D33A7C893}" destId="{A682E796-2C15-45A1-9A5C-148368E77B92}" srcOrd="0" destOrd="0" presId="urn:microsoft.com/office/officeart/2005/8/layout/lProcess3"/>
    <dgm:cxn modelId="{53F6EE7E-6BB7-446C-9C64-3BF4B7E3F648}" type="presParOf" srcId="{29628AF4-E941-457C-BDCB-555D33A7C893}" destId="{A62E4546-28BA-40DE-9FC7-43B7764C1AE3}" srcOrd="1" destOrd="0" presId="urn:microsoft.com/office/officeart/2005/8/layout/lProcess3"/>
    <dgm:cxn modelId="{EAE7125B-48CE-4FF7-8016-1257DAB2BA8D}" type="presParOf" srcId="{29628AF4-E941-457C-BDCB-555D33A7C893}" destId="{30A4DB37-F2C4-46B4-AC98-03484D863372}" srcOrd="2" destOrd="0" presId="urn:microsoft.com/office/officeart/2005/8/layout/lProcess3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F48BCE-AF5E-4D96-A84D-0A194A1E343B}">
      <dsp:nvSpPr>
        <dsp:cNvPr id="0" name=""/>
        <dsp:cNvSpPr/>
      </dsp:nvSpPr>
      <dsp:spPr>
        <a:xfrm>
          <a:off x="0" y="0"/>
          <a:ext cx="8860991" cy="14851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265113" lvl="0" indent="0" algn="ctr" defTabSz="9779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Резервирование </a:t>
          </a:r>
          <a:r>
            <a:rPr lang="ru-RU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недостатка генерируемой установками ВИЭ мощности собственным или внешним гарантирующим источником</a:t>
          </a:r>
          <a:endParaRPr lang="ru-RU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20714" y="0"/>
        <a:ext cx="6940276" cy="1485165"/>
      </dsp:txXfrm>
    </dsp:sp>
    <dsp:sp modelId="{89318F21-315D-4FA5-9130-93315B802DCE}">
      <dsp:nvSpPr>
        <dsp:cNvPr id="0" name=""/>
        <dsp:cNvSpPr/>
      </dsp:nvSpPr>
      <dsp:spPr>
        <a:xfrm>
          <a:off x="148516" y="148516"/>
          <a:ext cx="1772198" cy="118813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FA4B4A-90AF-4653-8904-9AA8B6FE86CC}">
      <dsp:nvSpPr>
        <dsp:cNvPr id="0" name=""/>
        <dsp:cNvSpPr/>
      </dsp:nvSpPr>
      <dsp:spPr>
        <a:xfrm>
          <a:off x="0" y="1584180"/>
          <a:ext cx="8860991" cy="14851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Сглаживание </a:t>
          </a:r>
          <a:r>
            <a:rPr lang="ru-RU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скачков мощности при помощи накопителей энергии различного типа</a:t>
          </a:r>
          <a:endParaRPr lang="ru-RU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20714" y="1584180"/>
        <a:ext cx="6940276" cy="1485165"/>
      </dsp:txXfrm>
    </dsp:sp>
    <dsp:sp modelId="{02D4EDE3-BC1A-4BC9-A7F5-07C94301F16C}">
      <dsp:nvSpPr>
        <dsp:cNvPr id="0" name=""/>
        <dsp:cNvSpPr/>
      </dsp:nvSpPr>
      <dsp:spPr>
        <a:xfrm>
          <a:off x="156207" y="1728197"/>
          <a:ext cx="1772198" cy="118813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23EF7C-4D71-4F96-9EFA-48010486985A}">
      <dsp:nvSpPr>
        <dsp:cNvPr id="0" name=""/>
        <dsp:cNvSpPr/>
      </dsp:nvSpPr>
      <dsp:spPr>
        <a:xfrm>
          <a:off x="0" y="3168347"/>
          <a:ext cx="8860991" cy="14851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2667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Соблюдение баланса мощности энергосистемы регулированием потребления электрической и тепловой энергии</a:t>
          </a:r>
          <a:endParaRPr lang="ru-RU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20714" y="3168347"/>
        <a:ext cx="6940276" cy="1485165"/>
      </dsp:txXfrm>
    </dsp:sp>
    <dsp:sp modelId="{0EAD3C12-247C-4F16-B589-58B08094DEAD}">
      <dsp:nvSpPr>
        <dsp:cNvPr id="0" name=""/>
        <dsp:cNvSpPr/>
      </dsp:nvSpPr>
      <dsp:spPr>
        <a:xfrm>
          <a:off x="156207" y="3312369"/>
          <a:ext cx="1772198" cy="118813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A2EDD5-65A2-4B61-8315-794C8B303CB6}">
      <dsp:nvSpPr>
        <dsp:cNvPr id="0" name=""/>
        <dsp:cNvSpPr/>
      </dsp:nvSpPr>
      <dsp:spPr>
        <a:xfrm>
          <a:off x="256390" y="1678"/>
          <a:ext cx="2296743" cy="918697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0" bIns="381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0" kern="1200" dirty="0" smtClean="0"/>
            <a:t>1</a:t>
          </a:r>
          <a:endParaRPr lang="ru-RU" sz="6000" kern="1200" dirty="0"/>
        </a:p>
      </dsp:txBody>
      <dsp:txXfrm>
        <a:off x="715739" y="1678"/>
        <a:ext cx="1378046" cy="918697"/>
      </dsp:txXfrm>
    </dsp:sp>
    <dsp:sp modelId="{FEF1BCCC-B683-4B2D-87FE-DFD05B14A978}">
      <dsp:nvSpPr>
        <dsp:cNvPr id="0" name=""/>
        <dsp:cNvSpPr/>
      </dsp:nvSpPr>
      <dsp:spPr>
        <a:xfrm>
          <a:off x="2254557" y="79767"/>
          <a:ext cx="6231437" cy="762518"/>
        </a:xfrm>
        <a:prstGeom prst="chevron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16510" rIns="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Стадия проектирования и планирования энергоустановки </a:t>
          </a:r>
          <a:endParaRPr lang="ru-RU" sz="2600" kern="1200" dirty="0"/>
        </a:p>
      </dsp:txBody>
      <dsp:txXfrm>
        <a:off x="2635816" y="79767"/>
        <a:ext cx="5468919" cy="762518"/>
      </dsp:txXfrm>
    </dsp:sp>
    <dsp:sp modelId="{5660C76D-45A0-4B65-BFC3-BAF49282E140}">
      <dsp:nvSpPr>
        <dsp:cNvPr id="0" name=""/>
        <dsp:cNvSpPr/>
      </dsp:nvSpPr>
      <dsp:spPr>
        <a:xfrm>
          <a:off x="256390" y="1048993"/>
          <a:ext cx="2296743" cy="918697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0" bIns="381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0" kern="1200" dirty="0" smtClean="0"/>
            <a:t>2</a:t>
          </a:r>
          <a:endParaRPr lang="ru-RU" sz="6000" kern="1200" dirty="0"/>
        </a:p>
      </dsp:txBody>
      <dsp:txXfrm>
        <a:off x="715739" y="1048993"/>
        <a:ext cx="1378046" cy="918697"/>
      </dsp:txXfrm>
    </dsp:sp>
    <dsp:sp modelId="{7A462A01-BC93-4412-912E-308630732A42}">
      <dsp:nvSpPr>
        <dsp:cNvPr id="0" name=""/>
        <dsp:cNvSpPr/>
      </dsp:nvSpPr>
      <dsp:spPr>
        <a:xfrm>
          <a:off x="2254557" y="1127083"/>
          <a:ext cx="6231437" cy="762518"/>
        </a:xfrm>
        <a:prstGeom prst="chevron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16510" rIns="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Стадия строительства</a:t>
          </a:r>
          <a:endParaRPr lang="ru-RU" sz="2600" kern="1200" dirty="0"/>
        </a:p>
      </dsp:txBody>
      <dsp:txXfrm>
        <a:off x="2635816" y="1127083"/>
        <a:ext cx="5468919" cy="762518"/>
      </dsp:txXfrm>
    </dsp:sp>
    <dsp:sp modelId="{00B4A7DE-6525-43C1-A8C2-33DF31F997DF}">
      <dsp:nvSpPr>
        <dsp:cNvPr id="0" name=""/>
        <dsp:cNvSpPr/>
      </dsp:nvSpPr>
      <dsp:spPr>
        <a:xfrm>
          <a:off x="256390" y="2096308"/>
          <a:ext cx="2296743" cy="918697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0" bIns="381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0" kern="1200" dirty="0" smtClean="0"/>
            <a:t>3</a:t>
          </a:r>
          <a:endParaRPr lang="ru-RU" sz="6000" kern="1200" dirty="0"/>
        </a:p>
      </dsp:txBody>
      <dsp:txXfrm>
        <a:off x="715739" y="2096308"/>
        <a:ext cx="1378046" cy="918697"/>
      </dsp:txXfrm>
    </dsp:sp>
    <dsp:sp modelId="{134FBDA3-9B6B-4777-9D87-C7A21FED2368}">
      <dsp:nvSpPr>
        <dsp:cNvPr id="0" name=""/>
        <dsp:cNvSpPr/>
      </dsp:nvSpPr>
      <dsp:spPr>
        <a:xfrm>
          <a:off x="2254557" y="2174398"/>
          <a:ext cx="6289369" cy="762518"/>
        </a:xfrm>
        <a:prstGeom prst="chevron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16510" rIns="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Стадия пуско-наладки</a:t>
          </a:r>
          <a:endParaRPr lang="ru-RU" sz="2600" kern="1200" dirty="0"/>
        </a:p>
      </dsp:txBody>
      <dsp:txXfrm>
        <a:off x="2635816" y="2174398"/>
        <a:ext cx="5526851" cy="762518"/>
      </dsp:txXfrm>
    </dsp:sp>
    <dsp:sp modelId="{A682E796-2C15-45A1-9A5C-148368E77B92}">
      <dsp:nvSpPr>
        <dsp:cNvPr id="0" name=""/>
        <dsp:cNvSpPr/>
      </dsp:nvSpPr>
      <dsp:spPr>
        <a:xfrm>
          <a:off x="256390" y="3143623"/>
          <a:ext cx="2296743" cy="918697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0" bIns="381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0" kern="1200" dirty="0" smtClean="0"/>
            <a:t>4</a:t>
          </a:r>
          <a:endParaRPr lang="ru-RU" sz="6000" kern="1200" dirty="0"/>
        </a:p>
      </dsp:txBody>
      <dsp:txXfrm>
        <a:off x="715739" y="3143623"/>
        <a:ext cx="1378046" cy="918697"/>
      </dsp:txXfrm>
    </dsp:sp>
    <dsp:sp modelId="{30A4DB37-F2C4-46B4-AC98-03484D863372}">
      <dsp:nvSpPr>
        <dsp:cNvPr id="0" name=""/>
        <dsp:cNvSpPr/>
      </dsp:nvSpPr>
      <dsp:spPr>
        <a:xfrm>
          <a:off x="2254557" y="3221713"/>
          <a:ext cx="6347302" cy="762518"/>
        </a:xfrm>
        <a:prstGeom prst="chevron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16510" rIns="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Стадия эксплуатации и обслуживания</a:t>
          </a:r>
          <a:endParaRPr lang="ru-RU" sz="2600" kern="1200" dirty="0"/>
        </a:p>
      </dsp:txBody>
      <dsp:txXfrm>
        <a:off x="2635816" y="3221713"/>
        <a:ext cx="5584784" cy="7625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CA9B242-2DFC-47B4-8063-F02C48E0563C}" type="datetimeFigureOut">
              <a:rPr lang="ru-RU"/>
              <a:pPr>
                <a:defRPr/>
              </a:pPr>
              <a:t>23.11.2017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4768" tIns="47384" rIns="94768" bIns="47384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1295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667670E-D872-4EBE-99C4-C567F96273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114684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67670E-D872-4EBE-99C4-C567F962734F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789364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67670E-D872-4EBE-99C4-C567F962734F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170209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67670E-D872-4EBE-99C4-C567F962734F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302836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67670E-D872-4EBE-99C4-C567F962734F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62607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67670E-D872-4EBE-99C4-C567F962734F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354707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67670E-D872-4EBE-99C4-C567F962734F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678710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67670E-D872-4EBE-99C4-C567F962734F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575310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67670E-D872-4EBE-99C4-C567F962734F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995602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67670E-D872-4EBE-99C4-C567F962734F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75547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67670E-D872-4EBE-99C4-C567F962734F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75222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47684">
              <a:defRPr/>
            </a:pPr>
            <a:r>
              <a:rPr lang="ru-RU" dirty="0" smtClean="0"/>
              <a:t>В связи с последними инициативами Правительства РФ в стране интенсифицируется внедрение энергетических установок на основе возобновляемых источников энергии (ВИЭ) в энергетический баланс страны, прежде всего в удалённых и труднодоступных районах . При параллельной работе энергоустановок на основе ВИЭ с традиционными типами электростанций может возникать ряд технических проблем, связанных с режимом совместной работы и оптимальным управлением такой гибридной энергосистемой.</a:t>
            </a:r>
          </a:p>
          <a:p>
            <a:pPr defTabSz="947684">
              <a:defRPr/>
            </a:pPr>
            <a:endParaRPr lang="en-US" dirty="0" smtClean="0"/>
          </a:p>
          <a:p>
            <a:pPr defTabSz="947684">
              <a:defRPr/>
            </a:pPr>
            <a:r>
              <a:rPr lang="ru-RU" dirty="0" smtClean="0"/>
              <a:t>Использование энергетических установок на основе ВИЭ в энергосистемах затруднено отсутствием у них возможностей обеспечения гарантированного энергоснабжения, что лежит в основе модели управления традиционными энергосистемами - от проектируемого источника энергии требуется гарантированное электроснабжение в соответствии с графиком потребления энергии.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67670E-D872-4EBE-99C4-C567F962734F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Существует три возможных пути включения установок ВИЭ в энергосистему с заданной гарантией энергоснабжения потребителей:</a:t>
            </a:r>
            <a:endParaRPr lang="en-US" dirty="0" smtClean="0"/>
          </a:p>
          <a:p>
            <a:endParaRPr lang="ru-RU" dirty="0" smtClean="0"/>
          </a:p>
          <a:p>
            <a:pPr marL="236921" indent="-236921">
              <a:buAutoNum type="arabicPeriod"/>
            </a:pPr>
            <a:r>
              <a:rPr lang="ru-RU" dirty="0" smtClean="0"/>
              <a:t>Резервирование установок ВИЭ </a:t>
            </a:r>
            <a:r>
              <a:rPr lang="en-US" dirty="0" smtClean="0"/>
              <a:t>c</a:t>
            </a:r>
            <a:r>
              <a:rPr lang="ru-RU" dirty="0" err="1" smtClean="0"/>
              <a:t>обственным</a:t>
            </a:r>
            <a:r>
              <a:rPr lang="ru-RU" dirty="0" smtClean="0"/>
              <a:t> или внешним гарантирующим источником энергии. При работе в составе централизованных энергетических систем резерв составляет порядка 20%, поэтому суммарная рабочая мощность энергетических установок ВИЭ, как правило, не превышает 20%.</a:t>
            </a:r>
            <a:endParaRPr lang="en-US" dirty="0" smtClean="0"/>
          </a:p>
          <a:p>
            <a:pPr marL="236921" indent="-236921">
              <a:buAutoNum type="arabicPeriod"/>
            </a:pPr>
            <a:r>
              <a:rPr lang="ru-RU" dirty="0" smtClean="0"/>
              <a:t>Сглаживание скачков мощности установок ВИЭ при помощи накопителей энергии различного типа.</a:t>
            </a:r>
            <a:endParaRPr lang="en-US" dirty="0" smtClean="0"/>
          </a:p>
          <a:p>
            <a:pPr marL="236921" indent="-236921">
              <a:buAutoNum type="arabicPeriod"/>
            </a:pPr>
            <a:r>
              <a:rPr lang="ru-RU" dirty="0" smtClean="0"/>
              <a:t>Соблюдение баланса мощности энергосистемы регулированием потребления электрической и тепловой энергии.</a:t>
            </a:r>
            <a:endParaRPr lang="en-US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67670E-D872-4EBE-99C4-C567F962734F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872991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7684">
              <a:defRPr/>
            </a:pPr>
            <a:r>
              <a:rPr lang="ru-RU" dirty="0" smtClean="0"/>
              <a:t>Сочетание этих подходов образует парадигму распределённой энергосистемы», основанная на множестве взаимосвязанных самобалансирующихся локальных энергосистем или «</a:t>
            </a:r>
            <a:r>
              <a:rPr lang="ru-RU" dirty="0" err="1" smtClean="0"/>
              <a:t>микрогрид</a:t>
            </a:r>
            <a:r>
              <a:rPr lang="ru-RU" dirty="0" smtClean="0"/>
              <a:t>» – которая базируется на широком использовании средств распределённой генерации, систем накопления энергии, технологий и средств управления распределенными потребителями энергии.</a:t>
            </a:r>
          </a:p>
          <a:p>
            <a:pPr defTabSz="947684">
              <a:defRPr/>
            </a:pPr>
            <a:endParaRPr lang="ru-RU" dirty="0" smtClean="0"/>
          </a:p>
          <a:p>
            <a:r>
              <a:rPr lang="ru-RU" dirty="0" smtClean="0"/>
              <a:t>Концепция распределённой энергосистемы базируется на таких важных положениях, как:</a:t>
            </a:r>
          </a:p>
          <a:p>
            <a:pPr lvl="0"/>
            <a:r>
              <a:rPr lang="ru-RU" dirty="0" smtClean="0"/>
              <a:t>- Учет особенностей спроса на количество и качество энергии местными (локальными) потребителями энергии всех видов (электрической, тепловой, механической).</a:t>
            </a:r>
          </a:p>
          <a:p>
            <a:pPr lvl="0"/>
            <a:r>
              <a:rPr lang="ru-RU" dirty="0" smtClean="0"/>
              <a:t>- Единство энергетического комплекса распределенной энергосистемы – от генерации до потребления.</a:t>
            </a:r>
          </a:p>
          <a:p>
            <a:pPr lvl="0"/>
            <a:r>
              <a:rPr lang="ru-RU" dirty="0" smtClean="0"/>
              <a:t>- Максимальное обеспечение потребностей в первичных источниках энергии за счет собственных ресурсов.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67670E-D872-4EBE-99C4-C567F962734F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14186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defTabSz="947684">
              <a:defRPr/>
            </a:pPr>
            <a:r>
              <a:rPr lang="ru-RU" dirty="0" smtClean="0"/>
              <a:t>Для выявления свойств микросистем с установками ВИЭ необходимо проводить моделирование либо полностью математическое с использованием цифровых моделей, либо физическое с использованием аналогов реальных энергетических установок, либо смешанное с использованием как физических, так и математических моделей. Моделирующие системы должны не только давать информацию для анализа свойств управляемой энергосистемы, но и должны позволять проверять работу в них реальных устройств – приборов, систем сбора данных и исполнительных механизмов автоматизированных  и автоматических систем управления ими[5].</a:t>
            </a:r>
          </a:p>
          <a:p>
            <a:endParaRPr lang="ru-RU" dirty="0" smtClean="0"/>
          </a:p>
          <a:p>
            <a:r>
              <a:rPr lang="ru-RU" dirty="0" smtClean="0"/>
              <a:t>Одной из основных проблем комплексного использования возобновляемых источников энергии (ВИЭ) является рациональное управление генерацией и потреблением энергии. Сейчас в НИУ «МЭИ» проходит внедрение в учебный процесс лабораторного комплекса производства компании </a:t>
            </a:r>
            <a:r>
              <a:rPr lang="ru-RU" dirty="0" err="1" smtClean="0"/>
              <a:t>Lucas-Nulle</a:t>
            </a:r>
            <a:r>
              <a:rPr lang="ru-RU" dirty="0" smtClean="0"/>
              <a:t>, одного из мировых лидеров в области производства учебного оборудования.</a:t>
            </a:r>
          </a:p>
          <a:p>
            <a:r>
              <a:rPr lang="ru-RU" dirty="0" smtClean="0"/>
              <a:t>Состав его оборудования позволяет студентам изучать, самостоятельно программируя центр управления интеллектуальной энергосистемы, алгоритмы работы сетей </a:t>
            </a:r>
            <a:r>
              <a:rPr lang="ru-RU" dirty="0" err="1" smtClean="0"/>
              <a:t>SmartGrid</a:t>
            </a:r>
            <a:r>
              <a:rPr lang="ru-RU" dirty="0" smtClean="0"/>
              <a:t> с управляемыми потребителями и генерацией на основе ВИЭ (электромеханические модели ВЭС и ГАЭС, натурная модель СЭС).</a:t>
            </a:r>
          </a:p>
          <a:p>
            <a:endParaRPr lang="ru-RU" dirty="0" smtClean="0"/>
          </a:p>
          <a:p>
            <a:r>
              <a:rPr lang="ru-RU" dirty="0" smtClean="0"/>
              <a:t>Моделирование устройств генерации энергии на основе ВИЭ основано на использовании натурной модели сетевой солнечной электростанции и электромеханических моделей ветроэлектрической установки(с </a:t>
            </a:r>
            <a:r>
              <a:rPr lang="ru-RU" dirty="0" err="1" smtClean="0"/>
              <a:t>асинхронизированным</a:t>
            </a:r>
            <a:r>
              <a:rPr lang="ru-RU" dirty="0" smtClean="0"/>
              <a:t> синхронным генератором) и ГАЭС. Лабораторный комплекс позволяет выполнять:</a:t>
            </a:r>
          </a:p>
          <a:p>
            <a:r>
              <a:rPr lang="ru-RU" dirty="0" smtClean="0"/>
              <a:t>•	Исследование фотоэлектрических установок, работающих параллельно с сетью, в условиях меняющихся погодных условий (моделирование затенения поля солнечных модулей).</a:t>
            </a:r>
          </a:p>
          <a:p>
            <a:r>
              <a:rPr lang="ru-RU" dirty="0" smtClean="0"/>
              <a:t>•	Исследование режимов работы гидроаккумулирующих электростанций в интеллектуальных сетях.</a:t>
            </a:r>
          </a:p>
          <a:p>
            <a:r>
              <a:rPr lang="ru-RU" dirty="0" smtClean="0"/>
              <a:t>•	Определение оптимальных рабочих режимов ветроэлектрической установки при изменяющейся скорости ветра.</a:t>
            </a:r>
          </a:p>
          <a:p>
            <a:r>
              <a:rPr lang="ru-RU" dirty="0" smtClean="0"/>
              <a:t>•	Изучение режима </a:t>
            </a:r>
            <a:r>
              <a:rPr lang="ru-RU" dirty="0" err="1" smtClean="0"/>
              <a:t>микросети</a:t>
            </a:r>
            <a:r>
              <a:rPr lang="ru-RU" dirty="0" smtClean="0"/>
              <a:t>, включающей все перечисленные установки, а также регулируемого потребителя электроэнергии (активного и реактивного).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67670E-D872-4EBE-99C4-C567F962734F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196229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настоящее время на лабораторной установке проведены исследования эффективных алгоритмов управления генерацией и потреблением энергии, сбора данных об управляемых технологических процессах в режиме реального времени, рассмотрены алгоритмы автоматического управления процессами генерации и распределения энергии, оптимизации режима работы по критерию максимума коэффициента использования установленной мощности энергоустановок на основе ВИЭ.</a:t>
            </a:r>
          </a:p>
          <a:p>
            <a:endParaRPr lang="en-US" dirty="0" smtClean="0"/>
          </a:p>
          <a:p>
            <a:r>
              <a:rPr lang="ru-RU" dirty="0" smtClean="0"/>
              <a:t>Исходными данными для моделирования режимов работы являются фактические наблюдения за работой существующих гибридных энергетических комплексов.</a:t>
            </a:r>
          </a:p>
          <a:p>
            <a:endParaRPr lang="en-US" dirty="0" smtClean="0"/>
          </a:p>
          <a:p>
            <a:r>
              <a:rPr lang="ru-RU" dirty="0" smtClean="0"/>
              <a:t>В результате моделирования выявлены следующие достоинства комплексного управления потреблением и генерацией:</a:t>
            </a:r>
          </a:p>
          <a:p>
            <a:r>
              <a:rPr lang="ru-RU" dirty="0" smtClean="0"/>
              <a:t>-	Снижение расхода топлива гарантирующей энергоустановки (дизель-генератора или теплоэнергетической установки любого вида).</a:t>
            </a:r>
          </a:p>
          <a:p>
            <a:r>
              <a:rPr lang="ru-RU" dirty="0" smtClean="0"/>
              <a:t>-	Уменьшение установленной мощности гарантирующей энергоустановки.</a:t>
            </a:r>
          </a:p>
          <a:p>
            <a:r>
              <a:rPr lang="ru-RU" dirty="0" smtClean="0"/>
              <a:t>-	Увеличение коэффициента использования установленной мощности установок ВИЭ в </a:t>
            </a:r>
            <a:r>
              <a:rPr lang="ru-RU" dirty="0" err="1" smtClean="0"/>
              <a:t>микросети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-	Снижение нагрузки на экосистему.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67670E-D872-4EBE-99C4-C567F962734F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980131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67670E-D872-4EBE-99C4-C567F962734F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742430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67670E-D872-4EBE-99C4-C567F962734F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77909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2F7D9-61BE-4D01-8724-BDAF5EBD09E4}" type="datetime1">
              <a:rPr lang="ru-RU"/>
              <a:pPr>
                <a:defRPr/>
              </a:pPr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9B4F4-69FE-43E4-8A6B-8D70EFB324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9DF1C-6E15-4207-BFD9-2F7F5058CCD0}" type="datetime1">
              <a:rPr lang="ru-RU"/>
              <a:pPr>
                <a:defRPr/>
              </a:pPr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09AC8-9E68-4CB5-9F83-A3D1064F53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A0BD1-5D52-4DC5-8C14-3502C78A065B}" type="datetime1">
              <a:rPr lang="ru-RU"/>
              <a:pPr>
                <a:defRPr/>
              </a:pPr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50E54-8858-4161-85B3-39BE7B8BEC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ECB11-4E13-48E1-BCFA-D62200801429}" type="datetime1">
              <a:rPr lang="ru-RU"/>
              <a:pPr>
                <a:defRPr/>
              </a:pPr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82014-BEA2-4C1F-B325-08F2B51304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56D1E-2716-47C7-91DA-83EEC76BD894}" type="datetime1">
              <a:rPr lang="ru-RU"/>
              <a:pPr>
                <a:defRPr/>
              </a:pPr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271CD-0C72-4341-A265-A33445ADC4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58F54-6640-499B-8439-D2862193AD03}" type="datetime1">
              <a:rPr lang="ru-RU"/>
              <a:pPr>
                <a:defRPr/>
              </a:pPr>
              <a:t>23.11.2017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D79F5-8CA4-4095-B8E5-B3AD15B72E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94DA8-BFCD-405A-B6B9-7563FB462D3C}" type="datetime1">
              <a:rPr lang="ru-RU"/>
              <a:pPr>
                <a:defRPr/>
              </a:pPr>
              <a:t>23.11.2017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730A8-91DB-4A4B-AA54-706475B165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CD510-567F-4365-B77B-C816F4D6BC86}" type="datetime1">
              <a:rPr lang="ru-RU"/>
              <a:pPr>
                <a:defRPr/>
              </a:pPr>
              <a:t>23.11.2017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4F6E9-815C-4354-9404-BA491EFE29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7C7DA-238C-480E-9FA1-E6B5CC0DC2D4}" type="datetime1">
              <a:rPr lang="ru-RU"/>
              <a:pPr>
                <a:defRPr/>
              </a:pPr>
              <a:t>23.11.2017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F66FD-528D-47D9-99FE-43D6774425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7A3FD-C2D8-4B02-8302-55BC2216EDD1}" type="datetime1">
              <a:rPr lang="ru-RU"/>
              <a:pPr>
                <a:defRPr/>
              </a:pPr>
              <a:t>23.11.2017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905AC-BC87-4DF0-8463-9298EEF4D9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91BA4-07AA-4FF4-8EE0-D25E0B6BB69D}" type="datetime1">
              <a:rPr lang="ru-RU"/>
              <a:pPr>
                <a:defRPr/>
              </a:pPr>
              <a:t>23.11.2017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A5D94-F690-44B4-8B2D-F29C23DFDF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5560DCE-D150-4287-9033-ACFD49D763EC}" type="datetime1">
              <a:rPr lang="ru-RU"/>
              <a:pPr>
                <a:defRPr/>
              </a:pPr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31F530-2B6B-49DA-B0B7-F7E7692295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6" Type="http://schemas.openxmlformats.org/officeDocument/2006/relationships/package" Target="../embeddings/_________Microsoft_Office_Word2.docx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jpe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.xml"/><Relationship Id="rId4" Type="http://schemas.openxmlformats.org/officeDocument/2006/relationships/image" Target="../media/image2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emf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emf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package" Target="../embeddings/_________Microsoft_Office_Word1.docx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142852"/>
            <a:ext cx="7572428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Заголовок 3"/>
          <p:cNvSpPr>
            <a:spLocks noGrp="1"/>
          </p:cNvSpPr>
          <p:nvPr>
            <p:ph type="title"/>
          </p:nvPr>
        </p:nvSpPr>
        <p:spPr>
          <a:xfrm>
            <a:off x="1357290" y="142852"/>
            <a:ext cx="7572427" cy="1071563"/>
          </a:xfrm>
        </p:spPr>
        <p:txBody>
          <a:bodyPr/>
          <a:lstStyle/>
          <a:p>
            <a:pPr algn="l" eaLnBrk="1" hangingPunct="1"/>
            <a:r>
              <a:rPr lang="ru-RU" sz="2400" dirty="0" smtClean="0">
                <a:solidFill>
                  <a:srgbClr val="3E3E3E"/>
                </a:solidFill>
                <a:latin typeface="Arial" charset="0"/>
                <a:cs typeface="Arial" charset="0"/>
              </a:rPr>
              <a:t>Кафедра </a:t>
            </a:r>
            <a:r>
              <a:rPr lang="ru-RU" sz="2400" b="1" dirty="0" smtClean="0">
                <a:solidFill>
                  <a:srgbClr val="3E3E3E"/>
                </a:solidFill>
                <a:latin typeface="Arial" charset="0"/>
                <a:cs typeface="Arial" charset="0"/>
              </a:rPr>
              <a:t>«Гидроэнергетика и</a:t>
            </a:r>
            <a:br>
              <a:rPr lang="ru-RU" sz="2400" b="1" dirty="0" smtClean="0">
                <a:solidFill>
                  <a:srgbClr val="3E3E3E"/>
                </a:solidFill>
                <a:latin typeface="Arial" charset="0"/>
                <a:cs typeface="Arial" charset="0"/>
              </a:rPr>
            </a:br>
            <a:r>
              <a:rPr lang="ru-RU" sz="2400" b="1" dirty="0" smtClean="0">
                <a:solidFill>
                  <a:srgbClr val="3E3E3E"/>
                </a:solidFill>
                <a:latin typeface="Arial" charset="0"/>
                <a:cs typeface="Arial" charset="0"/>
              </a:rPr>
              <a:t>возобновляемые источники энергии»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rot="10800000" flipV="1">
            <a:off x="142875" y="1285875"/>
            <a:ext cx="8858250" cy="1588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750860" y="677844"/>
            <a:ext cx="1071571" cy="1588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26A9DE-3058-4C38-976E-837EF1F326C2}" type="slidenum">
              <a:rPr lang="ru-RU"/>
              <a:pPr>
                <a:defRPr/>
              </a:pPr>
              <a:t>1</a:t>
            </a:fld>
            <a:endParaRPr lang="ru-RU"/>
          </a:p>
        </p:txBody>
      </p:sp>
      <p:sp>
        <p:nvSpPr>
          <p:cNvPr id="14346" name="Текст 6"/>
          <p:cNvSpPr txBox="1">
            <a:spLocks/>
          </p:cNvSpPr>
          <p:nvPr/>
        </p:nvSpPr>
        <p:spPr bwMode="auto">
          <a:xfrm>
            <a:off x="214282" y="1428736"/>
            <a:ext cx="8501063" cy="1643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2800" b="1" dirty="0" smtClean="0">
                <a:solidFill>
                  <a:srgbClr val="3E3E3E"/>
                </a:solidFill>
                <a:latin typeface="Calibri" pitchFamily="34" charset="0"/>
              </a:rPr>
              <a:t>ВОЗМОЖНОСТИ ИСПОЛЬЗОВАНИЯ ЭНЕРГЕТИЧЕСКИХ КОМПЛЕКСОВ НА ОСНОВЕ ВОЗОБНОВЛЯЕМЫХ ИСТОЧНИКОВ ЭНЕРГИИ ДЛЯ ЭЛЕКТРО- И ТЕПЛОСНАБЖЕНИЯ ОБЪЕКТОВ НЕФТЕДОБЫЧИ,</a:t>
            </a:r>
            <a:r>
              <a:rPr lang="en-US" sz="2800" b="1" dirty="0" smtClean="0">
                <a:solidFill>
                  <a:srgbClr val="3E3E3E"/>
                </a:solidFill>
                <a:latin typeface="Calibri" pitchFamily="34" charset="0"/>
              </a:rPr>
              <a:t> </a:t>
            </a:r>
            <a:r>
              <a:rPr lang="ru-RU" sz="2800" b="1" dirty="0" smtClean="0">
                <a:solidFill>
                  <a:srgbClr val="3E3E3E"/>
                </a:solidFill>
                <a:latin typeface="Calibri" pitchFamily="34" charset="0"/>
              </a:rPr>
              <a:t>ТРАНСПОРТИРОВКИ И ПЕРЕРАБОТКИ</a:t>
            </a:r>
            <a:endParaRPr lang="ru-RU" sz="2800" b="1" dirty="0">
              <a:solidFill>
                <a:srgbClr val="3E3E3E"/>
              </a:solidFill>
              <a:latin typeface="Calibri" pitchFamily="34" charset="0"/>
            </a:endParaRPr>
          </a:p>
        </p:txBody>
      </p:sp>
      <p:sp>
        <p:nvSpPr>
          <p:cNvPr id="21" name="Содержимое 6"/>
          <p:cNvSpPr>
            <a:spLocks noGrp="1"/>
          </p:cNvSpPr>
          <p:nvPr>
            <p:ph sz="half" idx="1"/>
          </p:nvPr>
        </p:nvSpPr>
        <p:spPr>
          <a:xfrm>
            <a:off x="2555776" y="3717032"/>
            <a:ext cx="6345329" cy="2498033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Васьков Алексей Геннадьевич</a:t>
            </a:r>
            <a:r>
              <a:rPr lang="ru-RU" sz="1600" b="0" dirty="0" smtClean="0">
                <a:solidFill>
                  <a:schemeClr val="bg2">
                    <a:lumMod val="25000"/>
                  </a:schemeClr>
                </a:solidFill>
              </a:rPr>
              <a:t>, доцент, к.т.н.,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err="1" smtClean="0">
                <a:solidFill>
                  <a:schemeClr val="bg2">
                    <a:lumMod val="25000"/>
                  </a:schemeClr>
                </a:solidFill>
              </a:rPr>
              <a:t>Шуркалов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П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ётр Сергеевич</a:t>
            </a:r>
            <a:r>
              <a:rPr lang="ru-RU" sz="1600" b="0" dirty="0" smtClean="0">
                <a:solidFill>
                  <a:schemeClr val="bg2">
                    <a:lumMod val="25000"/>
                  </a:schemeClr>
                </a:solidFill>
              </a:rPr>
              <a:t>, ст.</a:t>
            </a:r>
            <a:r>
              <a:rPr lang="en-US" sz="1600" b="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1600" b="0" dirty="0" smtClean="0">
                <a:solidFill>
                  <a:schemeClr val="bg2">
                    <a:lumMod val="25000"/>
                  </a:schemeClr>
                </a:solidFill>
              </a:rPr>
              <a:t>преподаватель, к.т.н.,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600" dirty="0" smtClean="0">
              <a:solidFill>
                <a:schemeClr val="bg2">
                  <a:lumMod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Кафедра «Гидроэнергетика и возобновляемые источники энергии» ФГБОУ ВО «НИУ «МЭИ»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Телефон:</a:t>
            </a: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		</a:t>
            </a: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</a:rPr>
              <a:t>8 (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495</a:t>
            </a: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</a:rPr>
              <a:t>)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362</a:t>
            </a: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</a:rPr>
              <a:t>-72-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51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</a:rPr>
              <a:t>E-mail: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		</a:t>
            </a: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</a:rPr>
              <a:t>KafedraGVIE@mail.ru</a:t>
            </a:r>
            <a:endParaRPr lang="ru-RU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42852"/>
            <a:ext cx="968161" cy="107157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214313" y="6357938"/>
            <a:ext cx="8786812" cy="158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142852"/>
            <a:ext cx="7572428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Заголовок 3"/>
          <p:cNvSpPr>
            <a:spLocks noGrp="1"/>
          </p:cNvSpPr>
          <p:nvPr>
            <p:ph type="title"/>
          </p:nvPr>
        </p:nvSpPr>
        <p:spPr>
          <a:xfrm>
            <a:off x="1357290" y="142852"/>
            <a:ext cx="7572427" cy="1071563"/>
          </a:xfrm>
        </p:spPr>
        <p:txBody>
          <a:bodyPr/>
          <a:lstStyle/>
          <a:p>
            <a:pPr algn="l" eaLnBrk="1" hangingPunct="1"/>
            <a:r>
              <a:rPr lang="ru-RU" sz="2400" b="1" dirty="0" smtClean="0">
                <a:solidFill>
                  <a:srgbClr val="3E3E3E"/>
                </a:solidFill>
                <a:latin typeface="Arial" charset="0"/>
                <a:cs typeface="Arial" charset="0"/>
              </a:rPr>
              <a:t>СБД Вертикальный профиль ветра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rot="10800000" flipV="1">
            <a:off x="142875" y="1285875"/>
            <a:ext cx="8858250" cy="1588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750860" y="677844"/>
            <a:ext cx="1071571" cy="1588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26A9DE-3058-4C38-976E-837EF1F326C2}" type="slidenum">
              <a:rPr lang="ru-RU"/>
              <a:pPr>
                <a:defRPr/>
              </a:pPr>
              <a:t>10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142852"/>
            <a:ext cx="968161" cy="107157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214313" y="6357938"/>
            <a:ext cx="8786812" cy="158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Содержимое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604495636"/>
              </p:ext>
            </p:extLst>
          </p:nvPr>
        </p:nvGraphicFramePr>
        <p:xfrm>
          <a:off x="208183" y="1766995"/>
          <a:ext cx="5389589" cy="3896741"/>
        </p:xfrm>
        <a:graphic>
          <a:graphicData uri="http://schemas.openxmlformats.org/presentationml/2006/ole">
            <p:oleObj spid="_x0000_s5142" name="Документ" r:id="rId6" imgW="5494549" imgH="4257692" progId="Word.Document.12">
              <p:embed/>
            </p:oleObj>
          </a:graphicData>
        </a:graphic>
      </p:graphicFrame>
      <p:pic>
        <p:nvPicPr>
          <p:cNvPr id="11" name="Рисунок 4" descr="41.bmp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21288" y="2140971"/>
            <a:ext cx="3179837" cy="2054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6060739" y="4311478"/>
            <a:ext cx="270093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Внешний вид программы управления </a:t>
            </a:r>
            <a:br>
              <a:rPr lang="ru-RU" sz="1600" dirty="0"/>
            </a:br>
            <a:r>
              <a:rPr lang="ru-RU" sz="1600" dirty="0"/>
              <a:t>СБД  «Вертикальный профиль ветра»</a:t>
            </a:r>
          </a:p>
        </p:txBody>
      </p:sp>
    </p:spTree>
    <p:extLst>
      <p:ext uri="{BB962C8B-B14F-4D97-AF65-F5344CB8AC3E}">
        <p14:creationId xmlns="" xmlns:p14="http://schemas.microsoft.com/office/powerpoint/2010/main" val="207152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142852"/>
            <a:ext cx="7572428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Заголовок 3"/>
          <p:cNvSpPr>
            <a:spLocks noGrp="1"/>
          </p:cNvSpPr>
          <p:nvPr>
            <p:ph type="title"/>
          </p:nvPr>
        </p:nvSpPr>
        <p:spPr>
          <a:xfrm>
            <a:off x="1357290" y="142852"/>
            <a:ext cx="7572427" cy="1071563"/>
          </a:xfrm>
        </p:spPr>
        <p:txBody>
          <a:bodyPr/>
          <a:lstStyle/>
          <a:p>
            <a:pPr algn="l" eaLnBrk="1" hangingPunct="1"/>
            <a:r>
              <a:rPr lang="ru-RU" sz="2400" b="1" dirty="0" smtClean="0">
                <a:solidFill>
                  <a:srgbClr val="3E3E3E"/>
                </a:solidFill>
                <a:latin typeface="Arial" charset="0"/>
                <a:cs typeface="Arial" charset="0"/>
              </a:rPr>
              <a:t>СБД «Современное ветроэнергетическое оборудование»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rot="10800000" flipV="1">
            <a:off x="142875" y="1285875"/>
            <a:ext cx="8858250" cy="1588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750860" y="677844"/>
            <a:ext cx="1071571" cy="1588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26A9DE-3058-4C38-976E-837EF1F326C2}" type="slidenum">
              <a:rPr lang="ru-RU"/>
              <a:pPr>
                <a:defRPr/>
              </a:pPr>
              <a:t>11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42852"/>
            <a:ext cx="968161" cy="107157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214313" y="6357938"/>
            <a:ext cx="8786812" cy="158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214282" y="1515129"/>
            <a:ext cx="856932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000" b="1" dirty="0" smtClean="0">
                <a:solidFill>
                  <a:srgbClr val="002060"/>
                </a:solidFill>
              </a:rPr>
              <a:t>Свидетельство </a:t>
            </a:r>
            <a:r>
              <a:rPr lang="ru-RU" sz="2000" b="1" dirty="0">
                <a:solidFill>
                  <a:srgbClr val="002060"/>
                </a:solidFill>
              </a:rPr>
              <a:t>о гос. </a:t>
            </a:r>
            <a:r>
              <a:rPr lang="ru-RU" sz="2000" b="1" dirty="0" smtClean="0">
                <a:solidFill>
                  <a:srgbClr val="002060"/>
                </a:solidFill>
              </a:rPr>
              <a:t>регистрации </a:t>
            </a:r>
            <a:r>
              <a:rPr lang="ru-RU" sz="2000" b="1" dirty="0">
                <a:solidFill>
                  <a:srgbClr val="002060"/>
                </a:solidFill>
              </a:rPr>
              <a:t>базы данных №2012620870. Специализированная база данных «Современное ветроэнергетическое оборудование» / </a:t>
            </a:r>
            <a:r>
              <a:rPr lang="ru-RU" sz="2000" b="1" dirty="0" err="1">
                <a:solidFill>
                  <a:srgbClr val="002060"/>
                </a:solidFill>
              </a:rPr>
              <a:t>Дерюгина</a:t>
            </a:r>
            <a:r>
              <a:rPr lang="ru-RU" sz="2000" b="1" dirty="0">
                <a:solidFill>
                  <a:srgbClr val="002060"/>
                </a:solidFill>
              </a:rPr>
              <a:t> Г.В</a:t>
            </a:r>
            <a:r>
              <a:rPr lang="ru-RU" sz="2000" b="1" dirty="0" smtClean="0">
                <a:solidFill>
                  <a:srgbClr val="002060"/>
                </a:solidFill>
              </a:rPr>
              <a:t>.,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Мельник Н.А</a:t>
            </a:r>
            <a:r>
              <a:rPr lang="ru-RU" sz="2000" b="1" dirty="0">
                <a:solidFill>
                  <a:srgbClr val="002060"/>
                </a:solidFill>
              </a:rPr>
              <a:t>., Пугачев Р.В.; заявитель «Национальный исследовательский университет «МЭИ» - №</a:t>
            </a:r>
            <a:r>
              <a:rPr lang="ru-RU" sz="2000" b="1" dirty="0" smtClean="0">
                <a:solidFill>
                  <a:srgbClr val="002060"/>
                </a:solidFill>
              </a:rPr>
              <a:t>2013620783;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err="1" smtClean="0">
                <a:solidFill>
                  <a:srgbClr val="002060"/>
                </a:solidFill>
              </a:rPr>
              <a:t>опубл</a:t>
            </a:r>
            <a:r>
              <a:rPr lang="ru-RU" sz="2000" b="1" dirty="0">
                <a:solidFill>
                  <a:srgbClr val="002060"/>
                </a:solidFill>
              </a:rPr>
              <a:t>. </a:t>
            </a:r>
            <a:r>
              <a:rPr lang="ru-RU" sz="2000" b="1" dirty="0" smtClean="0">
                <a:solidFill>
                  <a:srgbClr val="002060"/>
                </a:solidFill>
              </a:rPr>
              <a:t>03.07.2013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06547" y="3458457"/>
            <a:ext cx="8623170" cy="25922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Содержит данные по 800 моделям ВЭУ 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Разработана в программной среде «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Microsoft Excel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Состоит из 63 столбцов 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каждой строке информация по одной ВЭУ</a:t>
            </a:r>
          </a:p>
        </p:txBody>
      </p:sp>
    </p:spTree>
    <p:extLst>
      <p:ext uri="{BB962C8B-B14F-4D97-AF65-F5344CB8AC3E}">
        <p14:creationId xmlns="" xmlns:p14="http://schemas.microsoft.com/office/powerpoint/2010/main" val="357391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142852"/>
            <a:ext cx="7572428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Заголовок 3"/>
          <p:cNvSpPr>
            <a:spLocks noGrp="1"/>
          </p:cNvSpPr>
          <p:nvPr>
            <p:ph type="title"/>
          </p:nvPr>
        </p:nvSpPr>
        <p:spPr>
          <a:xfrm>
            <a:off x="1357290" y="142852"/>
            <a:ext cx="7572427" cy="1071563"/>
          </a:xfrm>
        </p:spPr>
        <p:txBody>
          <a:bodyPr/>
          <a:lstStyle/>
          <a:p>
            <a:pPr algn="l" eaLnBrk="1" hangingPunct="1"/>
            <a:r>
              <a:rPr lang="ru-RU" sz="2400" b="1" dirty="0" smtClean="0">
                <a:solidFill>
                  <a:srgbClr val="3E3E3E"/>
                </a:solidFill>
                <a:latin typeface="Arial" charset="0"/>
                <a:cs typeface="Arial" charset="0"/>
              </a:rPr>
              <a:t>Эксплуатация ВЭС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rot="10800000" flipV="1">
            <a:off x="142875" y="1285875"/>
            <a:ext cx="8858250" cy="1588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750860" y="677844"/>
            <a:ext cx="1071571" cy="1588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26A9DE-3058-4C38-976E-837EF1F326C2}" type="slidenum">
              <a:rPr lang="ru-RU"/>
              <a:pPr>
                <a:defRPr/>
              </a:pPr>
              <a:t>12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42852"/>
            <a:ext cx="968161" cy="107157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214313" y="6357938"/>
            <a:ext cx="8786812" cy="158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8785" y="1458541"/>
            <a:ext cx="5906430" cy="47251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6280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142852"/>
            <a:ext cx="7572428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Заголовок 3"/>
          <p:cNvSpPr>
            <a:spLocks noGrp="1"/>
          </p:cNvSpPr>
          <p:nvPr>
            <p:ph type="title"/>
          </p:nvPr>
        </p:nvSpPr>
        <p:spPr>
          <a:xfrm>
            <a:off x="1357290" y="142852"/>
            <a:ext cx="7572427" cy="1071563"/>
          </a:xfrm>
        </p:spPr>
        <p:txBody>
          <a:bodyPr/>
          <a:lstStyle/>
          <a:p>
            <a:pPr algn="l" eaLnBrk="1" hangingPunct="1"/>
            <a:r>
              <a:rPr lang="ru-RU" sz="2400" b="1" dirty="0" smtClean="0">
                <a:solidFill>
                  <a:srgbClr val="3E3E3E"/>
                </a:solidFill>
                <a:latin typeface="Arial" charset="0"/>
                <a:cs typeface="Arial" charset="0"/>
              </a:rPr>
              <a:t>Статистика повреждаемости зарубежных ВЭС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rot="10800000" flipV="1">
            <a:off x="142875" y="1285875"/>
            <a:ext cx="8858250" cy="1588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750860" y="677844"/>
            <a:ext cx="1071571" cy="1588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26A9DE-3058-4C38-976E-837EF1F326C2}" type="slidenum">
              <a:rPr lang="ru-RU"/>
              <a:pPr>
                <a:defRPr/>
              </a:pPr>
              <a:t>13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42852"/>
            <a:ext cx="968161" cy="107157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214313" y="6357938"/>
            <a:ext cx="8786812" cy="158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36047961"/>
              </p:ext>
            </p:extLst>
          </p:nvPr>
        </p:nvGraphicFramePr>
        <p:xfrm>
          <a:off x="214283" y="1418431"/>
          <a:ext cx="5429287" cy="488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5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145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0019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Компонент ВЭУ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Доля в общих отказах, %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Время ремонта</a:t>
                      </a:r>
                      <a:endParaRPr lang="ru-RU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Электрическая система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19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1-2 дня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Система управления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16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1-2 дня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Датчики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12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Часы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Трансмиссия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4-5 дней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Гидравлика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1-2 дня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Тормозные устройства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6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1-2 дня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Ступица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6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2-3 дня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Лопасти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8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3-4 дня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Поворотная система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3-4 дня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Генератор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2-4 дня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286512" y="4357694"/>
            <a:ext cx="2125470" cy="178510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latin typeface="+mn-lt"/>
              </a:rPr>
              <a:t>Среднее значение коэффициента готовности – 0,935</a:t>
            </a:r>
            <a:endParaRPr lang="ru-RU" sz="2200" b="1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86446" y="1428736"/>
            <a:ext cx="3143272" cy="258532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u="sng" dirty="0" smtClean="0">
                <a:latin typeface="+mn-lt"/>
              </a:rPr>
              <a:t>Наиболее подверженные отказам узлы</a:t>
            </a:r>
            <a:r>
              <a:rPr lang="ru-RU" dirty="0" smtClean="0">
                <a:latin typeface="+mn-lt"/>
              </a:rPr>
              <a:t>:</a:t>
            </a:r>
          </a:p>
          <a:p>
            <a:pPr marL="265113" indent="-265113" algn="just">
              <a:buFontTx/>
              <a:buChar char="-"/>
            </a:pPr>
            <a:r>
              <a:rPr lang="ru-RU" dirty="0" smtClean="0">
                <a:latin typeface="+mn-lt"/>
              </a:rPr>
              <a:t>Датчик питча – 19,8%;</a:t>
            </a:r>
          </a:p>
          <a:p>
            <a:pPr marL="265113" indent="-265113" algn="just">
              <a:buFontTx/>
              <a:buChar char="-"/>
            </a:pPr>
            <a:r>
              <a:rPr lang="ru-RU" dirty="0" smtClean="0">
                <a:latin typeface="+mn-lt"/>
              </a:rPr>
              <a:t>Тахогенератор – 15,74%;</a:t>
            </a:r>
          </a:p>
          <a:p>
            <a:pPr marL="265113" indent="-265113" algn="just">
              <a:buFontTx/>
              <a:buChar char="-"/>
            </a:pPr>
            <a:r>
              <a:rPr lang="ru-RU" dirty="0" smtClean="0">
                <a:latin typeface="+mn-lt"/>
              </a:rPr>
              <a:t>Узел ступицы – 9,98%;</a:t>
            </a:r>
          </a:p>
          <a:p>
            <a:pPr marL="265113" indent="-265113" algn="just">
              <a:buFontTx/>
              <a:buChar char="-"/>
            </a:pPr>
            <a:r>
              <a:rPr lang="ru-RU" dirty="0" smtClean="0">
                <a:latin typeface="+mn-lt"/>
              </a:rPr>
              <a:t>Узел гайки питча – 7,28%;</a:t>
            </a:r>
          </a:p>
          <a:p>
            <a:pPr marL="265113" indent="-265113" algn="just">
              <a:buFontTx/>
              <a:buChar char="-"/>
            </a:pPr>
            <a:r>
              <a:rPr lang="ru-RU" dirty="0" smtClean="0">
                <a:latin typeface="+mn-lt"/>
              </a:rPr>
              <a:t>Лопасть – 6,73%;</a:t>
            </a:r>
          </a:p>
          <a:p>
            <a:pPr marL="265113" indent="-265113" algn="just">
              <a:buFontTx/>
              <a:buChar char="-"/>
            </a:pPr>
            <a:r>
              <a:rPr lang="ru-RU" dirty="0" smtClean="0">
                <a:latin typeface="+mn-lt"/>
              </a:rPr>
              <a:t>Модуль трансмиссии – 5,92%.</a:t>
            </a:r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010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142852"/>
            <a:ext cx="7572428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Заголовок 3"/>
          <p:cNvSpPr>
            <a:spLocks noGrp="1"/>
          </p:cNvSpPr>
          <p:nvPr>
            <p:ph type="title"/>
          </p:nvPr>
        </p:nvSpPr>
        <p:spPr>
          <a:xfrm>
            <a:off x="1357290" y="142852"/>
            <a:ext cx="7572427" cy="1071563"/>
          </a:xfrm>
        </p:spPr>
        <p:txBody>
          <a:bodyPr/>
          <a:lstStyle/>
          <a:p>
            <a:pPr algn="l" eaLnBrk="1" hangingPunct="1"/>
            <a:r>
              <a:rPr lang="ru-RU" sz="2400" b="1" dirty="0" smtClean="0">
                <a:solidFill>
                  <a:srgbClr val="3E3E3E"/>
                </a:solidFill>
                <a:latin typeface="Arial" charset="0"/>
                <a:cs typeface="Arial" charset="0"/>
              </a:rPr>
              <a:t>Влияние обледенения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rot="10800000" flipV="1">
            <a:off x="142875" y="1285875"/>
            <a:ext cx="8858250" cy="1588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750860" y="677844"/>
            <a:ext cx="1071571" cy="1588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26A9DE-3058-4C38-976E-837EF1F326C2}" type="slidenum">
              <a:rPr lang="ru-RU"/>
              <a:pPr>
                <a:defRPr/>
              </a:pPr>
              <a:t>14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42852"/>
            <a:ext cx="968161" cy="107157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214313" y="6357938"/>
            <a:ext cx="8786812" cy="158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одержимое 3"/>
          <p:cNvSpPr>
            <a:spLocks noGrp="1"/>
          </p:cNvSpPr>
          <p:nvPr>
            <p:ph idx="1"/>
          </p:nvPr>
        </p:nvSpPr>
        <p:spPr>
          <a:xfrm>
            <a:off x="214282" y="1346280"/>
            <a:ext cx="9143999" cy="1119722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Две формы обледенения: </a:t>
            </a:r>
          </a:p>
          <a:p>
            <a:pPr marL="361950" indent="-276225">
              <a:lnSpc>
                <a:spcPct val="80000"/>
              </a:lnSpc>
              <a:spcBef>
                <a:spcPts val="0"/>
              </a:spcBef>
              <a:buFont typeface="Calibri" pitchFamily="34" charset="0"/>
              <a:buChar char="•"/>
              <a:defRPr/>
            </a:pPr>
            <a:r>
              <a:rPr lang="ru-RU" sz="1800" b="0" dirty="0" smtClean="0"/>
              <a:t>Легкое обледенение (гладкий лед) при температуре в диапазоне от 0ºС до -5ºС.</a:t>
            </a:r>
          </a:p>
          <a:p>
            <a:pPr marL="361950" indent="-276225">
              <a:lnSpc>
                <a:spcPct val="80000"/>
              </a:lnSpc>
              <a:spcBef>
                <a:spcPts val="0"/>
              </a:spcBef>
              <a:buFont typeface="Calibri" pitchFamily="34" charset="0"/>
              <a:buChar char="•"/>
              <a:defRPr/>
            </a:pPr>
            <a:r>
              <a:rPr lang="ru-RU" sz="1800" b="0" dirty="0" smtClean="0"/>
              <a:t>Тяжелое обледенение (лед в виде инея) при температуре ниже  -5ºС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ru-RU" sz="2400" b="1" dirty="0" smtClean="0">
              <a:solidFill>
                <a:srgbClr val="002060"/>
              </a:solidFill>
            </a:endParaRPr>
          </a:p>
        </p:txBody>
      </p:sp>
      <p:pic>
        <p:nvPicPr>
          <p:cNvPr id="21" name="Содержимое 8" descr="C:\Users\melnik\Desktop\потери на обледенение.jpg"/>
          <p:cNvPicPr>
            <a:picLocks noGrp="1"/>
          </p:cNvPicPr>
          <p:nvPr>
            <p:ph sz="half" idx="2"/>
          </p:nvPr>
        </p:nvPicPr>
        <p:blipFill>
          <a:blip r:embed="rId5">
            <a:lum bright="-10000" contrast="30000"/>
          </a:blip>
          <a:srcRect/>
          <a:stretch>
            <a:fillRect/>
          </a:stretch>
        </p:blipFill>
        <p:spPr>
          <a:xfrm>
            <a:off x="117457" y="2097596"/>
            <a:ext cx="8893175" cy="2221119"/>
          </a:xfrm>
        </p:spPr>
      </p:pic>
      <p:sp>
        <p:nvSpPr>
          <p:cNvPr id="2" name="Прямоугольник 1"/>
          <p:cNvSpPr/>
          <p:nvPr/>
        </p:nvSpPr>
        <p:spPr>
          <a:xfrm>
            <a:off x="3995936" y="4701625"/>
            <a:ext cx="44999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lnSpc>
                <a:spcPct val="80000"/>
              </a:lnSpc>
              <a:spcBef>
                <a:spcPts val="600"/>
              </a:spcBef>
              <a:defRPr/>
            </a:pPr>
            <a:r>
              <a:rPr lang="ru-RU" b="1" dirty="0"/>
              <a:t>Последствия: </a:t>
            </a:r>
            <a:r>
              <a:rPr lang="ru-RU" dirty="0"/>
              <a:t>снижение  подъемной силы; увеличение лобового сопротивления, что приводит к снижению выходной мощности и, в конечном итоге, останову турбины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7584" y="4287046"/>
            <a:ext cx="2406261" cy="1976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00237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142852"/>
            <a:ext cx="7572428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Заголовок 3"/>
          <p:cNvSpPr>
            <a:spLocks noGrp="1"/>
          </p:cNvSpPr>
          <p:nvPr>
            <p:ph type="title"/>
          </p:nvPr>
        </p:nvSpPr>
        <p:spPr>
          <a:xfrm>
            <a:off x="1357290" y="142852"/>
            <a:ext cx="7572427" cy="1071563"/>
          </a:xfrm>
        </p:spPr>
        <p:txBody>
          <a:bodyPr/>
          <a:lstStyle/>
          <a:p>
            <a:pPr algn="l" eaLnBrk="1" hangingPunct="1"/>
            <a:r>
              <a:rPr lang="ru-RU" sz="2400" b="1" dirty="0" smtClean="0">
                <a:solidFill>
                  <a:srgbClr val="3E3E3E"/>
                </a:solidFill>
                <a:latin typeface="Arial" charset="0"/>
                <a:cs typeface="Arial" charset="0"/>
              </a:rPr>
              <a:t>Удельные показатели </a:t>
            </a:r>
            <a:r>
              <a:rPr lang="ru-RU" sz="2400" b="1" dirty="0" err="1" smtClean="0">
                <a:solidFill>
                  <a:srgbClr val="3E3E3E"/>
                </a:solidFill>
                <a:latin typeface="Arial" charset="0"/>
                <a:cs typeface="Arial" charset="0"/>
              </a:rPr>
              <a:t>энергоэффективности</a:t>
            </a:r>
            <a:r>
              <a:rPr lang="ru-RU" sz="2400" b="1" dirty="0" smtClean="0">
                <a:solidFill>
                  <a:srgbClr val="3E3E3E"/>
                </a:solidFill>
                <a:latin typeface="Arial" charset="0"/>
                <a:cs typeface="Arial" charset="0"/>
              </a:rPr>
              <a:t> ВЭС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rot="10800000" flipV="1">
            <a:off x="142875" y="1285875"/>
            <a:ext cx="8858250" cy="1588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750860" y="677844"/>
            <a:ext cx="1071571" cy="1588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26A9DE-3058-4C38-976E-837EF1F326C2}" type="slidenum">
              <a:rPr lang="ru-RU"/>
              <a:pPr>
                <a:defRPr/>
              </a:pPr>
              <a:t>15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42852"/>
            <a:ext cx="968161" cy="107157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214313" y="6357938"/>
            <a:ext cx="8786812" cy="158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64359" y="1619754"/>
            <a:ext cx="88582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u="sng" dirty="0" smtClean="0">
                <a:latin typeface="+mn-lt"/>
              </a:rPr>
              <a:t>Собственные нужды</a:t>
            </a:r>
            <a:r>
              <a:rPr lang="ru-RU" sz="2200" dirty="0" smtClean="0">
                <a:latin typeface="+mn-lt"/>
              </a:rPr>
              <a:t> ВЭС небольшие, составляют </a:t>
            </a:r>
            <a:r>
              <a:rPr lang="ru-RU" sz="2200" b="1" dirty="0" smtClean="0">
                <a:latin typeface="+mn-lt"/>
              </a:rPr>
              <a:t>не более 1-2%</a:t>
            </a:r>
            <a:r>
              <a:rPr lang="ru-RU" sz="2200" dirty="0" smtClean="0">
                <a:latin typeface="+mn-lt"/>
              </a:rPr>
              <a:t> от установленной мощности ВЭС</a:t>
            </a:r>
            <a:endParaRPr lang="ru-RU" sz="2200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4359" y="2721485"/>
            <a:ext cx="88582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u="sng" dirty="0" smtClean="0">
                <a:latin typeface="+mn-lt"/>
              </a:rPr>
              <a:t>Удельная выработка электроэнергии</a:t>
            </a:r>
            <a:r>
              <a:rPr lang="ru-RU" sz="2200" dirty="0" smtClean="0">
                <a:latin typeface="+mn-lt"/>
              </a:rPr>
              <a:t>:</a:t>
            </a:r>
          </a:p>
          <a:p>
            <a:pPr algn="r"/>
            <a:r>
              <a:rPr lang="ru-RU" sz="2200" dirty="0" smtClean="0">
                <a:latin typeface="+mn-lt"/>
              </a:rPr>
              <a:t>- в среднем от </a:t>
            </a:r>
            <a:r>
              <a:rPr lang="en-US" sz="2200" dirty="0" smtClean="0">
                <a:latin typeface="+mn-lt"/>
              </a:rPr>
              <a:t>40</a:t>
            </a:r>
            <a:r>
              <a:rPr lang="ru-RU" sz="2200" dirty="0" smtClean="0">
                <a:latin typeface="+mn-lt"/>
              </a:rPr>
              <a:t> до </a:t>
            </a:r>
            <a:r>
              <a:rPr lang="en-US" sz="2200" dirty="0" smtClean="0">
                <a:latin typeface="+mn-lt"/>
              </a:rPr>
              <a:t>48</a:t>
            </a:r>
            <a:r>
              <a:rPr lang="ru-RU" sz="2200" dirty="0" smtClean="0">
                <a:latin typeface="+mn-lt"/>
              </a:rPr>
              <a:t> </a:t>
            </a:r>
            <a:r>
              <a:rPr lang="ru-RU" sz="2200" dirty="0" err="1" smtClean="0">
                <a:latin typeface="+mn-lt"/>
              </a:rPr>
              <a:t>кВтч</a:t>
            </a:r>
            <a:r>
              <a:rPr lang="ru-RU" sz="2200" dirty="0" smtClean="0">
                <a:latin typeface="+mn-lt"/>
              </a:rPr>
              <a:t>/</a:t>
            </a:r>
            <a:r>
              <a:rPr lang="ru-RU" sz="2200" dirty="0" err="1" smtClean="0">
                <a:latin typeface="+mn-lt"/>
              </a:rPr>
              <a:t>кв.м</a:t>
            </a:r>
            <a:endParaRPr lang="ru-RU" sz="2200" dirty="0" smtClean="0">
              <a:latin typeface="+mn-lt"/>
            </a:endParaRPr>
          </a:p>
          <a:p>
            <a:pPr algn="r"/>
            <a:r>
              <a:rPr lang="ru-RU" sz="2200" dirty="0" smtClean="0">
                <a:latin typeface="+mn-lt"/>
              </a:rPr>
              <a:t>- существенные колебания в течение года от </a:t>
            </a:r>
            <a:r>
              <a:rPr lang="en-US" sz="2200" dirty="0" smtClean="0">
                <a:latin typeface="+mn-lt"/>
              </a:rPr>
              <a:t>12</a:t>
            </a:r>
            <a:r>
              <a:rPr lang="ru-RU" sz="2200" dirty="0" smtClean="0">
                <a:latin typeface="+mn-lt"/>
              </a:rPr>
              <a:t> до </a:t>
            </a:r>
            <a:r>
              <a:rPr lang="en-US" sz="2200" dirty="0" smtClean="0">
                <a:latin typeface="+mn-lt"/>
              </a:rPr>
              <a:t>72</a:t>
            </a:r>
            <a:r>
              <a:rPr lang="ru-RU" sz="2200" dirty="0" smtClean="0">
                <a:latin typeface="+mn-lt"/>
              </a:rPr>
              <a:t> </a:t>
            </a:r>
            <a:r>
              <a:rPr lang="ru-RU" sz="2200" dirty="0" err="1" smtClean="0">
                <a:latin typeface="+mn-lt"/>
              </a:rPr>
              <a:t>кВтч</a:t>
            </a:r>
            <a:r>
              <a:rPr lang="ru-RU" sz="2200" dirty="0" smtClean="0">
                <a:latin typeface="+mn-lt"/>
              </a:rPr>
              <a:t>/</a:t>
            </a:r>
            <a:r>
              <a:rPr lang="ru-RU" sz="2200" dirty="0" err="1" smtClean="0">
                <a:latin typeface="+mn-lt"/>
              </a:rPr>
              <a:t>кв.м</a:t>
            </a:r>
            <a:endParaRPr lang="ru-RU" sz="2200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88855" y="4191431"/>
            <a:ext cx="572094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u="sng" dirty="0" smtClean="0">
                <a:latin typeface="+mn-lt"/>
              </a:rPr>
              <a:t>Коэффициент использования установленной мощности </a:t>
            </a:r>
            <a:r>
              <a:rPr lang="ru-RU" sz="2200" u="sng" dirty="0" err="1" smtClean="0">
                <a:latin typeface="+mn-lt"/>
              </a:rPr>
              <a:t>Киум</a:t>
            </a:r>
            <a:r>
              <a:rPr lang="ru-RU" sz="2200" dirty="0" smtClean="0">
                <a:latin typeface="+mn-lt"/>
              </a:rPr>
              <a:t>:</a:t>
            </a:r>
          </a:p>
          <a:p>
            <a:pPr algn="r"/>
            <a:r>
              <a:rPr lang="ru-RU" sz="2200" dirty="0" smtClean="0">
                <a:latin typeface="+mn-lt"/>
              </a:rPr>
              <a:t>- в среднем от 15 до 20 %</a:t>
            </a:r>
          </a:p>
          <a:p>
            <a:pPr algn="r"/>
            <a:r>
              <a:rPr lang="ru-RU" sz="2200" dirty="0" smtClean="0">
                <a:latin typeface="+mn-lt"/>
              </a:rPr>
              <a:t>- существенные колебания в течение года от 5 до 25 %</a:t>
            </a:r>
            <a:endParaRPr lang="ru-RU" sz="2200" dirty="0">
              <a:latin typeface="+mn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4019884"/>
            <a:ext cx="2815165" cy="214765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7447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142852"/>
            <a:ext cx="7572428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Заголовок 3"/>
          <p:cNvSpPr>
            <a:spLocks noGrp="1"/>
          </p:cNvSpPr>
          <p:nvPr>
            <p:ph type="title"/>
          </p:nvPr>
        </p:nvSpPr>
        <p:spPr>
          <a:xfrm>
            <a:off x="1357290" y="142852"/>
            <a:ext cx="7572427" cy="1071563"/>
          </a:xfrm>
        </p:spPr>
        <p:txBody>
          <a:bodyPr/>
          <a:lstStyle/>
          <a:p>
            <a:pPr algn="l" eaLnBrk="1" hangingPunct="1"/>
            <a:r>
              <a:rPr lang="ru-RU" sz="2400" b="1" dirty="0" smtClean="0">
                <a:solidFill>
                  <a:srgbClr val="3E3E3E"/>
                </a:solidFill>
                <a:latin typeface="Arial" charset="0"/>
                <a:cs typeface="Arial" charset="0"/>
              </a:rPr>
              <a:t>Эксплуатационные затраты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rot="10800000" flipV="1">
            <a:off x="142875" y="1285875"/>
            <a:ext cx="8858250" cy="1588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750860" y="677844"/>
            <a:ext cx="1071571" cy="1588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26A9DE-3058-4C38-976E-837EF1F326C2}" type="slidenum">
              <a:rPr lang="ru-RU"/>
              <a:pPr>
                <a:defRPr/>
              </a:pPr>
              <a:t>16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42852"/>
            <a:ext cx="968161" cy="107157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214313" y="6357938"/>
            <a:ext cx="8786812" cy="158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33216022"/>
              </p:ext>
            </p:extLst>
          </p:nvPr>
        </p:nvGraphicFramePr>
        <p:xfrm>
          <a:off x="611560" y="1556792"/>
          <a:ext cx="7944902" cy="451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925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Статьи затрат</a:t>
                      </a:r>
                      <a:endParaRPr lang="ru-RU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Доля </a:t>
                      </a:r>
                      <a:r>
                        <a:rPr lang="ru-RU" sz="2200" dirty="0" err="1" smtClean="0"/>
                        <a:t>эксплуа-тационных</a:t>
                      </a:r>
                      <a:r>
                        <a:rPr lang="ru-RU" sz="2200" dirty="0" smtClean="0"/>
                        <a:t> затрат, %</a:t>
                      </a:r>
                      <a:endParaRPr lang="ru-RU" sz="2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Регламентное обслуживание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Ремонт и запчасти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Гарантия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Потребление электроэнергии из сети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Аренда земли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Управление и администрирование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Прочие расходы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Удельные эксплуатационные затраты,</a:t>
                      </a:r>
                      <a:r>
                        <a:rPr lang="ru-RU" sz="2200" baseline="0" dirty="0" smtClean="0"/>
                        <a:t> не более</a:t>
                      </a:r>
                      <a:endParaRPr lang="ru-RU" sz="22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dirty="0" smtClean="0"/>
                        <a:t>118 тыс. руб./МВт в месяц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06542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142852"/>
            <a:ext cx="7572428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Заголовок 3"/>
          <p:cNvSpPr>
            <a:spLocks noGrp="1"/>
          </p:cNvSpPr>
          <p:nvPr>
            <p:ph type="title"/>
          </p:nvPr>
        </p:nvSpPr>
        <p:spPr>
          <a:xfrm>
            <a:off x="1357290" y="142852"/>
            <a:ext cx="7572427" cy="1071563"/>
          </a:xfrm>
        </p:spPr>
        <p:txBody>
          <a:bodyPr/>
          <a:lstStyle/>
          <a:p>
            <a:pPr algn="l" eaLnBrk="1" hangingPunct="1"/>
            <a:r>
              <a:rPr lang="ru-RU" sz="2400" b="1" dirty="0" smtClean="0">
                <a:solidFill>
                  <a:srgbClr val="3E3E3E"/>
                </a:solidFill>
                <a:latin typeface="Arial" charset="0"/>
                <a:cs typeface="Arial" charset="0"/>
              </a:rPr>
              <a:t>Работы при капитальных ремонтах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rot="10800000" flipV="1">
            <a:off x="142875" y="1285875"/>
            <a:ext cx="8858250" cy="1588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750860" y="677844"/>
            <a:ext cx="1071571" cy="1588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26A9DE-3058-4C38-976E-837EF1F326C2}" type="slidenum">
              <a:rPr lang="ru-RU"/>
              <a:pPr>
                <a:defRPr/>
              </a:pPr>
              <a:t>17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42852"/>
            <a:ext cx="968161" cy="107157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214313" y="6357938"/>
            <a:ext cx="8786812" cy="158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79182" y="1794477"/>
            <a:ext cx="8857074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0"/>
              </a:spcBef>
              <a:spcAft>
                <a:spcPts val="2400"/>
              </a:spcAft>
            </a:pPr>
            <a:r>
              <a:rPr lang="ru-RU" sz="2800" u="sng" dirty="0" smtClean="0">
                <a:latin typeface="+mn-lt"/>
              </a:rPr>
              <a:t>Штатный капитальный ремонт после 11-12 лет эксплуатации ВЭУ</a:t>
            </a:r>
            <a:r>
              <a:rPr lang="ru-RU" sz="2800" dirty="0" smtClean="0">
                <a:latin typeface="+mn-lt"/>
              </a:rPr>
              <a:t>:</a:t>
            </a:r>
          </a:p>
          <a:p>
            <a:pPr marL="265113" indent="-265113" algn="just">
              <a:spcBef>
                <a:spcPts val="0"/>
              </a:spcBef>
              <a:spcAft>
                <a:spcPts val="2400"/>
              </a:spcAft>
              <a:buFontTx/>
              <a:buChar char="-"/>
            </a:pPr>
            <a:r>
              <a:rPr lang="ru-RU" sz="2800" dirty="0" smtClean="0">
                <a:latin typeface="+mn-lt"/>
              </a:rPr>
              <a:t>Замена редуктора;</a:t>
            </a:r>
          </a:p>
          <a:p>
            <a:pPr marL="265113" indent="-265113" algn="just">
              <a:spcBef>
                <a:spcPts val="0"/>
              </a:spcBef>
              <a:spcAft>
                <a:spcPts val="2400"/>
              </a:spcAft>
              <a:buFontTx/>
              <a:buChar char="-"/>
            </a:pPr>
            <a:r>
              <a:rPr lang="ru-RU" sz="2800" dirty="0" smtClean="0">
                <a:latin typeface="+mn-lt"/>
              </a:rPr>
              <a:t>Замена лопастей;</a:t>
            </a:r>
          </a:p>
          <a:p>
            <a:pPr marL="265113" indent="-265113" algn="just">
              <a:spcBef>
                <a:spcPts val="0"/>
              </a:spcBef>
              <a:spcAft>
                <a:spcPts val="2400"/>
              </a:spcAft>
              <a:buFontTx/>
              <a:buChar char="-"/>
            </a:pPr>
            <a:r>
              <a:rPr lang="ru-RU" sz="2800" dirty="0" smtClean="0">
                <a:latin typeface="+mn-lt"/>
              </a:rPr>
              <a:t>Ремонт или замена генератора;</a:t>
            </a:r>
          </a:p>
          <a:p>
            <a:pPr marL="265113" indent="-265113" algn="just">
              <a:spcBef>
                <a:spcPts val="0"/>
              </a:spcBef>
              <a:spcAft>
                <a:spcPts val="2400"/>
              </a:spcAft>
              <a:buFontTx/>
              <a:buChar char="-"/>
            </a:pPr>
            <a:r>
              <a:rPr lang="ru-RU" sz="2800" dirty="0" smtClean="0">
                <a:latin typeface="+mn-lt"/>
              </a:rPr>
              <a:t>Полный срок службы – не менее 30 лет.</a:t>
            </a:r>
            <a:endParaRPr lang="ru-RU" sz="2800" dirty="0">
              <a:latin typeface="+mn-lt"/>
            </a:endParaRPr>
          </a:p>
        </p:txBody>
      </p:sp>
      <p:pic>
        <p:nvPicPr>
          <p:cNvPr id="15" name="Picture 2" descr="http://severpost.ru/docs/upload/2016/11/148034802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520" y="2453628"/>
            <a:ext cx="3456384" cy="25904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1283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Прямая соединительная линия 13"/>
          <p:cNvCxnSpPr/>
          <p:nvPr/>
        </p:nvCxnSpPr>
        <p:spPr>
          <a:xfrm rot="10800000" flipV="1">
            <a:off x="142875" y="1285875"/>
            <a:ext cx="8858250" cy="1588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Номер слайда 19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4E301F6-6E89-49AA-825A-D4EDA67272E9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14313" y="6357938"/>
            <a:ext cx="8786812" cy="158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42852"/>
            <a:ext cx="7572428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Заголовок 3"/>
          <p:cNvSpPr txBox="1">
            <a:spLocks/>
          </p:cNvSpPr>
          <p:nvPr/>
        </p:nvSpPr>
        <p:spPr>
          <a:xfrm>
            <a:off x="1357290" y="142852"/>
            <a:ext cx="7572427" cy="1071563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Научно-исследовательские работы, выполненные в 2011-2015 гг.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rot="5400000">
            <a:off x="750860" y="677844"/>
            <a:ext cx="1071571" cy="1588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968161" cy="107157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72480" y="1430913"/>
            <a:ext cx="6480720" cy="4800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marR="0" lvl="0" indent="-266700" algn="just" defTabSz="914400" rtl="0" eaLnBrk="1" fontAlgn="base" latinLnBrk="0" hangingPunct="1">
              <a:lnSpc>
                <a:spcPct val="85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Разработка методики формирования гибридных энергетических комплексов малой распределенной энергетики на основе солнечных, </a:t>
            </a:r>
            <a:r>
              <a:rPr kumimoji="0" lang="ru-RU" sz="1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теплонасосных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 дизельных, ветровых и гидравлических энергетических установок мощностью  500 </a:t>
            </a:r>
            <a:r>
              <a:rPr kumimoji="0" lang="ru-RU" sz="1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кВА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и более, использующих новые типы электрических генераторов с системой электромагнитной трансмиссии и стабилизации частоты</a:t>
            </a:r>
            <a:endParaRPr kumimoji="0" lang="ru-RU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266700" marR="0" lvl="0" indent="-266700" algn="just" defTabSz="914400" rtl="0" eaLnBrk="0" fontAlgn="base" latinLnBrk="0" hangingPunct="0">
              <a:lnSpc>
                <a:spcPct val="85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Исследование </a:t>
            </a:r>
            <a:r>
              <a:rPr kumimoji="0" lang="ru-RU" sz="1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энергоэффективности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гибридных </a:t>
            </a:r>
            <a:r>
              <a:rPr kumimoji="0" lang="ru-RU" sz="1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энергокомплексов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на базе возобновляемых источников энергии для электро- и теплоснабжения автономных потребителей районов Крайнего Севера</a:t>
            </a:r>
          </a:p>
          <a:p>
            <a:pPr marL="266700" lvl="0" indent="-266700" algn="just" eaLnBrk="0" hangingPunct="0">
              <a:lnSpc>
                <a:spcPct val="85000"/>
              </a:lnSpc>
              <a:spcBef>
                <a:spcPts val="1800"/>
              </a:spcBef>
              <a:buFontTx/>
              <a:buChar char="•"/>
            </a:pPr>
            <a:r>
              <a:rPr lang="ru-RU" sz="19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Разработка программы развития энергетики Сахалинской области в части возобновляемых источников энергии</a:t>
            </a:r>
          </a:p>
          <a:p>
            <a:pPr marL="266700" lvl="0" indent="-266700" algn="just" eaLnBrk="0" hangingPunct="0">
              <a:lnSpc>
                <a:spcPct val="85000"/>
              </a:lnSpc>
              <a:spcBef>
                <a:spcPts val="1800"/>
              </a:spcBef>
              <a:buFontTx/>
              <a:buChar char="•"/>
            </a:pPr>
            <a:r>
              <a:rPr lang="ru-RU" sz="1900" dirty="0" smtClean="0">
                <a:latin typeface="Calibri" pitchFamily="34" charset="0"/>
                <a:cs typeface="Times New Roman" pitchFamily="18" charset="0"/>
              </a:rPr>
              <a:t>Разработка </a:t>
            </a:r>
            <a:r>
              <a:rPr lang="ru-RU" sz="19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интеллектуального  алгоритма управления работой </a:t>
            </a:r>
            <a:r>
              <a:rPr lang="ru-RU" sz="19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ветроэлектростанции</a:t>
            </a:r>
            <a:r>
              <a:rPr lang="ru-RU" sz="19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в составе автономной системы </a:t>
            </a:r>
            <a:r>
              <a:rPr lang="ru-RU" sz="19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электроснабжения</a:t>
            </a:r>
            <a:endParaRPr lang="ru-RU" sz="19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1" name="Рисунок 10" descr="Ср скорости.emf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53200" y="1361066"/>
            <a:ext cx="2376517" cy="2283957"/>
          </a:xfrm>
          <a:prstGeom prst="rect">
            <a:avLst/>
          </a:prstGeom>
        </p:spPr>
      </p:pic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="" xmlns:p14="http://schemas.microsoft.com/office/powerpoint/2010/main" val="892974541"/>
              </p:ext>
            </p:extLst>
          </p:nvPr>
        </p:nvGraphicFramePr>
        <p:xfrm>
          <a:off x="6572178" y="3911472"/>
          <a:ext cx="2377529" cy="2334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90360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Прямая соединительная линия 13"/>
          <p:cNvCxnSpPr/>
          <p:nvPr/>
        </p:nvCxnSpPr>
        <p:spPr>
          <a:xfrm rot="10800000" flipV="1">
            <a:off x="142875" y="1285875"/>
            <a:ext cx="8858250" cy="1588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Номер слайда 19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4E301F6-6E89-49AA-825A-D4EDA67272E9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14313" y="6357938"/>
            <a:ext cx="8786812" cy="158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42852"/>
            <a:ext cx="7572428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Заголовок 3"/>
          <p:cNvSpPr txBox="1">
            <a:spLocks/>
          </p:cNvSpPr>
          <p:nvPr/>
        </p:nvSpPr>
        <p:spPr>
          <a:xfrm>
            <a:off x="1357290" y="142852"/>
            <a:ext cx="7572427" cy="1071563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Научно-исследовательские работы, выполненные в 2011-2015 гг.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rot="5400000">
            <a:off x="750860" y="677844"/>
            <a:ext cx="1071571" cy="1588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968161" cy="107157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918679"/>
            <a:ext cx="2322513" cy="323360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1" name="Содержимое 2"/>
          <p:cNvSpPr>
            <a:spLocks noGrp="1"/>
          </p:cNvSpPr>
          <p:nvPr/>
        </p:nvSpPr>
        <p:spPr>
          <a:xfrm>
            <a:off x="2843808" y="2918679"/>
            <a:ext cx="6085909" cy="324008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charset="0"/>
              <a:buNone/>
            </a:pPr>
            <a:endParaRPr lang="ru-RU" dirty="0" smtClean="0"/>
          </a:p>
          <a:p>
            <a:pPr algn="ctr">
              <a:buFont typeface="Arial" charset="0"/>
              <a:buNone/>
            </a:pPr>
            <a:r>
              <a:rPr lang="ru-RU" dirty="0" smtClean="0">
                <a:solidFill>
                  <a:srgbClr val="FF0000"/>
                </a:solidFill>
              </a:rPr>
              <a:t>     </a:t>
            </a:r>
            <a:r>
              <a:rPr lang="ru-RU" dirty="0" smtClean="0"/>
              <a:t>В мире в настоящее время действует 16 стандартов МЭК (</a:t>
            </a:r>
            <a:r>
              <a:rPr lang="en-US" dirty="0" smtClean="0"/>
              <a:t>IEC</a:t>
            </a:r>
            <a:r>
              <a:rPr lang="ru-RU" dirty="0" smtClean="0"/>
              <a:t>)  </a:t>
            </a:r>
            <a:r>
              <a:rPr lang="en-US" dirty="0" smtClean="0"/>
              <a:t> 61400 </a:t>
            </a:r>
            <a:r>
              <a:rPr lang="ru-RU" dirty="0" smtClean="0"/>
              <a:t>под индексами с номерами:  </a:t>
            </a:r>
          </a:p>
          <a:p>
            <a:pPr algn="ctr">
              <a:buFont typeface="Arial" charset="0"/>
              <a:buNone/>
            </a:pPr>
            <a:r>
              <a:rPr lang="ru-RU" dirty="0" smtClean="0"/>
              <a:t>1, 2, 3, 3-2, 4, 5, 11, 12, 13, 14, 21, 22, 23, 24, 25, 27</a:t>
            </a:r>
          </a:p>
          <a:p>
            <a:pPr>
              <a:buFont typeface="Arial" charset="0"/>
              <a:buNone/>
            </a:pPr>
            <a:endParaRPr lang="ru-RU" dirty="0" smtClean="0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31701" y="1389584"/>
            <a:ext cx="886942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ru-RU" sz="2000" dirty="0"/>
              <a:t>В 2011-2013 гг. проводилась работа по </a:t>
            </a:r>
            <a:r>
              <a:rPr lang="ru-RU" sz="2000" b="1" dirty="0"/>
              <a:t>гармонизации стандартов Международной электротехнической комиссии с национальными стандартами РФ</a:t>
            </a:r>
            <a:r>
              <a:rPr lang="ru-RU" sz="2000" dirty="0"/>
              <a:t>. За это время разработано около 30 национальных стандартов в области солнечной энергетики, ветроэнергетики и гидроэнергетики</a:t>
            </a:r>
          </a:p>
        </p:txBody>
      </p:sp>
    </p:spTree>
    <p:extLst>
      <p:ext uri="{BB962C8B-B14F-4D97-AF65-F5344CB8AC3E}">
        <p14:creationId xmlns="" xmlns:p14="http://schemas.microsoft.com/office/powerpoint/2010/main" val="372782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142852"/>
            <a:ext cx="7572428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Заголовок 3"/>
          <p:cNvSpPr>
            <a:spLocks noGrp="1"/>
          </p:cNvSpPr>
          <p:nvPr>
            <p:ph type="title"/>
          </p:nvPr>
        </p:nvSpPr>
        <p:spPr>
          <a:xfrm>
            <a:off x="1357290" y="142852"/>
            <a:ext cx="7572427" cy="1071563"/>
          </a:xfrm>
        </p:spPr>
        <p:txBody>
          <a:bodyPr/>
          <a:lstStyle/>
          <a:p>
            <a:pPr algn="l" eaLnBrk="1" hangingPunct="1"/>
            <a:r>
              <a:rPr lang="ru-RU" sz="2400" b="1" dirty="0" smtClean="0">
                <a:solidFill>
                  <a:srgbClr val="3E3E3E"/>
                </a:solidFill>
                <a:latin typeface="Arial" charset="0"/>
                <a:cs typeface="Arial" charset="0"/>
              </a:rPr>
              <a:t>Энергетические комплексы (ЭК) на основе возобновляемых источников энергии (ВИЭ)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rot="10800000" flipV="1">
            <a:off x="142875" y="1285875"/>
            <a:ext cx="8858250" cy="1588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750860" y="677844"/>
            <a:ext cx="1071571" cy="1588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26A9DE-3058-4C38-976E-837EF1F326C2}" type="slidenum">
              <a:rPr lang="ru-RU"/>
              <a:pPr>
                <a:defRPr/>
              </a:pPr>
              <a:t>2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42852"/>
            <a:ext cx="968161" cy="107157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214313" y="6357938"/>
            <a:ext cx="8786812" cy="158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35900" y="1452119"/>
            <a:ext cx="871543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u="sng" dirty="0" smtClean="0"/>
              <a:t>Где они актуальны</a:t>
            </a:r>
            <a:r>
              <a:rPr lang="ru-RU" dirty="0" smtClean="0"/>
              <a:t>:</a:t>
            </a:r>
          </a:p>
          <a:p>
            <a:pPr algn="just">
              <a:spcAft>
                <a:spcPts val="1200"/>
              </a:spcAft>
            </a:pPr>
            <a:r>
              <a:rPr lang="ru-RU" dirty="0" smtClean="0"/>
              <a:t>Территории нового освоения, где отсутствуют централизованные сети (северные территории, Сибирь и Дальний Восток, горные территории).</a:t>
            </a:r>
          </a:p>
          <a:p>
            <a:pPr algn="just">
              <a:spcAft>
                <a:spcPts val="1200"/>
              </a:spcAft>
            </a:pPr>
            <a:r>
              <a:rPr lang="ru-RU" u="sng" dirty="0" smtClean="0"/>
              <a:t>Потенциальные объекты</a:t>
            </a:r>
            <a:r>
              <a:rPr lang="ru-RU" dirty="0" smtClean="0"/>
              <a:t>: </a:t>
            </a:r>
          </a:p>
          <a:p>
            <a:pPr algn="just">
              <a:spcAft>
                <a:spcPts val="1200"/>
              </a:spcAft>
            </a:pPr>
            <a:r>
              <a:rPr lang="ru-RU" dirty="0" smtClean="0"/>
              <a:t>Военно-стратегические объекты, небольшие промышленные предприятия, туристические объекты, жилые поселения.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350" y="3832765"/>
            <a:ext cx="3815358" cy="2215991"/>
          </a:xfrm>
          <a:prstGeom prst="rect">
            <a:avLst/>
          </a:prstGeom>
        </p:spPr>
      </p:pic>
      <p:pic>
        <p:nvPicPr>
          <p:cNvPr id="6150" name="Picture 6" descr="http://windelectric.kiev.ua/wp-content/uploads/2016/07/google-budet-rabotat-tolko-na-vozobnovlyaemoj-energii-1170x550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222" y="3832765"/>
            <a:ext cx="4714017" cy="22159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323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Прямая соединительная линия 13"/>
          <p:cNvCxnSpPr/>
          <p:nvPr/>
        </p:nvCxnSpPr>
        <p:spPr>
          <a:xfrm rot="10800000" flipV="1">
            <a:off x="142875" y="1285875"/>
            <a:ext cx="8858250" cy="1588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Номер слайда 19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4E301F6-6E89-49AA-825A-D4EDA67272E9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20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14313" y="6357938"/>
            <a:ext cx="8786812" cy="158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6" name="WordArt 11"/>
          <p:cNvSpPr>
            <a:spLocks noChangeArrowheads="1" noChangeShapeType="1" noTextEdit="1"/>
          </p:cNvSpPr>
          <p:nvPr/>
        </p:nvSpPr>
        <p:spPr bwMode="auto">
          <a:xfrm>
            <a:off x="323850" y="3141663"/>
            <a:ext cx="8456613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8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CC00"/>
                </a:solidFill>
                <a:latin typeface="Arial"/>
                <a:cs typeface="Arial"/>
              </a:rPr>
              <a:t>Спасибо за внимание!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142852"/>
            <a:ext cx="7572428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Заголовок 3"/>
          <p:cNvSpPr txBox="1">
            <a:spLocks/>
          </p:cNvSpPr>
          <p:nvPr/>
        </p:nvSpPr>
        <p:spPr>
          <a:xfrm>
            <a:off x="1357290" y="142852"/>
            <a:ext cx="7572427" cy="1071563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Кафедра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«Гидроэнергетика и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возобновляемые источники энергии»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rot="5400000">
            <a:off x="750860" y="677844"/>
            <a:ext cx="1071571" cy="1588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42852"/>
            <a:ext cx="968161" cy="107157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10" name="Содержимое 6"/>
          <p:cNvSpPr txBox="1">
            <a:spLocks/>
          </p:cNvSpPr>
          <p:nvPr/>
        </p:nvSpPr>
        <p:spPr>
          <a:xfrm>
            <a:off x="2857488" y="4714884"/>
            <a:ext cx="6043617" cy="1500181"/>
          </a:xfrm>
          <a:prstGeom prst="rect">
            <a:avLst/>
          </a:prstGeom>
        </p:spPr>
        <p:txBody>
          <a:bodyPr rtlCol="0">
            <a:normAutofit lnSpcReduction="10000"/>
          </a:bodyPr>
          <a:lstStyle/>
          <a:p>
            <a:pPr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Кафедра «Гидроэнергетика и возобновляемые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источники энергии» ФГБОУ ВО «НИУ «МЭИ»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Телефон: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 (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495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362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-72-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51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E-mail: 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KafedraGVIE@mail.ru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142852"/>
            <a:ext cx="7572428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Заголовок 3"/>
          <p:cNvSpPr>
            <a:spLocks noGrp="1"/>
          </p:cNvSpPr>
          <p:nvPr>
            <p:ph type="title"/>
          </p:nvPr>
        </p:nvSpPr>
        <p:spPr>
          <a:xfrm>
            <a:off x="1357290" y="142852"/>
            <a:ext cx="7572427" cy="1071563"/>
          </a:xfrm>
        </p:spPr>
        <p:txBody>
          <a:bodyPr/>
          <a:lstStyle/>
          <a:p>
            <a:pPr algn="l" eaLnBrk="1" hangingPunct="1"/>
            <a:r>
              <a:rPr lang="ru-RU" sz="2400" b="1" dirty="0">
                <a:solidFill>
                  <a:srgbClr val="3E3E3E"/>
                </a:solidFill>
                <a:latin typeface="Arial" charset="0"/>
                <a:cs typeface="Arial" charset="0"/>
              </a:rPr>
              <a:t>Баланс мощности энергосистемы</a:t>
            </a:r>
            <a:endParaRPr lang="ru-RU" sz="2400" b="1" dirty="0" smtClean="0">
              <a:solidFill>
                <a:srgbClr val="3E3E3E"/>
              </a:solidFill>
              <a:latin typeface="Arial" charset="0"/>
              <a:cs typeface="Arial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rot="10800000" flipV="1">
            <a:off x="142875" y="1285875"/>
            <a:ext cx="8858250" cy="1588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750860" y="677844"/>
            <a:ext cx="1071571" cy="1588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26A9DE-3058-4C38-976E-837EF1F326C2}" type="slidenum">
              <a:rPr lang="ru-RU"/>
              <a:pPr>
                <a:defRPr/>
              </a:pPr>
              <a:t>3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142852"/>
            <a:ext cx="968161" cy="107157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214313" y="6357938"/>
            <a:ext cx="8786812" cy="158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Объект 1"/>
          <p:cNvGraphicFramePr>
            <a:graphicFrameLocks noGrp="1" noChangeAspect="1"/>
          </p:cNvGraphicFramePr>
          <p:nvPr>
            <p:extLst>
              <p:ext uri="{D42A27DB-BD31-4B8C-83A1-F6EECF244321}">
                <p14:modId xmlns="" xmlns:p14="http://schemas.microsoft.com/office/powerpoint/2010/main" val="1003263602"/>
              </p:ext>
            </p:extLst>
          </p:nvPr>
        </p:nvGraphicFramePr>
        <p:xfrm>
          <a:off x="1857356" y="2643182"/>
          <a:ext cx="5355629" cy="741819"/>
        </p:xfrm>
        <a:graphic>
          <a:graphicData uri="http://schemas.openxmlformats.org/presentationml/2006/ole">
            <p:oleObj spid="_x0000_s1046" name="Формула" r:id="rId6" imgW="1739880" imgH="241200" progId="Equation.3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78593" y="3574693"/>
            <a:ext cx="8786812" cy="20867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2400" dirty="0"/>
              <a:t>Условие соблюдения баланса – </a:t>
            </a:r>
            <a:r>
              <a:rPr lang="ru-RU" sz="2400" dirty="0" smtClean="0"/>
              <a:t>гарантия  </a:t>
            </a:r>
            <a:r>
              <a:rPr lang="ru-RU" sz="2400" dirty="0"/>
              <a:t>бесперебойного </a:t>
            </a:r>
            <a:r>
              <a:rPr lang="ru-RU" sz="2400" dirty="0" smtClean="0"/>
              <a:t>электроснабжения потребителей</a:t>
            </a:r>
            <a:endParaRPr lang="en-US" sz="2400" dirty="0" smtClean="0"/>
          </a:p>
          <a:p>
            <a:pPr algn="just">
              <a:lnSpc>
                <a:spcPct val="120000"/>
              </a:lnSpc>
            </a:pPr>
            <a:endParaRPr lang="ru-RU" sz="1200" dirty="0"/>
          </a:p>
          <a:p>
            <a:pPr algn="just">
              <a:lnSpc>
                <a:spcPct val="120000"/>
              </a:lnSpc>
            </a:pPr>
            <a:r>
              <a:rPr lang="ru-RU" sz="2400" dirty="0"/>
              <a:t>Установки ВИЭ </a:t>
            </a:r>
            <a:r>
              <a:rPr lang="ru-RU" sz="2400" b="1" dirty="0" smtClean="0"/>
              <a:t>не имеют гарантированной мощности</a:t>
            </a:r>
            <a:r>
              <a:rPr lang="ru-RU" sz="2400" dirty="0" smtClean="0"/>
              <a:t>,</a:t>
            </a:r>
            <a:r>
              <a:rPr lang="en-US" sz="2400" dirty="0" smtClean="0"/>
              <a:t> </a:t>
            </a:r>
            <a:r>
              <a:rPr lang="ru-RU" sz="2400" dirty="0" smtClean="0"/>
              <a:t>но рассматриваются в составе энергетических комплексов</a:t>
            </a:r>
            <a:endParaRPr lang="ru-RU" sz="2400" dirty="0"/>
          </a:p>
        </p:txBody>
      </p:sp>
      <p:graphicFrame>
        <p:nvGraphicFramePr>
          <p:cNvPr id="1047" name="Object 23"/>
          <p:cNvGraphicFramePr>
            <a:graphicFrameLocks noGrp="1" noChangeAspect="1"/>
          </p:cNvGraphicFramePr>
          <p:nvPr/>
        </p:nvGraphicFramePr>
        <p:xfrm>
          <a:off x="2801938" y="1558925"/>
          <a:ext cx="3752850" cy="623888"/>
        </p:xfrm>
        <a:graphic>
          <a:graphicData uri="http://schemas.openxmlformats.org/presentationml/2006/ole">
            <p:oleObj spid="_x0000_s1047" name="Формула" r:id="rId7" imgW="1218960" imgH="203040" progId="Equation.3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52761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142852"/>
            <a:ext cx="7572428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Заголовок 3"/>
          <p:cNvSpPr>
            <a:spLocks noGrp="1"/>
          </p:cNvSpPr>
          <p:nvPr>
            <p:ph type="title"/>
          </p:nvPr>
        </p:nvSpPr>
        <p:spPr>
          <a:xfrm>
            <a:off x="1357290" y="142852"/>
            <a:ext cx="7572427" cy="1071563"/>
          </a:xfrm>
        </p:spPr>
        <p:txBody>
          <a:bodyPr/>
          <a:lstStyle/>
          <a:p>
            <a:pPr algn="l" eaLnBrk="1" hangingPunct="1"/>
            <a:r>
              <a:rPr lang="ru-RU" sz="2400" b="1" dirty="0">
                <a:solidFill>
                  <a:srgbClr val="3E3E3E"/>
                </a:solidFill>
                <a:latin typeface="Arial" charset="0"/>
                <a:cs typeface="Arial" charset="0"/>
              </a:rPr>
              <a:t>Возможные пути включения установок ВИЭ в энергосистему</a:t>
            </a:r>
            <a:endParaRPr lang="ru-RU" sz="2400" b="1" dirty="0" smtClean="0">
              <a:solidFill>
                <a:srgbClr val="3E3E3E"/>
              </a:solidFill>
              <a:latin typeface="Arial" charset="0"/>
              <a:cs typeface="Arial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rot="10800000" flipV="1">
            <a:off x="142875" y="1285875"/>
            <a:ext cx="8858250" cy="1588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750860" y="677844"/>
            <a:ext cx="1071571" cy="1588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26A9DE-3058-4C38-976E-837EF1F326C2}" type="slidenum">
              <a:rPr lang="ru-RU"/>
              <a:pPr>
                <a:defRPr/>
              </a:pPr>
              <a:t>4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42852"/>
            <a:ext cx="968161" cy="107157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214313" y="6357938"/>
            <a:ext cx="8786812" cy="158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="" xmlns:p14="http://schemas.microsoft.com/office/powerpoint/2010/main" val="465788885"/>
              </p:ext>
            </p:extLst>
          </p:nvPr>
        </p:nvGraphicFramePr>
        <p:xfrm>
          <a:off x="140133" y="1412776"/>
          <a:ext cx="8860991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="" xmlns:p14="http://schemas.microsoft.com/office/powerpoint/2010/main" val="75073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142852"/>
            <a:ext cx="7572428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Заголовок 3"/>
          <p:cNvSpPr>
            <a:spLocks noGrp="1"/>
          </p:cNvSpPr>
          <p:nvPr>
            <p:ph type="title"/>
          </p:nvPr>
        </p:nvSpPr>
        <p:spPr>
          <a:xfrm>
            <a:off x="1357290" y="142852"/>
            <a:ext cx="7572427" cy="1071563"/>
          </a:xfrm>
        </p:spPr>
        <p:txBody>
          <a:bodyPr/>
          <a:lstStyle/>
          <a:p>
            <a:pPr algn="l" eaLnBrk="1" hangingPunct="1"/>
            <a:r>
              <a:rPr lang="ru-RU" sz="2400" b="1" dirty="0">
                <a:solidFill>
                  <a:srgbClr val="3E3E3E"/>
                </a:solidFill>
                <a:latin typeface="Arial" charset="0"/>
                <a:cs typeface="Arial" charset="0"/>
              </a:rPr>
              <a:t>Концепция </a:t>
            </a:r>
            <a:r>
              <a:rPr lang="ru-RU" sz="2400" b="1" dirty="0" smtClean="0">
                <a:solidFill>
                  <a:srgbClr val="3E3E3E"/>
                </a:solidFill>
                <a:latin typeface="Arial" charset="0"/>
                <a:cs typeface="Arial" charset="0"/>
              </a:rPr>
              <a:t>распределенной энергетики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rot="10800000" flipV="1">
            <a:off x="142875" y="1285875"/>
            <a:ext cx="8858250" cy="1588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750860" y="677844"/>
            <a:ext cx="1071571" cy="1588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26A9DE-3058-4C38-976E-837EF1F326C2}" type="slidenum">
              <a:rPr lang="ru-RU"/>
              <a:pPr>
                <a:defRPr/>
              </a:pPr>
              <a:t>5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42852"/>
            <a:ext cx="968161" cy="107157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214313" y="6357938"/>
            <a:ext cx="8786812" cy="158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бъект 3"/>
          <p:cNvSpPr>
            <a:spLocks noGrp="1"/>
          </p:cNvSpPr>
          <p:nvPr>
            <p:ph sz="half" idx="1"/>
          </p:nvPr>
        </p:nvSpPr>
        <p:spPr>
          <a:xfrm>
            <a:off x="214282" y="4041465"/>
            <a:ext cx="8715435" cy="203298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42900" indent="-342900" algn="just">
              <a:spcBef>
                <a:spcPts val="500"/>
              </a:spcBef>
              <a:buClrTx/>
              <a:buFont typeface="Arial" charset="0"/>
              <a:buChar char="•"/>
            </a:pPr>
            <a:r>
              <a:rPr lang="ru-RU" sz="2000" b="0" dirty="0" smtClean="0"/>
              <a:t>Учет </a:t>
            </a:r>
            <a:r>
              <a:rPr lang="ru-RU" sz="2000" b="0" dirty="0"/>
              <a:t>особенностей спроса на количество и качество </a:t>
            </a:r>
            <a:r>
              <a:rPr lang="ru-RU" sz="2000" b="0" dirty="0" smtClean="0"/>
              <a:t>энергии местными </a:t>
            </a:r>
            <a:r>
              <a:rPr lang="ru-RU" sz="2000" b="0" dirty="0"/>
              <a:t>(локальными) потребителями энергии всех </a:t>
            </a:r>
            <a:r>
              <a:rPr lang="ru-RU" sz="2000" b="0" dirty="0" smtClean="0"/>
              <a:t>видов</a:t>
            </a:r>
          </a:p>
          <a:p>
            <a:pPr marL="342900" indent="-342900" algn="just">
              <a:spcBef>
                <a:spcPts val="500"/>
              </a:spcBef>
              <a:buClrTx/>
              <a:buFont typeface="Arial" charset="0"/>
              <a:buChar char="•"/>
            </a:pPr>
            <a:r>
              <a:rPr lang="ru-RU" sz="2000" dirty="0" smtClean="0"/>
              <a:t>Единство </a:t>
            </a:r>
            <a:r>
              <a:rPr lang="ru-RU" sz="2000" dirty="0"/>
              <a:t>энергетического комплекса </a:t>
            </a:r>
            <a:r>
              <a:rPr lang="ru-RU" sz="2000" dirty="0" smtClean="0"/>
              <a:t>распределенной энергосистемы </a:t>
            </a:r>
            <a:r>
              <a:rPr lang="ru-RU" sz="2000" dirty="0"/>
              <a:t>– от генерации до </a:t>
            </a:r>
            <a:r>
              <a:rPr lang="ru-RU" sz="2000" dirty="0" smtClean="0"/>
              <a:t>потребления</a:t>
            </a:r>
            <a:endParaRPr lang="ru-RU" sz="2000" dirty="0"/>
          </a:p>
          <a:p>
            <a:pPr marL="342900" indent="-342900" algn="just">
              <a:spcBef>
                <a:spcPts val="500"/>
              </a:spcBef>
              <a:buClrTx/>
              <a:buFont typeface="Arial" charset="0"/>
              <a:buChar char="•"/>
            </a:pPr>
            <a:r>
              <a:rPr lang="ru-RU" sz="2000" b="0" dirty="0" smtClean="0"/>
              <a:t>Максимальное </a:t>
            </a:r>
            <a:r>
              <a:rPr lang="ru-RU" sz="2000" b="0" dirty="0"/>
              <a:t>обеспечение потребностей в </a:t>
            </a:r>
            <a:r>
              <a:rPr lang="ru-RU" sz="2000" b="0" dirty="0" smtClean="0"/>
              <a:t>первичных источниках </a:t>
            </a:r>
            <a:r>
              <a:rPr lang="ru-RU" sz="2000" b="0" dirty="0"/>
              <a:t>энергии за счет собственных </a:t>
            </a:r>
            <a:r>
              <a:rPr lang="ru-RU" sz="2000" b="0" dirty="0" smtClean="0"/>
              <a:t>ресурсов</a:t>
            </a:r>
            <a:endParaRPr lang="ru-RU" sz="2000" b="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835696" y="1700808"/>
            <a:ext cx="936104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432774" y="1381894"/>
            <a:ext cx="8496944" cy="2446531"/>
            <a:chOff x="395536" y="1484784"/>
            <a:chExt cx="8496944" cy="2446531"/>
          </a:xfrm>
        </p:grpSpPr>
        <p:pic>
          <p:nvPicPr>
            <p:cNvPr id="11" name="Рисунок 10"/>
            <p:cNvPicPr/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1700808"/>
              <a:ext cx="7776864" cy="213205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755576" y="3214717"/>
              <a:ext cx="1548172" cy="64633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Системная</a:t>
              </a:r>
            </a:p>
            <a:p>
              <a:pPr algn="ctr"/>
              <a:r>
                <a:rPr lang="ru-RU" dirty="0" smtClean="0"/>
                <a:t>генерация</a:t>
              </a:r>
              <a:endParaRPr lang="ru-RU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483768" y="3284984"/>
              <a:ext cx="1224136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Сеть ВН</a:t>
              </a:r>
              <a:endParaRPr lang="ru-RU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350091" y="3304852"/>
              <a:ext cx="1144238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Сеть СН</a:t>
              </a:r>
              <a:endParaRPr lang="ru-RU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303436" y="1985748"/>
              <a:ext cx="1479714" cy="64633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Локальная</a:t>
              </a:r>
            </a:p>
            <a:p>
              <a:pPr algn="ctr"/>
              <a:r>
                <a:rPr lang="ru-RU" dirty="0" smtClean="0"/>
                <a:t>генерация</a:t>
              </a:r>
              <a:endParaRPr lang="ru-RU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014615" y="1669635"/>
              <a:ext cx="1479714" cy="64633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Местная</a:t>
              </a:r>
            </a:p>
            <a:p>
              <a:pPr algn="ctr"/>
              <a:r>
                <a:rPr lang="ru-RU" dirty="0" smtClean="0"/>
                <a:t>генерация</a:t>
              </a:r>
              <a:endParaRPr lang="ru-RU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790251" y="3212976"/>
              <a:ext cx="1086005" cy="64633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Сеть </a:t>
              </a:r>
            </a:p>
            <a:p>
              <a:pPr algn="ctr"/>
              <a:r>
                <a:rPr lang="ru-RU" dirty="0" smtClean="0"/>
                <a:t>НН</a:t>
              </a:r>
              <a:endParaRPr lang="ru-RU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092280" y="3284984"/>
              <a:ext cx="1800200" cy="64633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Управляемые</a:t>
              </a:r>
            </a:p>
            <a:p>
              <a:pPr algn="ctr"/>
              <a:r>
                <a:rPr lang="ru-RU" dirty="0" smtClean="0"/>
                <a:t>потребители</a:t>
              </a:r>
              <a:endParaRPr lang="ru-RU" dirty="0"/>
            </a:p>
          </p:txBody>
        </p:sp>
        <p:grpSp>
          <p:nvGrpSpPr>
            <p:cNvPr id="23" name="Группа 22"/>
            <p:cNvGrpSpPr/>
            <p:nvPr/>
          </p:nvGrpSpPr>
          <p:grpSpPr>
            <a:xfrm>
              <a:off x="2571144" y="1484784"/>
              <a:ext cx="1144864" cy="790347"/>
              <a:chOff x="388903" y="548680"/>
              <a:chExt cx="1144864" cy="940461"/>
            </a:xfrm>
          </p:grpSpPr>
          <p:sp>
            <p:nvSpPr>
              <p:cNvPr id="24" name="Скругленная прямоугольная выноска 23"/>
              <p:cNvSpPr/>
              <p:nvPr/>
            </p:nvSpPr>
            <p:spPr>
              <a:xfrm>
                <a:off x="395535" y="548680"/>
                <a:ext cx="1090491" cy="940461"/>
              </a:xfrm>
              <a:prstGeom prst="wedgeRoundRectCallout">
                <a:avLst>
                  <a:gd name="adj1" fmla="val -83708"/>
                  <a:gd name="adj2" fmla="val 110010"/>
                  <a:gd name="adj3" fmla="val 16667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388903" y="631564"/>
                <a:ext cx="1144864" cy="7690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dirty="0" smtClean="0"/>
                  <a:t>Сетевой </a:t>
                </a:r>
              </a:p>
              <a:p>
                <a:pPr algn="ctr"/>
                <a:r>
                  <a:rPr lang="ru-RU" dirty="0" err="1" smtClean="0"/>
                  <a:t>аккумул</a:t>
                </a:r>
                <a:r>
                  <a:rPr lang="ru-RU" dirty="0" smtClean="0"/>
                  <a:t>.</a:t>
                </a:r>
                <a:endParaRPr lang="ru-RU" dirty="0"/>
              </a:p>
            </p:txBody>
          </p:sp>
        </p:grpSp>
        <p:grpSp>
          <p:nvGrpSpPr>
            <p:cNvPr id="26" name="Группа 25"/>
            <p:cNvGrpSpPr/>
            <p:nvPr/>
          </p:nvGrpSpPr>
          <p:grpSpPr>
            <a:xfrm>
              <a:off x="5637131" y="1528796"/>
              <a:ext cx="1152239" cy="796445"/>
              <a:chOff x="380547" y="692696"/>
              <a:chExt cx="1152239" cy="796445"/>
            </a:xfrm>
          </p:grpSpPr>
          <p:sp>
            <p:nvSpPr>
              <p:cNvPr id="27" name="Скругленная прямоугольная выноска 26"/>
              <p:cNvSpPr/>
              <p:nvPr/>
            </p:nvSpPr>
            <p:spPr>
              <a:xfrm>
                <a:off x="395536" y="692696"/>
                <a:ext cx="1122262" cy="796445"/>
              </a:xfrm>
              <a:prstGeom prst="wedgeRoundRectCallout">
                <a:avLst>
                  <a:gd name="adj1" fmla="val -45571"/>
                  <a:gd name="adj2" fmla="val 106695"/>
                  <a:gd name="adj3" fmla="val 16667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380547" y="722609"/>
                <a:ext cx="115223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dirty="0" smtClean="0"/>
                  <a:t>Местный</a:t>
                </a:r>
              </a:p>
              <a:p>
                <a:pPr algn="ctr"/>
                <a:r>
                  <a:rPr lang="ru-RU" dirty="0" err="1" smtClean="0"/>
                  <a:t>аккумул</a:t>
                </a:r>
                <a:r>
                  <a:rPr lang="ru-RU" dirty="0" smtClean="0"/>
                  <a:t>.</a:t>
                </a:r>
                <a:endParaRPr lang="ru-RU" dirty="0"/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899592" y="1628800"/>
              <a:ext cx="1479714" cy="64633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Сетевые </a:t>
              </a:r>
            </a:p>
            <a:p>
              <a:pPr algn="ctr"/>
              <a:r>
                <a:rPr lang="ru-RU" dirty="0" smtClean="0"/>
                <a:t>УВИЭ</a:t>
              </a:r>
              <a:endParaRPr lang="ru-RU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324688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142852"/>
            <a:ext cx="7572428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Заголовок 3"/>
          <p:cNvSpPr>
            <a:spLocks noGrp="1"/>
          </p:cNvSpPr>
          <p:nvPr>
            <p:ph type="title"/>
          </p:nvPr>
        </p:nvSpPr>
        <p:spPr>
          <a:xfrm>
            <a:off x="1357290" y="142852"/>
            <a:ext cx="7572427" cy="1071563"/>
          </a:xfrm>
        </p:spPr>
        <p:txBody>
          <a:bodyPr/>
          <a:lstStyle/>
          <a:p>
            <a:pPr algn="l" eaLnBrk="1" hangingPunct="1"/>
            <a:r>
              <a:rPr lang="ru-RU" sz="2400" b="1" dirty="0" smtClean="0">
                <a:solidFill>
                  <a:srgbClr val="3E3E3E"/>
                </a:solidFill>
                <a:latin typeface="Arial" charset="0"/>
                <a:cs typeface="Arial" charset="0"/>
              </a:rPr>
              <a:t/>
            </a:r>
            <a:br>
              <a:rPr lang="ru-RU" sz="2400" b="1" dirty="0" smtClean="0">
                <a:solidFill>
                  <a:srgbClr val="3E3E3E"/>
                </a:solidFill>
                <a:latin typeface="Arial" charset="0"/>
                <a:cs typeface="Arial" charset="0"/>
              </a:rPr>
            </a:br>
            <a:r>
              <a:rPr lang="ru-RU" sz="2400" dirty="0" smtClean="0">
                <a:solidFill>
                  <a:srgbClr val="3E3E3E"/>
                </a:solidFill>
                <a:latin typeface="Arial" charset="0"/>
                <a:cs typeface="Arial" charset="0"/>
              </a:rPr>
              <a:t>Лабораторный комплекс</a:t>
            </a:r>
            <a:r>
              <a:rPr lang="ru-RU" sz="2400" b="1" dirty="0" smtClean="0">
                <a:solidFill>
                  <a:srgbClr val="3E3E3E"/>
                </a:solidFill>
                <a:latin typeface="Arial" charset="0"/>
                <a:cs typeface="Arial" charset="0"/>
              </a:rPr>
              <a:t> «ИНТЕЛЛЕКТУАЛЬНЫЕ </a:t>
            </a:r>
            <a:r>
              <a:rPr lang="ru-RU" sz="2400" b="1" dirty="0">
                <a:solidFill>
                  <a:srgbClr val="3E3E3E"/>
                </a:solidFill>
                <a:latin typeface="Arial" charset="0"/>
                <a:cs typeface="Arial" charset="0"/>
              </a:rPr>
              <a:t>ЭНЕРГЕТИЧЕСКИЕ СИСТЕМЫ С ВИЭ»</a:t>
            </a:r>
            <a:br>
              <a:rPr lang="ru-RU" sz="2400" b="1" dirty="0">
                <a:solidFill>
                  <a:srgbClr val="3E3E3E"/>
                </a:solidFill>
                <a:latin typeface="Arial" charset="0"/>
                <a:cs typeface="Arial" charset="0"/>
              </a:rPr>
            </a:br>
            <a:endParaRPr lang="ru-RU" sz="2400" b="1" dirty="0" smtClean="0">
              <a:solidFill>
                <a:srgbClr val="3E3E3E"/>
              </a:solidFill>
              <a:latin typeface="Arial" charset="0"/>
              <a:cs typeface="Arial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rot="10800000" flipV="1">
            <a:off x="142875" y="1285875"/>
            <a:ext cx="8858250" cy="1588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750860" y="677844"/>
            <a:ext cx="1071571" cy="1588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26A9DE-3058-4C38-976E-837EF1F326C2}" type="slidenum">
              <a:rPr lang="ru-RU"/>
              <a:pPr>
                <a:defRPr/>
              </a:pPr>
              <a:t>6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42852"/>
            <a:ext cx="968161" cy="107157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214313" y="6357938"/>
            <a:ext cx="8786812" cy="158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4988281" y="1347153"/>
            <a:ext cx="399707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400" b="1" dirty="0" smtClean="0">
                <a:latin typeface="+mn-lt"/>
              </a:rPr>
              <a:t>Рациональное </a:t>
            </a:r>
            <a:r>
              <a:rPr lang="ru-RU" sz="2400" b="1" dirty="0">
                <a:latin typeface="+mn-lt"/>
              </a:rPr>
              <a:t>управление генерацией и потреблением </a:t>
            </a:r>
            <a:r>
              <a:rPr lang="ru-RU" sz="2400" b="1" dirty="0" smtClean="0">
                <a:latin typeface="+mn-lt"/>
              </a:rPr>
              <a:t>энергии</a:t>
            </a:r>
            <a:r>
              <a:rPr lang="ru-RU" sz="2400" dirty="0" smtClean="0">
                <a:latin typeface="+mn-lt"/>
              </a:rPr>
              <a:t> – одна </a:t>
            </a:r>
            <a:r>
              <a:rPr lang="ru-RU" sz="2400" dirty="0">
                <a:latin typeface="+mn-lt"/>
              </a:rPr>
              <a:t>из основных проблем комплексного использования </a:t>
            </a:r>
            <a:r>
              <a:rPr lang="ru-RU" sz="2400" dirty="0" smtClean="0">
                <a:latin typeface="+mn-lt"/>
              </a:rPr>
              <a:t>ВИЭ</a:t>
            </a:r>
            <a:endParaRPr lang="ru-RU" sz="2400" dirty="0">
              <a:latin typeface="+mn-lt"/>
            </a:endParaRPr>
          </a:p>
        </p:txBody>
      </p:sp>
      <p:pic>
        <p:nvPicPr>
          <p:cNvPr id="15" name="Рисунок 14" descr="{Picture_img.pos.grp use-image-size}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3380914"/>
            <a:ext cx="2626995" cy="1993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0" descr="{Picture_img.itmdf.main use-image-size}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564048" y="4791023"/>
            <a:ext cx="2412901" cy="134205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2326"/>
            <a:ext cx="4962392" cy="2170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6120" y="3506296"/>
            <a:ext cx="4988281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200" u="sng" dirty="0" smtClean="0">
                <a:latin typeface="+mn-lt"/>
              </a:rPr>
              <a:t>Основные возможности</a:t>
            </a:r>
            <a:r>
              <a:rPr lang="ru-RU" sz="2200" dirty="0" smtClean="0">
                <a:latin typeface="+mn-lt"/>
              </a:rPr>
              <a:t>:</a:t>
            </a:r>
          </a:p>
          <a:p>
            <a:pPr marL="265113" indent="-265113">
              <a:spcAft>
                <a:spcPts val="600"/>
              </a:spcAft>
              <a:buFont typeface="Arial" charset="0"/>
              <a:buChar char="•"/>
            </a:pPr>
            <a:r>
              <a:rPr lang="ru-RU" sz="2000" dirty="0" smtClean="0">
                <a:latin typeface="+mn-lt"/>
              </a:rPr>
              <a:t>контроль</a:t>
            </a:r>
            <a:r>
              <a:rPr lang="ru-RU" sz="2000" dirty="0">
                <a:latin typeface="+mn-lt"/>
              </a:rPr>
              <a:t>, управление и сбор данных технических процессов в режиме реального </a:t>
            </a:r>
            <a:r>
              <a:rPr lang="ru-RU" sz="2000" dirty="0" smtClean="0">
                <a:latin typeface="+mn-lt"/>
              </a:rPr>
              <a:t>времени;</a:t>
            </a:r>
          </a:p>
          <a:p>
            <a:pPr marL="265113" indent="-265113">
              <a:spcAft>
                <a:spcPts val="600"/>
              </a:spcAft>
              <a:buFont typeface="Arial" charset="0"/>
              <a:buChar char="•"/>
            </a:pPr>
            <a:r>
              <a:rPr lang="ru-RU" sz="2000" dirty="0" smtClean="0">
                <a:latin typeface="+mn-lt"/>
              </a:rPr>
              <a:t>автоматическое управление </a:t>
            </a:r>
            <a:r>
              <a:rPr lang="ru-RU" sz="2000" dirty="0">
                <a:latin typeface="+mn-lt"/>
              </a:rPr>
              <a:t>процессами генерации и распределения энергии, планирования и оптимизации режима работы</a:t>
            </a:r>
          </a:p>
        </p:txBody>
      </p:sp>
    </p:spTree>
    <p:extLst>
      <p:ext uri="{BB962C8B-B14F-4D97-AF65-F5344CB8AC3E}">
        <p14:creationId xmlns="" xmlns:p14="http://schemas.microsoft.com/office/powerpoint/2010/main" val="21705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142852"/>
            <a:ext cx="7572428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Заголовок 3"/>
          <p:cNvSpPr>
            <a:spLocks noGrp="1"/>
          </p:cNvSpPr>
          <p:nvPr>
            <p:ph type="title"/>
          </p:nvPr>
        </p:nvSpPr>
        <p:spPr>
          <a:xfrm>
            <a:off x="1357290" y="142852"/>
            <a:ext cx="7572427" cy="1071563"/>
          </a:xfrm>
        </p:spPr>
        <p:txBody>
          <a:bodyPr/>
          <a:lstStyle/>
          <a:p>
            <a:pPr algn="l" eaLnBrk="1" hangingPunct="1"/>
            <a:r>
              <a:rPr lang="ru-RU" sz="2400" b="1" dirty="0" smtClean="0">
                <a:solidFill>
                  <a:srgbClr val="3E3E3E"/>
                </a:solidFill>
                <a:latin typeface="Arial" charset="0"/>
                <a:cs typeface="Arial" charset="0"/>
              </a:rPr>
              <a:t>Соблюдения </a:t>
            </a:r>
            <a:r>
              <a:rPr lang="ru-RU" sz="2400" b="1" dirty="0">
                <a:solidFill>
                  <a:srgbClr val="3E3E3E"/>
                </a:solidFill>
                <a:latin typeface="Arial" charset="0"/>
                <a:cs typeface="Arial" charset="0"/>
              </a:rPr>
              <a:t>принципов построения </a:t>
            </a:r>
            <a:r>
              <a:rPr lang="ru-RU" sz="2400" b="1" dirty="0" smtClean="0">
                <a:solidFill>
                  <a:srgbClr val="3E3E3E"/>
                </a:solidFill>
                <a:latin typeface="Arial" charset="0"/>
                <a:cs typeface="Arial" charset="0"/>
              </a:rPr>
              <a:t>распределённых энергосистем  позволяет</a:t>
            </a:r>
            <a:r>
              <a:rPr lang="en-US" sz="2400" b="1" dirty="0">
                <a:solidFill>
                  <a:srgbClr val="3E3E3E"/>
                </a:solidFill>
                <a:latin typeface="Arial" charset="0"/>
                <a:cs typeface="Arial" charset="0"/>
              </a:rPr>
              <a:t>:</a:t>
            </a:r>
            <a:endParaRPr lang="ru-RU" sz="2400" b="1" dirty="0" smtClean="0">
              <a:solidFill>
                <a:srgbClr val="3E3E3E"/>
              </a:solidFill>
              <a:latin typeface="Arial" charset="0"/>
              <a:cs typeface="Arial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rot="10800000" flipV="1">
            <a:off x="142875" y="1285875"/>
            <a:ext cx="8858250" cy="1588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750860" y="677844"/>
            <a:ext cx="1071571" cy="1588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26A9DE-3058-4C38-976E-837EF1F326C2}" type="slidenum">
              <a:rPr lang="ru-RU"/>
              <a:pPr>
                <a:defRPr/>
              </a:pPr>
              <a:t>7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42852"/>
            <a:ext cx="968161" cy="107157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214313" y="6357938"/>
            <a:ext cx="8786812" cy="158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бъект 3"/>
          <p:cNvSpPr>
            <a:spLocks noGrp="1"/>
          </p:cNvSpPr>
          <p:nvPr>
            <p:ph sz="half" idx="1"/>
          </p:nvPr>
        </p:nvSpPr>
        <p:spPr>
          <a:xfrm>
            <a:off x="146303" y="1349425"/>
            <a:ext cx="4532127" cy="49354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t" anchorCtr="0">
            <a:noAutofit/>
          </a:bodyPr>
          <a:lstStyle/>
          <a:p>
            <a:pPr marL="354013" indent="-354013" algn="just">
              <a:spcBef>
                <a:spcPts val="0"/>
              </a:spcBef>
              <a:spcAft>
                <a:spcPts val="1500"/>
              </a:spcAft>
              <a:buClrTx/>
              <a:buAutoNum type="arabicPeriod"/>
            </a:pPr>
            <a:r>
              <a:rPr lang="ru-RU" b="0" dirty="0" smtClean="0">
                <a:solidFill>
                  <a:schemeClr val="tx1"/>
                </a:solidFill>
              </a:rPr>
              <a:t>Уменьшить </a:t>
            </a:r>
            <a:r>
              <a:rPr lang="ru-RU" b="0" dirty="0">
                <a:solidFill>
                  <a:schemeClr val="tx1"/>
                </a:solidFill>
              </a:rPr>
              <a:t>установленную мощность </a:t>
            </a:r>
            <a:r>
              <a:rPr lang="ru-RU" b="0" dirty="0" smtClean="0">
                <a:solidFill>
                  <a:schemeClr val="tx1"/>
                </a:solidFill>
              </a:rPr>
              <a:t>и экономить топливо гарантирующей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ru-RU" b="0" dirty="0" smtClean="0">
                <a:solidFill>
                  <a:schemeClr val="tx1"/>
                </a:solidFill>
              </a:rPr>
              <a:t>энергоустановки</a:t>
            </a:r>
            <a:r>
              <a:rPr lang="en-US" b="0" dirty="0" smtClean="0">
                <a:solidFill>
                  <a:schemeClr val="tx1"/>
                </a:solidFill>
              </a:rPr>
              <a:t>;</a:t>
            </a:r>
            <a:endParaRPr lang="en-US" b="0" dirty="0">
              <a:solidFill>
                <a:schemeClr val="tx1"/>
              </a:solidFill>
            </a:endParaRPr>
          </a:p>
          <a:p>
            <a:pPr marL="354013" indent="-354013" algn="just">
              <a:spcBef>
                <a:spcPts val="0"/>
              </a:spcBef>
              <a:spcAft>
                <a:spcPts val="1500"/>
              </a:spcAft>
              <a:buClrTx/>
              <a:buAutoNum type="arabicPeriod"/>
            </a:pPr>
            <a:r>
              <a:rPr lang="ru-RU" b="0" dirty="0" smtClean="0">
                <a:solidFill>
                  <a:schemeClr val="tx1"/>
                </a:solidFill>
              </a:rPr>
              <a:t>Увеличить коэффициент использования установленной мощности установок ВИЭ в ЭК</a:t>
            </a:r>
            <a:r>
              <a:rPr lang="en-US" b="0" dirty="0" smtClean="0">
                <a:solidFill>
                  <a:schemeClr val="tx1"/>
                </a:solidFill>
              </a:rPr>
              <a:t>;</a:t>
            </a:r>
          </a:p>
          <a:p>
            <a:pPr marL="354013" indent="-354013" algn="just">
              <a:spcBef>
                <a:spcPts val="0"/>
              </a:spcBef>
              <a:spcAft>
                <a:spcPts val="1500"/>
              </a:spcAft>
              <a:buClrTx/>
              <a:buAutoNum type="arabicPeriod"/>
            </a:pPr>
            <a:r>
              <a:rPr lang="ru-RU" b="0" dirty="0" smtClean="0">
                <a:solidFill>
                  <a:schemeClr val="tx1"/>
                </a:solidFill>
              </a:rPr>
              <a:t>Использовать аккумулирую</a:t>
            </a:r>
            <a:r>
              <a:rPr lang="en-US" b="0" dirty="0" smtClean="0">
                <a:solidFill>
                  <a:schemeClr val="tx1"/>
                </a:solidFill>
              </a:rPr>
              <a:t>-</a:t>
            </a:r>
            <a:r>
              <a:rPr lang="ru-RU" b="0" dirty="0" err="1" smtClean="0">
                <a:solidFill>
                  <a:schemeClr val="tx1"/>
                </a:solidFill>
              </a:rPr>
              <a:t>щие</a:t>
            </a:r>
            <a:r>
              <a:rPr lang="ru-RU" b="0" dirty="0" smtClean="0">
                <a:solidFill>
                  <a:schemeClr val="tx1"/>
                </a:solidFill>
              </a:rPr>
              <a:t> возможности потребителей-регуляторов в системах водо-, тепло- и электроснабжения</a:t>
            </a:r>
            <a:endParaRPr lang="ru-RU" b="0" dirty="0">
              <a:solidFill>
                <a:schemeClr val="tx1"/>
              </a:solidFill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4860033" y="1480099"/>
            <a:ext cx="4155172" cy="4685206"/>
            <a:chOff x="142875" y="1365965"/>
            <a:chExt cx="3724928" cy="4936859"/>
          </a:xfrm>
        </p:grpSpPr>
        <p:pic>
          <p:nvPicPr>
            <p:cNvPr id="16" name="Рисунок 15"/>
            <p:cNvPicPr/>
            <p:nvPr/>
          </p:nvPicPr>
          <p:blipFill>
            <a:blip r:embed="rId5">
              <a:lum bright="-20000" contrast="40000"/>
            </a:blip>
            <a:srcRect/>
            <a:stretch>
              <a:fillRect/>
            </a:stretch>
          </p:blipFill>
          <p:spPr bwMode="auto">
            <a:xfrm>
              <a:off x="142875" y="1365965"/>
              <a:ext cx="3724928" cy="49368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Box 16"/>
            <p:cNvSpPr txBox="1"/>
            <p:nvPr/>
          </p:nvSpPr>
          <p:spPr>
            <a:xfrm>
              <a:off x="2504208" y="2608117"/>
              <a:ext cx="92479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latin typeface="Kozuka Gothic Pro B" pitchFamily="34" charset="-128"/>
                  <a:ea typeface="Kozuka Gothic Pro B" pitchFamily="34" charset="-128"/>
                </a:rPr>
                <a:t>95    0     5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227415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42852"/>
            <a:ext cx="7572428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Прямая соединительная линия 13"/>
          <p:cNvCxnSpPr/>
          <p:nvPr/>
        </p:nvCxnSpPr>
        <p:spPr>
          <a:xfrm rot="10800000" flipV="1">
            <a:off x="142875" y="1285875"/>
            <a:ext cx="8858250" cy="1588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Номер слайда 19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4E301F6-6E89-49AA-825A-D4EDA67272E9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14313" y="6357938"/>
            <a:ext cx="8786812" cy="158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3"/>
          <p:cNvSpPr txBox="1">
            <a:spLocks/>
          </p:cNvSpPr>
          <p:nvPr/>
        </p:nvSpPr>
        <p:spPr>
          <a:xfrm>
            <a:off x="1357290" y="142852"/>
            <a:ext cx="7572427" cy="1071563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noProof="0" dirty="0" smtClean="0">
                <a:solidFill>
                  <a:srgbClr val="3E3E3E"/>
                </a:solidFill>
                <a:ea typeface="+mj-ea"/>
                <a:cs typeface="Arial" charset="0"/>
              </a:rPr>
              <a:t>Типовой график выполнения проекта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5400000">
            <a:off x="750860" y="677844"/>
            <a:ext cx="1071571" cy="1588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968161" cy="107157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="" xmlns:p14="http://schemas.microsoft.com/office/powerpoint/2010/main" val="4286736711"/>
              </p:ext>
            </p:extLst>
          </p:nvPr>
        </p:nvGraphicFramePr>
        <p:xfrm>
          <a:off x="142875" y="1772816"/>
          <a:ext cx="885825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="" xmlns:p14="http://schemas.microsoft.com/office/powerpoint/2010/main" val="76452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142852"/>
            <a:ext cx="7572428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Заголовок 3"/>
          <p:cNvSpPr>
            <a:spLocks noGrp="1"/>
          </p:cNvSpPr>
          <p:nvPr>
            <p:ph type="title"/>
          </p:nvPr>
        </p:nvSpPr>
        <p:spPr>
          <a:xfrm>
            <a:off x="1357290" y="142852"/>
            <a:ext cx="7572427" cy="1071563"/>
          </a:xfrm>
        </p:spPr>
        <p:txBody>
          <a:bodyPr/>
          <a:lstStyle/>
          <a:p>
            <a:pPr algn="l" eaLnBrk="1" hangingPunct="1"/>
            <a:r>
              <a:rPr lang="ru-RU" sz="2400" b="1" dirty="0">
                <a:solidFill>
                  <a:srgbClr val="3E3E3E"/>
                </a:solidFill>
                <a:latin typeface="Arial" charset="0"/>
                <a:cs typeface="Arial" charset="0"/>
              </a:rPr>
              <a:t>Определение метеорологической обстановки для планирования </a:t>
            </a:r>
            <a:r>
              <a:rPr lang="ru-RU" sz="2400" b="1" dirty="0" smtClean="0">
                <a:solidFill>
                  <a:srgbClr val="3E3E3E"/>
                </a:solidFill>
                <a:latin typeface="Arial" charset="0"/>
                <a:cs typeface="Arial" charset="0"/>
              </a:rPr>
              <a:t>выработки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rot="10800000" flipV="1">
            <a:off x="142875" y="1285875"/>
            <a:ext cx="8858250" cy="1588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750860" y="677844"/>
            <a:ext cx="1071571" cy="1588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26A9DE-3058-4C38-976E-837EF1F326C2}" type="slidenum">
              <a:rPr lang="ru-RU"/>
              <a:pPr>
                <a:defRPr/>
              </a:pPr>
              <a:t>9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142852"/>
            <a:ext cx="968161" cy="107157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214313" y="6357938"/>
            <a:ext cx="8786812" cy="158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Объект 1"/>
          <p:cNvGraphicFramePr>
            <a:graphicFrameLocks noChangeAspect="1"/>
          </p:cNvGraphicFramePr>
          <p:nvPr>
            <p:extLst/>
          </p:nvPr>
        </p:nvGraphicFramePr>
        <p:xfrm>
          <a:off x="168782" y="1322844"/>
          <a:ext cx="5832475" cy="5627688"/>
        </p:xfrm>
        <a:graphic>
          <a:graphicData uri="http://schemas.openxmlformats.org/presentationml/2006/ole">
            <p:oleObj spid="_x0000_s2070" name="Документ" r:id="rId6" imgW="5919202" imgH="6437031" progId="Word.Document.12">
              <p:embed/>
            </p:oleObj>
          </a:graphicData>
        </a:graphic>
      </p:graphicFrame>
      <p:grpSp>
        <p:nvGrpSpPr>
          <p:cNvPr id="8" name="Группа 7"/>
          <p:cNvGrpSpPr/>
          <p:nvPr/>
        </p:nvGrpSpPr>
        <p:grpSpPr>
          <a:xfrm>
            <a:off x="5616115" y="1586860"/>
            <a:ext cx="3385009" cy="1152128"/>
            <a:chOff x="5616115" y="1586860"/>
            <a:chExt cx="3385009" cy="1152128"/>
          </a:xfrm>
        </p:grpSpPr>
        <p:sp>
          <p:nvSpPr>
            <p:cNvPr id="3" name="Выноска со стрелкой влево 2"/>
            <p:cNvSpPr/>
            <p:nvPr/>
          </p:nvSpPr>
          <p:spPr>
            <a:xfrm>
              <a:off x="5616115" y="1586860"/>
              <a:ext cx="3385009" cy="1152128"/>
            </a:xfrm>
            <a:prstGeom prst="leftArrowCallout">
              <a:avLst>
                <a:gd name="adj1" fmla="val 19352"/>
                <a:gd name="adj2" fmla="val 25000"/>
                <a:gd name="adj3" fmla="val 25000"/>
                <a:gd name="adj4" fmla="val 84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372199" y="1707149"/>
              <a:ext cx="237626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Предварительная оценка параметров ВЭС</a:t>
              </a:r>
              <a:endParaRPr lang="ru-RU" dirty="0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6156175" y="3110766"/>
            <a:ext cx="2844949" cy="3428144"/>
            <a:chOff x="6156176" y="2780927"/>
            <a:chExt cx="2844949" cy="265733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156176" y="2780927"/>
              <a:ext cx="2844949" cy="217534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372200" y="2852934"/>
              <a:ext cx="2557518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Определение энергетических показателей ВЭС обязательно производится с использованием данных </a:t>
              </a:r>
              <a:r>
                <a:rPr lang="ru-RU" dirty="0" err="1" smtClean="0"/>
                <a:t>ветроизмерительных</a:t>
              </a:r>
              <a:r>
                <a:rPr lang="ru-RU" dirty="0" smtClean="0"/>
                <a:t> комплексов</a:t>
              </a:r>
              <a:endParaRPr lang="ru-RU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242957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2E025CE19C3D14FBB628CAA5802C3CB" ma:contentTypeVersion="1" ma:contentTypeDescription="Создание документа." ma:contentTypeScope="" ma:versionID="0212723a7489f26f309c4136d32b62b4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2a10c82831e5d625bbb0173136b0368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Дата начала расписания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Дата окончания расписания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8BBFAB8-456D-461B-B38F-A687FC932B2E}"/>
</file>

<file path=customXml/itemProps2.xml><?xml version="1.0" encoding="utf-8"?>
<ds:datastoreItem xmlns:ds="http://schemas.openxmlformats.org/officeDocument/2006/customXml" ds:itemID="{A0E4CCAE-C584-48E0-9734-6F213481159D}"/>
</file>

<file path=customXml/itemProps3.xml><?xml version="1.0" encoding="utf-8"?>
<ds:datastoreItem xmlns:ds="http://schemas.openxmlformats.org/officeDocument/2006/customXml" ds:itemID="{EEEC5E99-C27F-4FBD-AF66-7C36E66C43D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2332</TotalTime>
  <Words>1455</Words>
  <Application>Microsoft Office PowerPoint</Application>
  <PresentationFormat>Экран (4:3)</PresentationFormat>
  <Paragraphs>241</Paragraphs>
  <Slides>20</Slides>
  <Notes>17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Тема Office</vt:lpstr>
      <vt:lpstr>Формула</vt:lpstr>
      <vt:lpstr>Документ</vt:lpstr>
      <vt:lpstr>Кафедра «Гидроэнергетика и возобновляемые источники энергии»</vt:lpstr>
      <vt:lpstr>Энергетические комплексы (ЭК) на основе возобновляемых источников энергии (ВИЭ)</vt:lpstr>
      <vt:lpstr>Баланс мощности энергосистемы</vt:lpstr>
      <vt:lpstr>Возможные пути включения установок ВИЭ в энергосистему</vt:lpstr>
      <vt:lpstr>Концепция распределенной энергетики</vt:lpstr>
      <vt:lpstr> Лабораторный комплекс «ИНТЕЛЛЕКТУАЛЬНЫЕ ЭНЕРГЕТИЧЕСКИЕ СИСТЕМЫ С ВИЭ» </vt:lpstr>
      <vt:lpstr>Соблюдения принципов построения распределённых энергосистем  позволяет:</vt:lpstr>
      <vt:lpstr>Слайд 8</vt:lpstr>
      <vt:lpstr>Определение метеорологической обстановки для планирования выработки</vt:lpstr>
      <vt:lpstr>СБД Вертикальный профиль ветра</vt:lpstr>
      <vt:lpstr>СБД «Современное ветроэнергетическое оборудование»</vt:lpstr>
      <vt:lpstr>Эксплуатация ВЭС</vt:lpstr>
      <vt:lpstr>Статистика повреждаемости зарубежных ВЭС</vt:lpstr>
      <vt:lpstr>Влияние обледенения</vt:lpstr>
      <vt:lpstr>Удельные показатели энергоэффективности ВЭС</vt:lpstr>
      <vt:lpstr>Эксплуатационные затраты</vt:lpstr>
      <vt:lpstr>Работы при капитальных ремонтах</vt:lpstr>
      <vt:lpstr>Слайд 18</vt:lpstr>
      <vt:lpstr>Слайд 19</vt:lpstr>
      <vt:lpstr>Слайд 20</vt:lpstr>
    </vt:vector>
  </TitlesOfParts>
  <Company>НИУ МЭИ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Возможности использования энергетических комплексов на основе возобновляемых источников энергии</dc:title>
  <dc:creator>Васьков Алексей</dc:creator>
  <cp:lastModifiedBy>Гуннадий</cp:lastModifiedBy>
  <cp:revision>218</cp:revision>
  <cp:lastPrinted>2017-11-14T12:37:55Z</cp:lastPrinted>
  <dcterms:created xsi:type="dcterms:W3CDTF">2012-08-13T06:41:20Z</dcterms:created>
  <dcterms:modified xsi:type="dcterms:W3CDTF">2017-11-23T17:30:17Z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0x010100A2E025CE19C3D14FBB628CAA5802C3CB</vt:lpwstr>
  </property>
</Properties>
</file>