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.xml" ContentType="application/vnd.openxmlformats-officedocument.presentationml.slide+xml"/>
  <Override PartName="/ppt/slides/slide18.xml" ContentType="application/vnd.openxmlformats-officedocument.presentationml.slide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24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8.xml" ContentType="application/vnd.openxmlformats-officedocument.theme+xml"/>
  <Override PartName="/ppt/theme/theme7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  <p:sldMasterId id="2147483875" r:id="rId2"/>
    <p:sldMasterId id="2147483887" r:id="rId3"/>
    <p:sldMasterId id="2147483917" r:id="rId4"/>
    <p:sldMasterId id="2147483941" r:id="rId5"/>
    <p:sldMasterId id="2147484043" r:id="rId6"/>
  </p:sldMasterIdLst>
  <p:notesMasterIdLst>
    <p:notesMasterId r:id="rId28"/>
  </p:notesMasterIdLst>
  <p:handoutMasterIdLst>
    <p:handoutMasterId r:id="rId29"/>
  </p:handoutMasterIdLst>
  <p:sldIdLst>
    <p:sldId id="386" r:id="rId7"/>
    <p:sldId id="385" r:id="rId8"/>
    <p:sldId id="387" r:id="rId9"/>
    <p:sldId id="388" r:id="rId10"/>
    <p:sldId id="390" r:id="rId11"/>
    <p:sldId id="389" r:id="rId12"/>
    <p:sldId id="391" r:id="rId13"/>
    <p:sldId id="392" r:id="rId14"/>
    <p:sldId id="393" r:id="rId15"/>
    <p:sldId id="394" r:id="rId16"/>
    <p:sldId id="395" r:id="rId17"/>
    <p:sldId id="396" r:id="rId18"/>
    <p:sldId id="400" r:id="rId19"/>
    <p:sldId id="401" r:id="rId20"/>
    <p:sldId id="404" r:id="rId21"/>
    <p:sldId id="405" r:id="rId22"/>
    <p:sldId id="398" r:id="rId23"/>
    <p:sldId id="399" r:id="rId24"/>
    <p:sldId id="402" r:id="rId25"/>
    <p:sldId id="406" r:id="rId26"/>
    <p:sldId id="384" r:id="rId27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ception-MSK" initials="R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50C9"/>
    <a:srgbClr val="D0D8E8"/>
    <a:srgbClr val="E9EDF4"/>
    <a:srgbClr val="DDDDDD"/>
    <a:srgbClr val="E6E6E6"/>
    <a:srgbClr val="9EA7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39" autoAdjust="0"/>
    <p:restoredTop sz="94660"/>
  </p:normalViewPr>
  <p:slideViewPr>
    <p:cSldViewPr snapToGrid="0">
      <p:cViewPr>
        <p:scale>
          <a:sx n="100" d="100"/>
          <a:sy n="100" d="100"/>
        </p:scale>
        <p:origin x="-216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37" Type="http://schemas.openxmlformats.org/officeDocument/2006/relationships/customXml" Target="../customXml/item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notesMaster" Target="notesMasters/notesMaster1.xml"/><Relationship Id="rId36" Type="http://schemas.openxmlformats.org/officeDocument/2006/relationships/customXml" Target="../customXml/item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commentAuthors" Target="commentAuthors.xml"/><Relationship Id="rId35" Type="http://schemas.openxmlformats.org/officeDocument/2006/relationships/customXml" Target="../customXml/item1.xml"/><Relationship Id="rId8" Type="http://schemas.openxmlformats.org/officeDocument/2006/relationships/slide" Target="slides/slide2.xml"/><Relationship Id="rId3" Type="http://schemas.openxmlformats.org/officeDocument/2006/relationships/slideMaster" Target="slideMasters/slideMaster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6A6C6F-209E-494E-A5C1-0C673BAB5602}" type="datetimeFigureOut">
              <a:rPr lang="ru-RU" smtClean="0"/>
              <a:pPr/>
              <a:t>15.11.2017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265014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CBC22B-84AE-4A97-A88E-C29EB5DC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04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282F4FF-7D10-478D-8922-9B9BB7B57096}" type="datetimeFigureOut">
              <a:rPr lang="ru-RU" smtClean="0"/>
              <a:pPr/>
              <a:t>15.11.2017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29640" y="3373755"/>
            <a:ext cx="7437120" cy="276034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347712E-C7FD-4D83-84D1-9403A72BDB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710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7712E-C7FD-4D83-84D1-9403A72BDB6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720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144B1-3A15-401A-9BC2-54CFDB17F019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876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7B604-6B9C-48D5-A0C0-062F2A9E30E5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80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8887-594E-473F-B8C9-1DC4BB1947E9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053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144B1-3A15-401A-9BC2-54CFDB17F019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679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9F1B9-250E-451D-9A48-D434E46463E0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363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C01E-E3AD-4E1E-BF3E-A6225C70C0D4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2092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1658-8577-4C29-8568-DBCDBD05225F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801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F572D-22FB-4232-A849-509F1E6204F0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971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2F7D1-CB71-4D8D-BAD7-9446652CA203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394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B4BD1-D74C-41B6-89C0-9AF060EF8646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8009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67B3-2C31-42A7-B8B6-4358E1227BDE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483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9F1B9-250E-451D-9A48-D434E46463E0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1378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E7FB-046E-4F28-AB40-0D246A63F114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44910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7B604-6B9C-48D5-A0C0-062F2A9E30E5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3243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8887-594E-473F-B8C9-1DC4BB1947E9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174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144B1-3A15-401A-9BC2-54CFDB17F019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5455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9F1B9-250E-451D-9A48-D434E46463E0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6988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C01E-E3AD-4E1E-BF3E-A6225C70C0D4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1275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1658-8577-4C29-8568-DBCDBD05225F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7182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F572D-22FB-4232-A849-509F1E6204F0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1427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2F7D1-CB71-4D8D-BAD7-9446652CA203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1377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B4BD1-D74C-41B6-89C0-9AF060EF8646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612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C01E-E3AD-4E1E-BF3E-A6225C70C0D4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8954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67B3-2C31-42A7-B8B6-4358E1227BDE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8607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E7FB-046E-4F28-AB40-0D246A63F114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9888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7B604-6B9C-48D5-A0C0-062F2A9E30E5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9042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8887-594E-473F-B8C9-1DC4BB1947E9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51467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144B1-3A15-401A-9BC2-54CFDB17F019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0443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9F1B9-250E-451D-9A48-D434E46463E0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2429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C01E-E3AD-4E1E-BF3E-A6225C70C0D4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90951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1658-8577-4C29-8568-DBCDBD05225F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9123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F572D-22FB-4232-A849-509F1E6204F0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63846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2F7D1-CB71-4D8D-BAD7-9446652CA203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08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1658-8577-4C29-8568-DBCDBD05225F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0432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B4BD1-D74C-41B6-89C0-9AF060EF8646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03121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67B3-2C31-42A7-B8B6-4358E1227BDE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19594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E7FB-046E-4F28-AB40-0D246A63F114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04230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7B604-6B9C-48D5-A0C0-062F2A9E30E5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7674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8887-594E-473F-B8C9-1DC4BB1947E9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7437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144B1-3A15-401A-9BC2-54CFDB17F019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38544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9F1B9-250E-451D-9A48-D434E46463E0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590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C01E-E3AD-4E1E-BF3E-A6225C70C0D4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68003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1658-8577-4C29-8568-DBCDBD05225F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7347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F572D-22FB-4232-A849-509F1E6204F0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474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F572D-22FB-4232-A849-509F1E6204F0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30735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2F7D1-CB71-4D8D-BAD7-9446652CA203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1387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B4BD1-D74C-41B6-89C0-9AF060EF8646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88175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67B3-2C31-42A7-B8B6-4358E1227BDE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803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E7FB-046E-4F28-AB40-0D246A63F114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71802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7B604-6B9C-48D5-A0C0-062F2A9E30E5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53125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8887-594E-473F-B8C9-1DC4BB1947E9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07826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4D144B1-3A15-401A-9BC2-54CFDB17F019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9F1B9-250E-451D-9A48-D434E46463E0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C01E-E3AD-4E1E-BF3E-A6225C70C0D4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1658-8577-4C29-8568-DBCDBD05225F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2F7D1-CB71-4D8D-BAD7-9446652CA203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28785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CDF572D-22FB-4232-A849-509F1E6204F0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0A2F7D1-CB71-4D8D-BAD7-9446652CA203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B4BD1-D74C-41B6-89C0-9AF060EF8646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67B3-2C31-42A7-B8B6-4358E1227BDE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E7FB-046E-4F28-AB40-0D246A63F114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7B604-6B9C-48D5-A0C0-062F2A9E30E5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8887-594E-473F-B8C9-1DC4BB1947E9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B4BD1-D74C-41B6-89C0-9AF060EF8646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3411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67B3-2C31-42A7-B8B6-4358E1227BDE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094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E7FB-046E-4F28-AB40-0D246A63F114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5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415DDEA-D6C6-4543-A8F3-8F73E2247E40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10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415DDEA-D6C6-4543-A8F3-8F73E2247E40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10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415DDEA-D6C6-4543-A8F3-8F73E2247E40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022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415DDEA-D6C6-4543-A8F3-8F73E2247E40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080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415DDEA-D6C6-4543-A8F3-8F73E2247E40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456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415DDEA-D6C6-4543-A8F3-8F73E2247E40}" type="datetime1">
              <a:rPr lang="ru-RU" smtClean="0"/>
              <a:pPr/>
              <a:t>15.11.2017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Белогловский А.А. Электронная лавина и лавинно-стримерный переход в воздухе. Кафедра ТЭВН НИУ "МЭИ", 2014.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682C020-F762-4CFF-B6FF-00BA35C30F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5" r:id="rId2"/>
    <p:sldLayoutId id="2147484046" r:id="rId3"/>
    <p:sldLayoutId id="2147484047" r:id="rId4"/>
    <p:sldLayoutId id="2147484048" r:id="rId5"/>
    <p:sldLayoutId id="2147484049" r:id="rId6"/>
    <p:sldLayoutId id="2147484050" r:id="rId7"/>
    <p:sldLayoutId id="2147484051" r:id="rId8"/>
    <p:sldLayoutId id="2147484052" r:id="rId9"/>
    <p:sldLayoutId id="2147484053" r:id="rId10"/>
    <p:sldLayoutId id="2147484054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8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8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5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1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MVC-664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04" b="2021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436292" y="2969276"/>
            <a:ext cx="6400800" cy="1579877"/>
          </a:xfrm>
        </p:spPr>
        <p:txBody>
          <a:bodyPr>
            <a:noAutofit/>
          </a:bodyPr>
          <a:lstStyle/>
          <a:p>
            <a:pPr algn="ctr"/>
            <a:r>
              <a:rPr lang="ru-RU" sz="2400" cap="all" dirty="0">
                <a:effectLst/>
              </a:rPr>
              <a:t>Опыт применения российских и зарубежных систем нормативной документации при формировании новых сводов правил для проектирования морских стационарных нефтедобывающих платформ в части оценок конструктивной прочности, устойчивости и безопасности</a:t>
            </a:r>
            <a:endParaRPr lang="ru-RU" sz="2400" dirty="0"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609230" y="5118914"/>
            <a:ext cx="34392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">
              <a:buClr>
                <a:srgbClr val="DDDDDD"/>
              </a:buClr>
              <a:buSzPct val="80000"/>
            </a:pPr>
            <a:r>
              <a:rPr lang="ru-RU" sz="2000" dirty="0" smtClean="0">
                <a:solidFill>
                  <a:srgbClr val="000000">
                    <a:shade val="30000"/>
                    <a:satMod val="1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к.т.н</a:t>
            </a:r>
            <a:r>
              <a:rPr lang="ru-RU" sz="2000" dirty="0">
                <a:solidFill>
                  <a:srgbClr val="000000">
                    <a:shade val="30000"/>
                    <a:satMod val="1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доцент, </a:t>
            </a:r>
            <a:r>
              <a:rPr lang="ru-RU" sz="2000" dirty="0" err="1" smtClean="0">
                <a:solidFill>
                  <a:srgbClr val="000000">
                    <a:shade val="30000"/>
                    <a:satMod val="1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Желанкин</a:t>
            </a:r>
            <a:r>
              <a:rPr lang="ru-RU" sz="2000" dirty="0" smtClean="0">
                <a:solidFill>
                  <a:srgbClr val="000000">
                    <a:shade val="30000"/>
                    <a:satMod val="1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В.Г</a:t>
            </a:r>
            <a:r>
              <a:rPr lang="ru-RU" dirty="0" smtClean="0">
                <a:solidFill>
                  <a:srgbClr val="000000">
                    <a:shade val="30000"/>
                    <a:satMod val="1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0000">
                  <a:shade val="30000"/>
                  <a:satMod val="1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63261" y="6488606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692" y="433419"/>
            <a:ext cx="2970000" cy="455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20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426" y="739254"/>
            <a:ext cx="7772400" cy="912126"/>
          </a:xfrm>
        </p:spPr>
        <p:txBody>
          <a:bodyPr/>
          <a:lstStyle/>
          <a:p>
            <a:pPr algn="ctr"/>
            <a:r>
              <a:rPr lang="ru-RU" sz="2400" b="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Сопоставление требований для разных классов сооружений</a:t>
            </a:r>
            <a:endParaRPr lang="ru-RU" sz="2400" b="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2" y="2084197"/>
            <a:ext cx="7772400" cy="3470441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Bef>
                <a:spcPts val="1200"/>
              </a:spcBef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СП 58.13330.2012 «Гидротехнические сооружения. Основные положения. Актуализированная редакция» для всех МНГС устанавливается первый класс ответственности, в то время как в системе стандартов ИСО для определения уровня  воздействия применяется система классификации различных уровней сложности условий эксплуатации с целью определения критериев, которые подходят для предполагаемого назначения сооружения. </a:t>
            </a:r>
            <a:endParaRPr 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ts val="1200"/>
              </a:spcBef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Уровни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определяются, принимая во внимание безопасность жизни людей и экологические и экономические последствия, что приведено в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таблице,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взятой из подготовленного Казахстаном к рассмотрению в </a:t>
            </a:r>
            <a:r>
              <a:rPr lang="ru-R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Росстандарте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нового 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Межгосударственного стандарта ГОСТ ISO 19903:2006, IDT «Нефтяная и газовая промышленность. Стационарные морские бетонные сооружения» под эгидой Евразийского Совета по стандартизации, метрологии и сертификации (ЕАСС). </a:t>
            </a:r>
            <a:endParaRPr lang="ru-RU" sz="16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23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3130" y="534538"/>
            <a:ext cx="7772400" cy="912126"/>
          </a:xfrm>
        </p:spPr>
        <p:txBody>
          <a:bodyPr/>
          <a:lstStyle/>
          <a:p>
            <a:pPr algn="ctr"/>
            <a:r>
              <a:rPr lang="ru-RU" sz="2400" b="0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Определение </a:t>
            </a:r>
            <a:r>
              <a:rPr lang="ru-RU" sz="2400" b="0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уровней подверженности воздействиям</a:t>
            </a:r>
            <a:r>
              <a:rPr lang="en-US" sz="2400" b="0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ru-RU" sz="2400" b="0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в </a:t>
            </a:r>
            <a:r>
              <a:rPr lang="en-US" sz="2400" b="0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ISO</a:t>
            </a:r>
            <a:endParaRPr lang="ru-RU" sz="2400" b="0" dirty="0"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11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292249"/>
              </p:ext>
            </p:extLst>
          </p:nvPr>
        </p:nvGraphicFramePr>
        <p:xfrm>
          <a:off x="438150" y="2101756"/>
          <a:ext cx="8221353" cy="365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2155"/>
                <a:gridCol w="1925726"/>
                <a:gridCol w="1925726"/>
                <a:gridCol w="1897746"/>
              </a:tblGrid>
              <a:tr h="477671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u="none" strike="noStrike" spc="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u="none" strike="noStrike" spc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Категория</a:t>
                      </a:r>
                      <a:r>
                        <a:rPr lang="en-US" sz="1400" u="none" strike="noStrike" spc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u="none" strike="noStrike" spc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безопасности</a:t>
                      </a:r>
                      <a:r>
                        <a:rPr lang="en-US" sz="1400" u="none" strike="noStrike" spc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u="none" strike="noStrike" spc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жизни</a:t>
                      </a:r>
                      <a:endParaRPr lang="ru-RU" sz="14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" marR="635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u="none" strike="noStrike" spc="0" dirty="0" err="1">
                          <a:effectLst/>
                          <a:latin typeface="Arial" panose="020B0604020202020204" pitchFamily="34" charset="0"/>
                        </a:rPr>
                        <a:t>Уровень</a:t>
                      </a:r>
                      <a:r>
                        <a:rPr lang="en-US" sz="1600" u="none" strike="noStrike" spc="0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Arial" panose="020B0604020202020204" pitchFamily="34" charset="0"/>
                        </a:rPr>
                        <a:t>воздействия</a:t>
                      </a:r>
                      <a:r>
                        <a:rPr lang="en-US" sz="1600" u="none" strike="noStrike" spc="0" dirty="0"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600" u="none" strike="noStrike" spc="0" dirty="0" err="1">
                          <a:effectLst/>
                          <a:latin typeface="Arial" panose="020B0604020202020204" pitchFamily="34" charset="0"/>
                        </a:rPr>
                        <a:t>от</a:t>
                      </a:r>
                      <a:r>
                        <a:rPr lang="en-US" sz="1600" u="none" strike="noStrike" spc="0" dirty="0">
                          <a:effectLst/>
                          <a:latin typeface="Arial" panose="020B0604020202020204" pitchFamily="34" charset="0"/>
                        </a:rPr>
                        <a:t> L1 </a:t>
                      </a:r>
                      <a:r>
                        <a:rPr lang="en-US" sz="1600" u="none" strike="noStrike" spc="0" dirty="0" err="1">
                          <a:effectLst/>
                          <a:latin typeface="Arial" panose="020B0604020202020204" pitchFamily="34" charset="0"/>
                        </a:rPr>
                        <a:t>до</a:t>
                      </a:r>
                      <a:r>
                        <a:rPr lang="en-US" sz="1600" u="none" strike="noStrike" spc="0" dirty="0">
                          <a:effectLst/>
                          <a:latin typeface="Arial" panose="020B0604020202020204" pitchFamily="34" charset="0"/>
                        </a:rPr>
                        <a:t> L3)</a:t>
                      </a:r>
                      <a:endParaRPr lang="ru-RU" sz="1600" b="1" dirty="0"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84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u="none" strike="noStrike" spc="0" dirty="0" err="1">
                          <a:effectLst/>
                          <a:latin typeface="Arial" panose="020B0604020202020204" pitchFamily="34" charset="0"/>
                        </a:rPr>
                        <a:t>Категория</a:t>
                      </a:r>
                      <a:r>
                        <a:rPr lang="en-US" sz="1600" u="none" strike="noStrike" spc="0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Arial" panose="020B0604020202020204" pitchFamily="34" charset="0"/>
                        </a:rPr>
                        <a:t>последствий</a:t>
                      </a:r>
                      <a:endParaRPr lang="ru-RU" sz="1600" b="1" dirty="0"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66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u="none" strike="noStrike" spc="0" dirty="0" smtClean="0">
                          <a:effectLst/>
                          <a:latin typeface="Arial" panose="020B0604020202020204" pitchFamily="34" charset="0"/>
                        </a:rPr>
                        <a:t>C1</a:t>
                      </a:r>
                      <a:r>
                        <a:rPr lang="en-US" sz="1600" u="none" strike="noStrike" spc="0" baseline="0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600" u="none" strike="noStrike" spc="0" dirty="0" smtClean="0"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en-US" sz="1600" u="none" strike="noStrike" spc="0" baseline="0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600" u="none" strike="noStrike" spc="0" dirty="0" err="1" smtClean="0">
                          <a:effectLst/>
                          <a:latin typeface="Arial" panose="020B0604020202020204" pitchFamily="34" charset="0"/>
                        </a:rPr>
                        <a:t>Высокая</a:t>
                      </a:r>
                      <a:r>
                        <a:rPr lang="en-US" sz="1600" u="none" strike="noStrike" spc="0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Arial" panose="020B0604020202020204" pitchFamily="34" charset="0"/>
                        </a:rPr>
                        <a:t>категория</a:t>
                      </a:r>
                      <a:r>
                        <a:rPr lang="en-US" sz="1600" u="none" strike="noStrike" spc="0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Arial" panose="020B0604020202020204" pitchFamily="34" charset="0"/>
                        </a:rPr>
                        <a:t>последствий</a:t>
                      </a:r>
                      <a:endParaRPr lang="ru-RU" sz="1600" b="1" dirty="0"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u="none" strike="noStrike" spc="0" dirty="0" smtClean="0">
                          <a:effectLst/>
                          <a:latin typeface="Arial" panose="020B0604020202020204" pitchFamily="34" charset="0"/>
                        </a:rPr>
                        <a:t>C2 - </a:t>
                      </a:r>
                      <a:r>
                        <a:rPr lang="ru-RU" sz="1600" u="none" strike="noStrike" spc="0" dirty="0" err="1" smtClean="0">
                          <a:effectLst/>
                          <a:latin typeface="Arial" panose="020B0604020202020204" pitchFamily="34" charset="0"/>
                        </a:rPr>
                        <a:t>Средня</a:t>
                      </a:r>
                      <a:r>
                        <a:rPr lang="en-US" sz="1600" u="none" strike="noStrike" spc="0" dirty="0" smtClean="0">
                          <a:effectLst/>
                          <a:latin typeface="Arial" panose="020B0604020202020204" pitchFamily="34" charset="0"/>
                        </a:rPr>
                        <a:t>я </a:t>
                      </a:r>
                      <a:r>
                        <a:rPr lang="en-US" sz="1600" u="none" strike="noStrike" spc="0" dirty="0" err="1">
                          <a:effectLst/>
                          <a:latin typeface="Arial" panose="020B0604020202020204" pitchFamily="34" charset="0"/>
                        </a:rPr>
                        <a:t>категория</a:t>
                      </a:r>
                      <a:r>
                        <a:rPr lang="en-US" sz="1600" u="none" strike="noStrike" spc="0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Arial" panose="020B0604020202020204" pitchFamily="34" charset="0"/>
                        </a:rPr>
                        <a:t>последствий</a:t>
                      </a:r>
                      <a:endParaRPr lang="ru-RU" sz="1600" b="1" dirty="0"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u="none" strike="noStrike" spc="0" dirty="0" smtClean="0">
                          <a:effectLst/>
                          <a:latin typeface="Arial" panose="020B0604020202020204" pitchFamily="34" charset="0"/>
                        </a:rPr>
                        <a:t>C3 – </a:t>
                      </a:r>
                      <a:r>
                        <a:rPr lang="en-US" sz="1600" u="none" strike="noStrike" spc="0" dirty="0" err="1" smtClean="0">
                          <a:effectLst/>
                          <a:latin typeface="Arial" panose="020B0604020202020204" pitchFamily="34" charset="0"/>
                        </a:rPr>
                        <a:t>Низкая</a:t>
                      </a:r>
                      <a:r>
                        <a:rPr lang="en-US" sz="1600" u="none" strike="noStrike" spc="0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Arial" panose="020B0604020202020204" pitchFamily="34" charset="0"/>
                        </a:rPr>
                        <a:t>категория</a:t>
                      </a:r>
                      <a:r>
                        <a:rPr lang="en-US" sz="1600" u="none" strike="noStrike" spc="0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Arial" panose="020B0604020202020204" pitchFamily="34" charset="0"/>
                        </a:rPr>
                        <a:t>последствий</a:t>
                      </a:r>
                      <a:endParaRPr lang="ru-RU" sz="1600" b="1" dirty="0"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423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spc="0" dirty="0" smtClean="0">
                          <a:effectLst/>
                        </a:rPr>
                        <a:t> </a:t>
                      </a:r>
                      <a:r>
                        <a:rPr lang="en-US" sz="1400" u="none" strike="noStrike" spc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S1 - С </a:t>
                      </a:r>
                      <a:r>
                        <a:rPr lang="en-US" sz="1400" u="none" strike="noStrike" spc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постоянным</a:t>
                      </a:r>
                      <a:r>
                        <a:rPr lang="en-US" sz="1400" u="none" strike="noStrike" spc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u="none" strike="noStrike" spc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присутствием</a:t>
                      </a:r>
                      <a:r>
                        <a:rPr lang="en-US" sz="1400" u="none" strike="noStrike" spc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u="none" strike="noStrike" spc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персонала</a:t>
                      </a:r>
                      <a:r>
                        <a:rPr lang="en-US" sz="1400" u="none" strike="noStrike" spc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400" u="none" strike="noStrike" spc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</a:t>
                      </a:r>
                      <a:r>
                        <a:rPr lang="en-US" sz="1400" u="none" strike="noStrike" spc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u="none" strike="noStrike" spc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эвакуации</a:t>
                      </a:r>
                      <a:r>
                        <a:rPr lang="en-US" sz="1400" u="none" strike="noStrike" spc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4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u="none" strike="noStrike" spc="0" dirty="0">
                          <a:effectLst/>
                          <a:latin typeface="Arial" panose="020B0604020202020204" pitchFamily="34" charset="0"/>
                        </a:rPr>
                        <a:t>L1</a:t>
                      </a:r>
                      <a:endParaRPr lang="ru-RU" sz="1600" b="1" dirty="0"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u="none" strike="noStrike" spc="0" dirty="0">
                          <a:effectLst/>
                          <a:latin typeface="Arial" panose="020B0604020202020204" pitchFamily="34" charset="0"/>
                        </a:rPr>
                        <a:t>L1</a:t>
                      </a:r>
                      <a:endParaRPr lang="ru-RU" sz="1600" b="1" dirty="0"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u="none" strike="noStrike" spc="0" dirty="0">
                          <a:effectLst/>
                          <a:latin typeface="Arial" panose="020B0604020202020204" pitchFamily="34" charset="0"/>
                        </a:rPr>
                        <a:t>L1</a:t>
                      </a:r>
                      <a:endParaRPr lang="ru-RU" sz="1600" b="1" dirty="0"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464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spc="0" dirty="0" smtClean="0">
                          <a:effectLst/>
                        </a:rPr>
                        <a:t> </a:t>
                      </a:r>
                      <a:r>
                        <a:rPr lang="en-US" sz="1400" u="none" strike="noStrike" spc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S2</a:t>
                      </a:r>
                      <a:r>
                        <a:rPr lang="en-US" sz="1400" u="none" strike="noStrike" spc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sz="1400" u="none" strike="noStrike" spc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 </a:t>
                      </a:r>
                      <a:r>
                        <a:rPr lang="en-US" sz="1400" u="none" strike="noStrike" spc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постоянным</a:t>
                      </a:r>
                      <a:r>
                        <a:rPr lang="en-US" sz="1400" u="none" strike="noStrike" spc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u="none" strike="noStrike" spc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присутствием</a:t>
                      </a:r>
                      <a:r>
                        <a:rPr lang="en-US" sz="1400" u="none" strike="noStrike" spc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u="none" strike="noStrike" spc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персонала</a:t>
                      </a:r>
                      <a:r>
                        <a:rPr lang="en-US" sz="1400" u="none" strike="noStrike" spc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с </a:t>
                      </a:r>
                      <a:r>
                        <a:rPr lang="en-US" sz="1400" u="none" strike="noStrike" spc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эвакуацией</a:t>
                      </a:r>
                      <a:endParaRPr lang="ru-RU" sz="14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u="none" strike="noStrike" spc="0" dirty="0">
                          <a:effectLst/>
                          <a:latin typeface="Arial" panose="020B0604020202020204" pitchFamily="34" charset="0"/>
                        </a:rPr>
                        <a:t>L1</a:t>
                      </a:r>
                      <a:endParaRPr lang="ru-RU" sz="1600" b="1" dirty="0"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u="none" strike="noStrike" spc="0" dirty="0">
                          <a:effectLst/>
                          <a:latin typeface="Arial" panose="020B0604020202020204" pitchFamily="34" charset="0"/>
                        </a:rPr>
                        <a:t>L2</a:t>
                      </a:r>
                      <a:endParaRPr lang="ru-RU" sz="1600" b="1" dirty="0"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u="none" strike="noStrike" spc="0" dirty="0">
                          <a:effectLst/>
                          <a:latin typeface="Arial" panose="020B0604020202020204" pitchFamily="34" charset="0"/>
                        </a:rPr>
                        <a:t>L2</a:t>
                      </a:r>
                      <a:endParaRPr lang="ru-RU" sz="1600" b="1" dirty="0"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3821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u="none" strike="noStrike" spc="0" dirty="0" smtClean="0">
                          <a:effectLst/>
                        </a:rPr>
                        <a:t> </a:t>
                      </a:r>
                      <a:r>
                        <a:rPr lang="en-US" sz="1400" u="none" strike="noStrike" spc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S3 - </a:t>
                      </a:r>
                      <a:r>
                        <a:rPr lang="en-US" sz="1400" u="none" strike="noStrike" spc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</a:t>
                      </a:r>
                      <a:r>
                        <a:rPr lang="en-US" sz="1400" u="none" strike="noStrike" spc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u="none" strike="noStrike" spc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постоянного</a:t>
                      </a:r>
                      <a:r>
                        <a:rPr lang="en-US" sz="1400" u="none" strike="noStrike" spc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u="none" strike="noStrike" spc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присутствия</a:t>
                      </a:r>
                      <a:r>
                        <a:rPr lang="en-US" sz="1400" u="none" strike="noStrike" spc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u="none" strike="noStrike" spc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персонала</a:t>
                      </a:r>
                      <a:endParaRPr lang="ru-RU" sz="14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u="none" strike="noStrike" spc="0" dirty="0">
                          <a:effectLst/>
                          <a:latin typeface="Arial" panose="020B0604020202020204" pitchFamily="34" charset="0"/>
                        </a:rPr>
                        <a:t>L1</a:t>
                      </a:r>
                      <a:endParaRPr lang="ru-RU" sz="1600" b="1" dirty="0"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u="none" strike="noStrike" spc="0" dirty="0">
                          <a:effectLst/>
                          <a:latin typeface="Arial" panose="020B0604020202020204" pitchFamily="34" charset="0"/>
                        </a:rPr>
                        <a:t>L2</a:t>
                      </a:r>
                      <a:endParaRPr lang="ru-RU" sz="1600" b="1" dirty="0"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u="none" strike="noStrike" spc="0" dirty="0">
                          <a:effectLst/>
                          <a:latin typeface="Arial" panose="020B0604020202020204" pitchFamily="34" charset="0"/>
                        </a:rPr>
                        <a:t>L3</a:t>
                      </a:r>
                      <a:endParaRPr lang="ru-RU" sz="1600" b="1" dirty="0"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564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144" y="821142"/>
            <a:ext cx="7772400" cy="912126"/>
          </a:xfrm>
        </p:spPr>
        <p:txBody>
          <a:bodyPr/>
          <a:lstStyle/>
          <a:p>
            <a:pPr algn="ctr"/>
            <a:r>
              <a:rPr lang="ru-RU" sz="2400" b="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Сопоставление нормативных требований при расчетах на сейсмические воздействия</a:t>
            </a:r>
            <a:endParaRPr lang="ru-RU" sz="2400" b="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5960" y="2097845"/>
            <a:ext cx="7772400" cy="3470441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Bef>
                <a:spcPts val="1200"/>
              </a:spcBef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Обеспечение устойчивости гидротехнических сооружений, в том числе МНГС, при сейсмических воздействиях является важной и достаточно сложной задачей при проектировании этих объектов.</a:t>
            </a:r>
          </a:p>
          <a:p>
            <a:pPr algn="just">
              <a:lnSpc>
                <a:spcPct val="80000"/>
              </a:lnSpc>
              <a:spcBef>
                <a:spcPts val="1200"/>
              </a:spcBef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Уровни ПЗ и МРЗ, соответствуют во всех системах нормативной документации. Тем не менее, при формировании сейсмических нагрузок имеется ряд особенностей, которые могут быть оценены только по мере проведения сопоставительных расчетов по оценке сейсмостойкости сооружений с применением каждой из систем нормативной документации. </a:t>
            </a:r>
            <a:endParaRPr 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ts val="1200"/>
              </a:spcBef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качестве примера представляется интересным продемонстрировать таблицу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целевой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годовой вероятности разрушения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МНГС разных классов ответственности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для упрощенных методов проектирования, приведенной в 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ГОСТ Р (ИСО 19901-2:2004) «Нефтяная и газовая промышленность. Сооружения нефтегазопромысловые морские. Проектирование с учетом сейсмических условий». </a:t>
            </a:r>
          </a:p>
          <a:p>
            <a:pPr algn="just"/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92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017" y="1094095"/>
            <a:ext cx="7772400" cy="912126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Целевая годовая вероятность 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разрушения МНГС для упрощенных методов проектирования</a:t>
            </a:r>
            <a:endParaRPr lang="ru-RU" sz="2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13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828796"/>
              </p:ext>
            </p:extLst>
          </p:nvPr>
        </p:nvGraphicFramePr>
        <p:xfrm>
          <a:off x="559558" y="2606722"/>
          <a:ext cx="8229600" cy="29888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4328"/>
                <a:gridCol w="4115272"/>
              </a:tblGrid>
              <a:tr h="6949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Уровни воздействия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Pf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4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 1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4,0 x 10</a:t>
                      </a:r>
                      <a:r>
                        <a:rPr lang="ru-RU" sz="1800" baseline="30000" dirty="0">
                          <a:effectLst/>
                        </a:rPr>
                        <a:t>-4</a:t>
                      </a:r>
                      <a:r>
                        <a:rPr lang="ru-RU" sz="1800" dirty="0">
                          <a:effectLst/>
                        </a:rPr>
                        <a:t> = 1/2500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64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 2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1,0 x 10</a:t>
                      </a:r>
                      <a:r>
                        <a:rPr lang="ru-RU" sz="1800" baseline="30000" dirty="0">
                          <a:effectLst/>
                        </a:rPr>
                        <a:t>-3</a:t>
                      </a:r>
                      <a:r>
                        <a:rPr lang="ru-RU" sz="1800" dirty="0">
                          <a:effectLst/>
                        </a:rPr>
                        <a:t> = 1/1000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64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 3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2,5 x 10</a:t>
                      </a:r>
                      <a:r>
                        <a:rPr lang="ru-RU" sz="1800" baseline="30000" dirty="0">
                          <a:effectLst/>
                        </a:rPr>
                        <a:t>-3</a:t>
                      </a:r>
                      <a:r>
                        <a:rPr lang="ru-RU" sz="1800" dirty="0">
                          <a:effectLst/>
                        </a:rPr>
                        <a:t> = 1/400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021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891" y="520891"/>
            <a:ext cx="7772400" cy="912126"/>
          </a:xfrm>
        </p:spPr>
        <p:txBody>
          <a:bodyPr/>
          <a:lstStyle/>
          <a:p>
            <a:pPr algn="ctr"/>
            <a:r>
              <a:rPr lang="ru-RU" sz="2400" b="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Требования обеспечения безопасности на основе создания систем мониторинга МНГС</a:t>
            </a:r>
            <a:endParaRPr lang="ru-RU" sz="2400" b="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5960" y="1647469"/>
            <a:ext cx="7772400" cy="3470441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Bef>
                <a:spcPts val="1200"/>
              </a:spcBef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Специалистами по обустройству морских месторождений выполняется большая работа по вопросам обеспечения безопасности морских стационарных нефтедобывающих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платформ, 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 том числе, в рамках подкомитета ПК5 «Морская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нефтегазодобыча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» технического комитета при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Росстандарте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- ТК23 «Нефтяная и газовая промышленность». </a:t>
            </a:r>
            <a:endParaRPr 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ts val="1200"/>
              </a:spcBef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частности, в целый ряд новых нормативов, разработанных и выпущенных подразделениями компаний ЛУКОЙЛ и ГАЗПРОМ были включены требования по созданию единой контрольно-диагностической системы мониторинга и оценки состояния МНГС, позволяющей оценивать уровень воздействий, а также техническое состояние конструкций опорных оснований и верхних строений платформ. </a:t>
            </a:r>
            <a:endParaRPr 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ts val="1200"/>
              </a:spcBef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настоящего времени такие требования по отношению к МНГС отсутствовали в российских нормах, а  также недостаточно конкретно излагались в стандартах ИСО, что не позволяло адаптировать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критериальную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оценку безопасности в практику проектирования в России. </a:t>
            </a:r>
          </a:p>
          <a:p>
            <a:pPr algn="just"/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43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7596" y="630071"/>
            <a:ext cx="7772400" cy="912126"/>
          </a:xfrm>
        </p:spPr>
        <p:txBody>
          <a:bodyPr/>
          <a:lstStyle/>
          <a:p>
            <a:pPr algn="ctr"/>
            <a:r>
              <a:rPr lang="ru-RU" sz="2400" b="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Реализация обеспечения безопасности МНГС при обустройстве </a:t>
            </a:r>
            <a:r>
              <a:rPr lang="ru-RU" sz="2400" b="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месторождения им. </a:t>
            </a:r>
            <a:r>
              <a:rPr lang="ru-RU" sz="2400" b="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В.Филановского</a:t>
            </a:r>
            <a:endParaRPr lang="ru-RU" sz="2400" b="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4073" y="1674763"/>
            <a:ext cx="7772400" cy="3470441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Bef>
                <a:spcPts val="1200"/>
              </a:spcBef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Выполнение этих нормативных требований позволило создать «Систему обеспечения безопасности МНГС», которая в настоящее время нашла воплощение в реализованном проекте обустройства месторождения им. </a:t>
            </a:r>
            <a:r>
              <a:rPr lang="ru-R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В.Филановского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в виде комплексов геодинамического, гидрологического мониторинга и автоматизированной контрольно-измерительной системы для натурных наблюдений за состоянием объектов обустройства, что схематично представлено на рисунке. </a:t>
            </a:r>
          </a:p>
          <a:p>
            <a:pPr algn="just">
              <a:lnSpc>
                <a:spcPct val="80000"/>
              </a:lnSpc>
              <a:spcBef>
                <a:spcPts val="1200"/>
              </a:spcBef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Из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приведенного сравнительно небольшого объема имеющихся материалов очевидно, что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необходимо:</a:t>
            </a:r>
          </a:p>
          <a:p>
            <a:pPr algn="just">
              <a:lnSpc>
                <a:spcPct val="80000"/>
              </a:lnSpc>
              <a:spcBef>
                <a:spcPts val="1200"/>
              </a:spcBef>
            </a:pPr>
            <a:r>
              <a:rPr lang="ru-RU" sz="1800" dirty="0" smtClean="0">
                <a:solidFill>
                  <a:srgbClr val="4350C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проводить </a:t>
            </a:r>
            <a:r>
              <a:rPr lang="ru-RU" sz="1800" dirty="0">
                <a:solidFill>
                  <a:srgbClr val="4350C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сопоставительный анализ допустимого уровня </a:t>
            </a:r>
            <a:r>
              <a:rPr lang="ru-RU" sz="1800" dirty="0" smtClean="0">
                <a:solidFill>
                  <a:srgbClr val="4350C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риска аварий  </a:t>
            </a:r>
            <a:r>
              <a:rPr lang="ru-RU" sz="1800" dirty="0">
                <a:solidFill>
                  <a:srgbClr val="4350C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МНГС, установленного в зарубежных и </a:t>
            </a:r>
            <a:r>
              <a:rPr lang="ru-RU" sz="1800" dirty="0" smtClean="0">
                <a:solidFill>
                  <a:srgbClr val="4350C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регламентированного </a:t>
            </a:r>
            <a:r>
              <a:rPr lang="ru-RU" sz="1800" dirty="0">
                <a:solidFill>
                  <a:srgbClr val="4350C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соответствии с требованиями российских </a:t>
            </a:r>
            <a:r>
              <a:rPr lang="ru-RU" sz="1800" dirty="0" smtClean="0">
                <a:solidFill>
                  <a:srgbClr val="4350C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норм;</a:t>
            </a:r>
          </a:p>
          <a:p>
            <a:pPr algn="just">
              <a:lnSpc>
                <a:spcPct val="80000"/>
              </a:lnSpc>
              <a:spcBef>
                <a:spcPts val="1200"/>
              </a:spcBef>
            </a:pPr>
            <a:r>
              <a:rPr lang="ru-RU" sz="1800" dirty="0" smtClean="0">
                <a:solidFill>
                  <a:srgbClr val="4350C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 </a:t>
            </a:r>
            <a:r>
              <a:rPr lang="ru-RU" sz="1800" dirty="0">
                <a:solidFill>
                  <a:srgbClr val="4350C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мере выполнения проектов внедрять прогрессивные и апробированные методы расчетов в практику </a:t>
            </a:r>
            <a:r>
              <a:rPr lang="ru-RU" sz="1800" dirty="0" smtClean="0">
                <a:solidFill>
                  <a:srgbClr val="4350C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проектирования;</a:t>
            </a:r>
          </a:p>
          <a:p>
            <a:pPr algn="just">
              <a:lnSpc>
                <a:spcPct val="80000"/>
              </a:lnSpc>
              <a:spcBef>
                <a:spcPts val="1200"/>
              </a:spcBef>
            </a:pPr>
            <a:r>
              <a:rPr lang="ru-RU" sz="1800" dirty="0" smtClean="0">
                <a:solidFill>
                  <a:srgbClr val="4350C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продолжать активное сотрудничество с международными и российскими техническими комитетами, выполняя запланированную работу по адаптации и подготовке к выпуску в РФ международных стандартов.  </a:t>
            </a:r>
            <a:endParaRPr lang="ru-RU" sz="1800" dirty="0">
              <a:solidFill>
                <a:srgbClr val="4350C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</a:pPr>
            <a:endParaRPr lang="ru-RU" sz="1600" dirty="0">
              <a:solidFill>
                <a:srgbClr val="4350C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83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99483" y="724896"/>
            <a:ext cx="7772400" cy="91212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b="1" kern="1200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0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Расположение кабелей гидрологического и геодинамического мониторинга на основных объектах обустройства месторождения </a:t>
            </a:r>
            <a:r>
              <a:rPr lang="ru-RU" sz="2000" b="0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им.В.Филановского</a:t>
            </a:r>
            <a:r>
              <a:rPr lang="ru-RU" sz="2000" b="0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на Северном Каспии</a:t>
            </a:r>
            <a:endParaRPr lang="ru-RU" sz="2000" b="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8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23" r="4645"/>
          <a:stretch/>
        </p:blipFill>
        <p:spPr bwMode="auto">
          <a:xfrm>
            <a:off x="982639" y="1842448"/>
            <a:ext cx="7724633" cy="4824483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255649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712" y="384412"/>
            <a:ext cx="7772400" cy="912126"/>
          </a:xfrm>
        </p:spPr>
        <p:txBody>
          <a:bodyPr/>
          <a:lstStyle/>
          <a:p>
            <a:pPr algn="ctr"/>
            <a:r>
              <a:rPr lang="ru-RU" altLang="ru-RU" sz="2400" b="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Организационная структура технического комитета </a:t>
            </a:r>
            <a:r>
              <a:rPr lang="en-GB" altLang="ru-RU" sz="2400" b="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TC 67 ISO</a:t>
            </a:r>
            <a:endParaRPr lang="ru-RU" sz="2400" b="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17</a:t>
            </a:fld>
            <a:endParaRPr lang="ru-RU"/>
          </a:p>
        </p:txBody>
      </p: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435671" y="1281951"/>
            <a:ext cx="8462669" cy="4970884"/>
            <a:chOff x="730" y="693"/>
            <a:chExt cx="6003" cy="3573"/>
          </a:xfrm>
        </p:grpSpPr>
        <p:sp>
          <p:nvSpPr>
            <p:cNvPr id="7" name="Line 4"/>
            <p:cNvSpPr>
              <a:spLocks noChangeShapeType="1"/>
            </p:cNvSpPr>
            <p:nvPr/>
          </p:nvSpPr>
          <p:spPr bwMode="auto">
            <a:xfrm>
              <a:off x="2074" y="1056"/>
              <a:ext cx="0" cy="7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8" name="Object 5"/>
            <p:cNvGraphicFramePr>
              <a:graphicFrameLocks/>
            </p:cNvGraphicFramePr>
            <p:nvPr/>
          </p:nvGraphicFramePr>
          <p:xfrm>
            <a:off x="2517" y="2353"/>
            <a:ext cx="409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41" name="Clip" r:id="rId3" imgW="2879640" imgH="1903320" progId="MS_ClipArt_Gallery.2">
                    <p:embed/>
                  </p:oleObj>
                </mc:Choice>
                <mc:Fallback>
                  <p:oleObj name="Clip" r:id="rId3" imgW="2879640" imgH="1903320" progId="MS_ClipArt_Gallery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17" y="2353"/>
                          <a:ext cx="409" cy="255"/>
                        </a:xfrm>
                        <a:prstGeom prst="rect">
                          <a:avLst/>
                        </a:prstGeom>
                        <a:noFill/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6"/>
            <p:cNvGraphicFramePr>
              <a:graphicFrameLocks/>
            </p:cNvGraphicFramePr>
            <p:nvPr/>
          </p:nvGraphicFramePr>
          <p:xfrm>
            <a:off x="3165" y="2353"/>
            <a:ext cx="415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42" name="Clip" r:id="rId5" imgW="2901600" imgH="1919160" progId="MS_ClipArt_Gallery.2">
                    <p:embed/>
                  </p:oleObj>
                </mc:Choice>
                <mc:Fallback>
                  <p:oleObj name="Clip" r:id="rId5" imgW="2901600" imgH="1919160" progId="MS_ClipArt_Gallery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65" y="2353"/>
                          <a:ext cx="415" cy="255"/>
                        </a:xfrm>
                        <a:prstGeom prst="rect">
                          <a:avLst/>
                        </a:prstGeom>
                        <a:noFill/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7"/>
            <p:cNvGraphicFramePr>
              <a:graphicFrameLocks/>
            </p:cNvGraphicFramePr>
            <p:nvPr/>
          </p:nvGraphicFramePr>
          <p:xfrm>
            <a:off x="1536" y="1248"/>
            <a:ext cx="407" cy="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43" name="Clip" r:id="rId7" imgW="3039840" imgH="1881000" progId="MS_ClipArt_Gallery.2">
                    <p:embed/>
                  </p:oleObj>
                </mc:Choice>
                <mc:Fallback>
                  <p:oleObj name="Clip" r:id="rId7" imgW="3039840" imgH="1881000" progId="MS_ClipArt_Gallery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6" y="1248"/>
                          <a:ext cx="407" cy="260"/>
                        </a:xfrm>
                        <a:prstGeom prst="rect">
                          <a:avLst/>
                        </a:prstGeom>
                        <a:noFill/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8"/>
            <p:cNvGraphicFramePr>
              <a:graphicFrameLocks/>
            </p:cNvGraphicFramePr>
            <p:nvPr/>
          </p:nvGraphicFramePr>
          <p:xfrm>
            <a:off x="4470" y="2358"/>
            <a:ext cx="433" cy="2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44" name="Clip" r:id="rId9" imgW="2993760" imgH="1935000" progId="MS_ClipArt_Gallery.2">
                    <p:embed/>
                  </p:oleObj>
                </mc:Choice>
                <mc:Fallback>
                  <p:oleObj name="Clip" r:id="rId9" imgW="2993760" imgH="1935000" progId="MS_ClipArt_Gallery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70" y="2358"/>
                          <a:ext cx="433" cy="246"/>
                        </a:xfrm>
                        <a:prstGeom prst="rect">
                          <a:avLst/>
                        </a:prstGeom>
                        <a:noFill/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9"/>
            <p:cNvGraphicFramePr>
              <a:graphicFrameLocks/>
            </p:cNvGraphicFramePr>
            <p:nvPr/>
          </p:nvGraphicFramePr>
          <p:xfrm>
            <a:off x="5113" y="2353"/>
            <a:ext cx="442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45" name="Clip" r:id="rId11" imgW="2855880" imgH="1903320" progId="MS_ClipArt_Gallery.2">
                    <p:embed/>
                  </p:oleObj>
                </mc:Choice>
                <mc:Fallback>
                  <p:oleObj name="Clip" r:id="rId11" imgW="2855880" imgH="1903320" progId="MS_ClipArt_Gallery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13" y="2353"/>
                          <a:ext cx="442" cy="255"/>
                        </a:xfrm>
                        <a:prstGeom prst="rect">
                          <a:avLst/>
                        </a:prstGeom>
                        <a:noFill/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10"/>
            <p:cNvGraphicFramePr>
              <a:graphicFrameLocks/>
            </p:cNvGraphicFramePr>
            <p:nvPr/>
          </p:nvGraphicFramePr>
          <p:xfrm>
            <a:off x="5761" y="2352"/>
            <a:ext cx="445" cy="2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46" name="Clip" r:id="rId13" imgW="3022560" imgH="1500120" progId="MS_ClipArt_Gallery.2">
                    <p:embed/>
                  </p:oleObj>
                </mc:Choice>
                <mc:Fallback>
                  <p:oleObj name="Clip" r:id="rId13" imgW="3022560" imgH="1500120" progId="MS_ClipArt_Gallery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1" y="2352"/>
                          <a:ext cx="445" cy="247"/>
                        </a:xfrm>
                        <a:prstGeom prst="rect">
                          <a:avLst/>
                        </a:prstGeom>
                        <a:noFill/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2907" y="1722"/>
              <a:ext cx="1229" cy="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1680" y="832"/>
              <a:ext cx="790" cy="320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3" rIns="73025" bIns="36513" anchor="ctr"/>
            <a:lstStyle>
              <a:lvl1pPr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ru-RU" sz="1900" b="1" dirty="0">
                  <a:latin typeface="Times New Roman" pitchFamily="18" charset="0"/>
                </a:rPr>
                <a:t>ISO/TC67</a:t>
              </a: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2523" y="1961"/>
              <a:ext cx="414" cy="24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3" rIns="73025" bIns="36513" anchor="ctr"/>
            <a:lstStyle>
              <a:lvl1pPr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ru-RU" sz="1900" b="1">
                  <a:latin typeface="Times New Roman" pitchFamily="18" charset="0"/>
                </a:rPr>
                <a:t>SC 2</a:t>
              </a: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5763" y="1961"/>
              <a:ext cx="414" cy="24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3" rIns="73025" bIns="36513" anchor="ctr"/>
            <a:lstStyle>
              <a:lvl1pPr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ru-RU" sz="1900" b="1">
                  <a:latin typeface="Times New Roman" pitchFamily="18" charset="0"/>
                </a:rPr>
                <a:t>SC 7</a:t>
              </a: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3171" y="1961"/>
              <a:ext cx="414" cy="24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3" rIns="73025" bIns="36513" anchor="ctr"/>
            <a:lstStyle>
              <a:lvl1pPr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ru-RU" sz="1900" b="1">
                  <a:latin typeface="Times New Roman" pitchFamily="18" charset="0"/>
                </a:rPr>
                <a:t>SC 3</a:t>
              </a: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3819" y="1961"/>
              <a:ext cx="414" cy="24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3" rIns="73025" bIns="36513" anchor="ctr"/>
            <a:lstStyle>
              <a:lvl1pPr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ru-RU" sz="1900" b="1">
                  <a:latin typeface="Times New Roman" pitchFamily="18" charset="0"/>
                </a:rPr>
                <a:t>SC 4</a:t>
              </a: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4467" y="1961"/>
              <a:ext cx="414" cy="24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3" rIns="73025" bIns="36513" anchor="ctr"/>
            <a:lstStyle>
              <a:lvl1pPr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ru-RU" sz="1900" b="1">
                  <a:latin typeface="Times New Roman" pitchFamily="18" charset="0"/>
                </a:rPr>
                <a:t>SC 5</a:t>
              </a: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5115" y="1961"/>
              <a:ext cx="414" cy="24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3" rIns="73025" bIns="36513" anchor="ctr"/>
            <a:lstStyle>
              <a:lvl1pPr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ru-RU" sz="1900" b="1">
                  <a:latin typeface="Times New Roman" pitchFamily="18" charset="0"/>
                </a:rPr>
                <a:t>SC 6</a:t>
              </a:r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 flipH="1">
              <a:off x="2064" y="1813"/>
              <a:ext cx="164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>
              <a:off x="3474" y="1813"/>
              <a:ext cx="249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Line 21"/>
            <p:cNvSpPr>
              <a:spLocks noChangeShapeType="1"/>
            </p:cNvSpPr>
            <p:nvPr/>
          </p:nvSpPr>
          <p:spPr bwMode="auto">
            <a:xfrm>
              <a:off x="2738" y="1822"/>
              <a:ext cx="0" cy="13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>
              <a:off x="3394" y="1822"/>
              <a:ext cx="0" cy="13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>
              <a:off x="4018" y="1822"/>
              <a:ext cx="0" cy="13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Line 24"/>
            <p:cNvSpPr>
              <a:spLocks noChangeShapeType="1"/>
            </p:cNvSpPr>
            <p:nvPr/>
          </p:nvSpPr>
          <p:spPr bwMode="auto">
            <a:xfrm>
              <a:off x="4666" y="1822"/>
              <a:ext cx="0" cy="13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Line 25"/>
            <p:cNvSpPr>
              <a:spLocks noChangeShapeType="1"/>
            </p:cNvSpPr>
            <p:nvPr/>
          </p:nvSpPr>
          <p:spPr bwMode="auto">
            <a:xfrm>
              <a:off x="5314" y="1822"/>
              <a:ext cx="0" cy="13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" name="Line 26"/>
            <p:cNvSpPr>
              <a:spLocks noChangeShapeType="1"/>
            </p:cNvSpPr>
            <p:nvPr/>
          </p:nvSpPr>
          <p:spPr bwMode="auto">
            <a:xfrm>
              <a:off x="5970" y="1822"/>
              <a:ext cx="0" cy="13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30" name="Object 27"/>
            <p:cNvGraphicFramePr>
              <a:graphicFrameLocks/>
            </p:cNvGraphicFramePr>
            <p:nvPr/>
          </p:nvGraphicFramePr>
          <p:xfrm>
            <a:off x="3813" y="2353"/>
            <a:ext cx="412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47" name="Clip" r:id="rId15" imgW="3039840" imgH="1881000" progId="MS_ClipArt_Gallery.2">
                    <p:embed/>
                  </p:oleObj>
                </mc:Choice>
                <mc:Fallback>
                  <p:oleObj name="Clip" r:id="rId15" imgW="3039840" imgH="1881000" progId="MS_ClipArt_Gallery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13" y="2353"/>
                          <a:ext cx="412" cy="255"/>
                        </a:xfrm>
                        <a:prstGeom prst="rect">
                          <a:avLst/>
                        </a:prstGeom>
                        <a:noFill/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" name="Line 28"/>
            <p:cNvSpPr>
              <a:spLocks noChangeShapeType="1"/>
            </p:cNvSpPr>
            <p:nvPr/>
          </p:nvSpPr>
          <p:spPr bwMode="auto">
            <a:xfrm>
              <a:off x="730" y="1641"/>
              <a:ext cx="133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" name="Rectangle 29"/>
            <p:cNvSpPr>
              <a:spLocks noChangeArrowheads="1"/>
            </p:cNvSpPr>
            <p:nvPr/>
          </p:nvSpPr>
          <p:spPr bwMode="auto">
            <a:xfrm>
              <a:off x="874" y="1978"/>
              <a:ext cx="414" cy="26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3" rIns="73025" bIns="36513" anchor="ctr"/>
            <a:lstStyle>
              <a:lvl1pPr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ru-RU" sz="1800" b="1" dirty="0">
                  <a:latin typeface="Times New Roman" pitchFamily="18" charset="0"/>
                </a:rPr>
                <a:t>WG</a:t>
              </a:r>
              <a:r>
                <a:rPr lang="en-US" altLang="ru-RU" sz="1900" b="1" dirty="0">
                  <a:latin typeface="Times New Roman" pitchFamily="18" charset="0"/>
                </a:rPr>
                <a:t> 2</a:t>
              </a:r>
            </a:p>
          </p:txBody>
        </p:sp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874" y="2362"/>
              <a:ext cx="414" cy="26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3" rIns="73025" bIns="36513" anchor="ctr"/>
            <a:lstStyle>
              <a:lvl1pPr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ru-RU" sz="1800" b="1" dirty="0">
                  <a:latin typeface="Times New Roman" pitchFamily="18" charset="0"/>
                </a:rPr>
                <a:t>WG 4</a:t>
              </a:r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874" y="2746"/>
              <a:ext cx="414" cy="26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3" rIns="73025" bIns="36513" anchor="ctr"/>
            <a:lstStyle>
              <a:lvl1pPr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ru-RU" sz="1800" b="1" dirty="0">
                  <a:latin typeface="Times New Roman" pitchFamily="18" charset="0"/>
                </a:rPr>
                <a:t>WG 5</a:t>
              </a:r>
            </a:p>
          </p:txBody>
        </p:sp>
        <p:sp>
          <p:nvSpPr>
            <p:cNvPr id="35" name="Rectangle 32"/>
            <p:cNvSpPr>
              <a:spLocks noChangeArrowheads="1"/>
            </p:cNvSpPr>
            <p:nvPr/>
          </p:nvSpPr>
          <p:spPr bwMode="auto">
            <a:xfrm>
              <a:off x="874" y="3130"/>
              <a:ext cx="414" cy="26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3" rIns="73025" bIns="36513" anchor="ctr"/>
            <a:lstStyle>
              <a:lvl1pPr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ru-RU" sz="1800" b="1" dirty="0">
                  <a:latin typeface="Times New Roman" pitchFamily="18" charset="0"/>
                </a:rPr>
                <a:t>WG 7</a:t>
              </a:r>
            </a:p>
          </p:txBody>
        </p:sp>
        <p:sp>
          <p:nvSpPr>
            <p:cNvPr id="36" name="Line 33"/>
            <p:cNvSpPr>
              <a:spLocks noChangeShapeType="1"/>
            </p:cNvSpPr>
            <p:nvPr/>
          </p:nvSpPr>
          <p:spPr bwMode="auto">
            <a:xfrm>
              <a:off x="730" y="1640"/>
              <a:ext cx="0" cy="203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" name="Line 34"/>
            <p:cNvSpPr>
              <a:spLocks noChangeShapeType="1"/>
            </p:cNvSpPr>
            <p:nvPr/>
          </p:nvSpPr>
          <p:spPr bwMode="auto">
            <a:xfrm>
              <a:off x="734" y="2125"/>
              <a:ext cx="13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" name="Line 35"/>
            <p:cNvSpPr>
              <a:spLocks noChangeShapeType="1"/>
            </p:cNvSpPr>
            <p:nvPr/>
          </p:nvSpPr>
          <p:spPr bwMode="auto">
            <a:xfrm>
              <a:off x="734" y="2509"/>
              <a:ext cx="13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9" name="Line 36"/>
            <p:cNvSpPr>
              <a:spLocks noChangeShapeType="1"/>
            </p:cNvSpPr>
            <p:nvPr/>
          </p:nvSpPr>
          <p:spPr bwMode="auto">
            <a:xfrm>
              <a:off x="734" y="2893"/>
              <a:ext cx="13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0" name="Line 37"/>
            <p:cNvSpPr>
              <a:spLocks noChangeShapeType="1"/>
            </p:cNvSpPr>
            <p:nvPr/>
          </p:nvSpPr>
          <p:spPr bwMode="auto">
            <a:xfrm>
              <a:off x="734" y="3277"/>
              <a:ext cx="13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" name="Line 38"/>
            <p:cNvSpPr>
              <a:spLocks noChangeShapeType="1"/>
            </p:cNvSpPr>
            <p:nvPr/>
          </p:nvSpPr>
          <p:spPr bwMode="auto">
            <a:xfrm>
              <a:off x="734" y="3661"/>
              <a:ext cx="13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" name="Rectangle 39"/>
            <p:cNvSpPr>
              <a:spLocks noChangeArrowheads="1"/>
            </p:cNvSpPr>
            <p:nvPr/>
          </p:nvSpPr>
          <p:spPr bwMode="auto">
            <a:xfrm>
              <a:off x="874" y="3521"/>
              <a:ext cx="414" cy="26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3" rIns="73025" bIns="36513" anchor="ctr"/>
            <a:lstStyle>
              <a:lvl1pPr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ru-RU" sz="1800" b="1" dirty="0">
                  <a:latin typeface="Times New Roman" pitchFamily="18" charset="0"/>
                </a:rPr>
                <a:t>WG 9</a:t>
              </a:r>
            </a:p>
          </p:txBody>
        </p:sp>
        <p:sp>
          <p:nvSpPr>
            <p:cNvPr id="43" name="Rectangle 40"/>
            <p:cNvSpPr>
              <a:spLocks noChangeArrowheads="1"/>
            </p:cNvSpPr>
            <p:nvPr/>
          </p:nvSpPr>
          <p:spPr bwMode="auto">
            <a:xfrm rot="16200000">
              <a:off x="2080" y="3065"/>
              <a:ext cx="1276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>
                <a:lnSpc>
                  <a:spcPct val="90000"/>
                </a:lnSpc>
              </a:pPr>
              <a:r>
                <a:rPr lang="ru-RU" altLang="ru-RU" b="1" dirty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Системы </a:t>
              </a:r>
              <a:r>
                <a:rPr lang="ru-RU" altLang="ru-RU" b="1" dirty="0" err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трубопроводн</a:t>
              </a:r>
              <a:r>
                <a:rPr lang="ru-RU" altLang="ru-RU" b="1" dirty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. транспорта</a:t>
              </a:r>
              <a:endParaRPr lang="en-US" altLang="ru-RU" b="1" dirty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44" name="Rectangle 41"/>
            <p:cNvSpPr>
              <a:spLocks noChangeArrowheads="1"/>
            </p:cNvSpPr>
            <p:nvPr/>
          </p:nvSpPr>
          <p:spPr bwMode="auto">
            <a:xfrm rot="16200000">
              <a:off x="2664" y="3252"/>
              <a:ext cx="1506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algn="r" eaLnBrk="0" hangingPunct="0">
                <a:lnSpc>
                  <a:spcPct val="90000"/>
                </a:lnSpc>
                <a:defRPr/>
              </a:pPr>
              <a:r>
                <a:rPr lang="ru-RU" b="1" dirty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Буровые и цементировочные растворы</a:t>
              </a:r>
              <a:endParaRPr lang="en-US" b="1" dirty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45" name="Rectangle 42"/>
            <p:cNvSpPr>
              <a:spLocks noChangeArrowheads="1"/>
            </p:cNvSpPr>
            <p:nvPr/>
          </p:nvSpPr>
          <p:spPr bwMode="auto">
            <a:xfrm rot="16200000">
              <a:off x="3387" y="3106"/>
              <a:ext cx="1158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>
                <a:lnSpc>
                  <a:spcPct val="90000"/>
                </a:lnSpc>
              </a:pPr>
              <a:r>
                <a:rPr lang="ru-RU" altLang="ru-RU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Буровое и эксплуатац. оборуд.</a:t>
              </a:r>
              <a:endParaRPr lang="en-US" altLang="ru-RU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 rot="16200000">
              <a:off x="4087" y="3080"/>
              <a:ext cx="1300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algn="r" eaLnBrk="0" hangingPunct="0">
                <a:lnSpc>
                  <a:spcPct val="90000"/>
                </a:lnSpc>
                <a:defRPr/>
              </a:pPr>
              <a:r>
                <a:rPr lang="ru-RU" b="1" dirty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Обсадные и бурильные трубы, НКТ</a:t>
              </a:r>
              <a:endParaRPr lang="en-US" b="1" dirty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47" name="Rectangle 44"/>
            <p:cNvSpPr>
              <a:spLocks noChangeArrowheads="1"/>
            </p:cNvSpPr>
            <p:nvPr/>
          </p:nvSpPr>
          <p:spPr bwMode="auto">
            <a:xfrm rot="16200000">
              <a:off x="4609" y="3237"/>
              <a:ext cx="1479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algn="r" eaLnBrk="0" hangingPunct="0">
                <a:lnSpc>
                  <a:spcPct val="90000"/>
                </a:lnSpc>
                <a:defRPr/>
              </a:pPr>
              <a:r>
                <a:rPr lang="ru-RU" b="1" dirty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Технологическое оборудование и системы</a:t>
              </a:r>
              <a:endParaRPr lang="en-US" b="1" dirty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48" name="Rectangle 45"/>
            <p:cNvSpPr>
              <a:spLocks noChangeArrowheads="1"/>
            </p:cNvSpPr>
            <p:nvPr/>
          </p:nvSpPr>
          <p:spPr bwMode="auto">
            <a:xfrm rot="16200000">
              <a:off x="5387" y="3245"/>
              <a:ext cx="124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>
                <a:lnSpc>
                  <a:spcPct val="90000"/>
                </a:lnSpc>
              </a:pPr>
              <a:r>
                <a:rPr lang="ru-RU" altLang="ru-RU" b="1" dirty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Морские </a:t>
              </a:r>
              <a:r>
                <a:rPr lang="ru-RU" altLang="ru-RU" b="1" dirty="0" err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сооруж</a:t>
              </a:r>
              <a:r>
                <a:rPr lang="ru-RU" altLang="ru-RU" b="1" dirty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.</a:t>
              </a:r>
              <a:endParaRPr lang="en-US" altLang="ru-RU" b="1" dirty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49" name="Rectangle 46"/>
            <p:cNvSpPr>
              <a:spLocks noChangeArrowheads="1"/>
            </p:cNvSpPr>
            <p:nvPr/>
          </p:nvSpPr>
          <p:spPr bwMode="auto">
            <a:xfrm>
              <a:off x="2978" y="693"/>
              <a:ext cx="3642" cy="5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ru-RU" sz="1600" b="1" dirty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Материалы, оборудование и морские сооружения для нефтяной, нефтехимической и газовой промышленности</a:t>
              </a:r>
              <a:endParaRPr lang="en-US" sz="1600" b="1" i="1" dirty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" name="Rectangle 47"/>
            <p:cNvSpPr>
              <a:spLocks noChangeArrowheads="1"/>
            </p:cNvSpPr>
            <p:nvPr/>
          </p:nvSpPr>
          <p:spPr bwMode="auto">
            <a:xfrm>
              <a:off x="1282" y="1912"/>
              <a:ext cx="1154" cy="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altLang="ru-RU" sz="1200" b="1">
                  <a:solidFill>
                    <a:srgbClr val="042486"/>
                  </a:solidFill>
                </a:rPr>
                <a:t>Принципы оценки соответствия</a:t>
              </a:r>
              <a:endParaRPr lang="en-US" altLang="ru-RU" sz="1200" b="1">
                <a:solidFill>
                  <a:srgbClr val="042486"/>
                </a:solidFill>
              </a:endParaRPr>
            </a:p>
          </p:txBody>
        </p:sp>
        <p:sp>
          <p:nvSpPr>
            <p:cNvPr id="51" name="Rectangle 48"/>
            <p:cNvSpPr>
              <a:spLocks noChangeArrowheads="1"/>
            </p:cNvSpPr>
            <p:nvPr/>
          </p:nvSpPr>
          <p:spPr bwMode="auto">
            <a:xfrm>
              <a:off x="1282" y="2370"/>
              <a:ext cx="83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altLang="ru-RU" sz="1200" b="1" dirty="0">
                  <a:solidFill>
                    <a:srgbClr val="042486"/>
                  </a:solidFill>
                </a:rPr>
                <a:t>Сбор данных</a:t>
              </a:r>
              <a:endParaRPr lang="en-US" altLang="ru-RU" sz="1200" b="1" dirty="0">
                <a:solidFill>
                  <a:srgbClr val="042486"/>
                </a:solidFill>
              </a:endParaRPr>
            </a:p>
          </p:txBody>
        </p:sp>
        <p:sp>
          <p:nvSpPr>
            <p:cNvPr id="52" name="Rectangle 49"/>
            <p:cNvSpPr>
              <a:spLocks noChangeArrowheads="1"/>
            </p:cNvSpPr>
            <p:nvPr/>
          </p:nvSpPr>
          <p:spPr bwMode="auto">
            <a:xfrm>
              <a:off x="1282" y="2746"/>
              <a:ext cx="1141" cy="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altLang="ru-RU" sz="1200" b="1" dirty="0">
                  <a:solidFill>
                    <a:srgbClr val="042486"/>
                  </a:solidFill>
                </a:rPr>
                <a:t>Алюминиевые бурильные трубы</a:t>
              </a:r>
              <a:endParaRPr lang="en-US" altLang="ru-RU" sz="1200" b="1" dirty="0">
                <a:solidFill>
                  <a:srgbClr val="042486"/>
                </a:solidFill>
              </a:endParaRPr>
            </a:p>
          </p:txBody>
        </p:sp>
        <p:sp>
          <p:nvSpPr>
            <p:cNvPr id="53" name="Rectangle 50"/>
            <p:cNvSpPr>
              <a:spLocks noChangeArrowheads="1"/>
            </p:cNvSpPr>
            <p:nvPr/>
          </p:nvSpPr>
          <p:spPr bwMode="auto">
            <a:xfrm>
              <a:off x="1282" y="3093"/>
              <a:ext cx="1121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altLang="ru-RU" sz="1200" b="1" dirty="0">
                  <a:solidFill>
                    <a:srgbClr val="042486"/>
                  </a:solidFill>
                </a:rPr>
                <a:t>Коррозионно-стойкие материалы</a:t>
              </a:r>
              <a:endParaRPr lang="en-US" altLang="ru-RU" sz="1200" b="1" dirty="0">
                <a:solidFill>
                  <a:srgbClr val="042486"/>
                </a:solidFill>
              </a:endParaRPr>
            </a:p>
          </p:txBody>
        </p:sp>
        <p:sp>
          <p:nvSpPr>
            <p:cNvPr id="54" name="Rectangle 51"/>
            <p:cNvSpPr>
              <a:spLocks noChangeArrowheads="1"/>
            </p:cNvSpPr>
            <p:nvPr/>
          </p:nvSpPr>
          <p:spPr bwMode="auto">
            <a:xfrm>
              <a:off x="1282" y="3521"/>
              <a:ext cx="1095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altLang="ru-RU" sz="1200" b="1" dirty="0">
                  <a:solidFill>
                    <a:srgbClr val="042486"/>
                  </a:solidFill>
                </a:rPr>
                <a:t>Оценка затрат в течение периода эксплуатации</a:t>
              </a:r>
              <a:endParaRPr lang="en-US" altLang="ru-RU" sz="1200" b="1" dirty="0">
                <a:solidFill>
                  <a:srgbClr val="042486"/>
                </a:solidFill>
              </a:endParaRPr>
            </a:p>
          </p:txBody>
        </p:sp>
        <p:sp>
          <p:nvSpPr>
            <p:cNvPr id="55" name="Rectangle 52"/>
            <p:cNvSpPr>
              <a:spLocks noChangeArrowheads="1"/>
            </p:cNvSpPr>
            <p:nvPr/>
          </p:nvSpPr>
          <p:spPr bwMode="auto">
            <a:xfrm>
              <a:off x="2265" y="1361"/>
              <a:ext cx="627" cy="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3" rIns="73025" bIns="36513" anchor="ctr"/>
            <a:lstStyle>
              <a:lvl1pPr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585788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ru-RU" sz="1900" b="1">
                  <a:latin typeface="Times New Roman" pitchFamily="18" charset="0"/>
                </a:rPr>
                <a:t>EC/MC</a:t>
              </a:r>
            </a:p>
          </p:txBody>
        </p:sp>
        <p:sp>
          <p:nvSpPr>
            <p:cNvPr id="56" name="Line 53"/>
            <p:cNvSpPr>
              <a:spLocks noChangeShapeType="1"/>
            </p:cNvSpPr>
            <p:nvPr/>
          </p:nvSpPr>
          <p:spPr bwMode="auto">
            <a:xfrm>
              <a:off x="2074" y="1462"/>
              <a:ext cx="1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7" name="Rectangle 54"/>
            <p:cNvSpPr>
              <a:spLocks noChangeArrowheads="1"/>
            </p:cNvSpPr>
            <p:nvPr/>
          </p:nvSpPr>
          <p:spPr bwMode="auto">
            <a:xfrm>
              <a:off x="4691" y="1345"/>
              <a:ext cx="2042" cy="3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ru-RU" sz="1400" b="1" dirty="0"/>
                <a:t>EC = </a:t>
              </a:r>
              <a:r>
                <a:rPr lang="ru-RU" altLang="ru-RU" sz="1400" b="1" dirty="0"/>
                <a:t>Исполнительный комитет</a:t>
              </a:r>
              <a:endParaRPr lang="en-US" altLang="ru-RU" sz="1400" b="1" dirty="0"/>
            </a:p>
            <a:p>
              <a:r>
                <a:rPr lang="en-US" altLang="ru-RU" sz="1400" b="1" dirty="0"/>
                <a:t>MC = </a:t>
              </a:r>
              <a:r>
                <a:rPr lang="ru-RU" altLang="ru-RU" sz="1400" b="1" dirty="0"/>
                <a:t>Руководящий комитет</a:t>
              </a:r>
              <a:endParaRPr lang="en-US" altLang="ru-RU" sz="1400" b="1" dirty="0"/>
            </a:p>
          </p:txBody>
        </p:sp>
      </p:grpSp>
      <p:sp>
        <p:nvSpPr>
          <p:cNvPr id="58" name="Text Box 57"/>
          <p:cNvSpPr txBox="1">
            <a:spLocks noChangeArrowheads="1"/>
          </p:cNvSpPr>
          <p:nvPr/>
        </p:nvSpPr>
        <p:spPr bwMode="auto">
          <a:xfrm>
            <a:off x="454154" y="5873541"/>
            <a:ext cx="2967037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1800" b="1" dirty="0">
                <a:latin typeface="Times New Roman" pitchFamily="18" charset="0"/>
              </a:rPr>
              <a:t>TC</a:t>
            </a:r>
            <a:r>
              <a:rPr lang="ru-RU" altLang="ru-RU" sz="1800" b="1" dirty="0">
                <a:latin typeface="Times New Roman" pitchFamily="18" charset="0"/>
              </a:rPr>
              <a:t> – технический комитет</a:t>
            </a:r>
          </a:p>
          <a:p>
            <a:pPr eaLnBrk="1" hangingPunct="1"/>
            <a:r>
              <a:rPr lang="en-US" altLang="ru-RU" sz="1800" b="1" dirty="0">
                <a:latin typeface="Times New Roman" pitchFamily="18" charset="0"/>
              </a:rPr>
              <a:t>SC</a:t>
            </a:r>
            <a:r>
              <a:rPr lang="ru-RU" altLang="ru-RU" sz="1800" b="1" dirty="0">
                <a:latin typeface="Times New Roman" pitchFamily="18" charset="0"/>
              </a:rPr>
              <a:t> - подкомитет</a:t>
            </a:r>
          </a:p>
          <a:p>
            <a:pPr eaLnBrk="1" hangingPunct="1"/>
            <a:r>
              <a:rPr lang="en-US" altLang="ru-RU" sz="1800" b="1" dirty="0">
                <a:latin typeface="Times New Roman" pitchFamily="18" charset="0"/>
              </a:rPr>
              <a:t>WG</a:t>
            </a:r>
            <a:r>
              <a:rPr lang="ru-RU" altLang="ru-RU" sz="1800" b="1" dirty="0">
                <a:latin typeface="Times New Roman" pitchFamily="18" charset="0"/>
              </a:rPr>
              <a:t> – рабочая группа</a:t>
            </a:r>
            <a:endParaRPr lang="en-US" altLang="ru-RU" sz="1800" b="1" dirty="0">
              <a:latin typeface="Times New Roman" pitchFamily="18" charset="0"/>
            </a:endParaRPr>
          </a:p>
        </p:txBody>
      </p:sp>
      <p:sp>
        <p:nvSpPr>
          <p:cNvPr id="59" name="Text Box 58"/>
          <p:cNvSpPr txBox="1">
            <a:spLocks noChangeArrowheads="1"/>
          </p:cNvSpPr>
          <p:nvPr/>
        </p:nvSpPr>
        <p:spPr bwMode="auto">
          <a:xfrm>
            <a:off x="6617381" y="6119813"/>
            <a:ext cx="244951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400" b="1" dirty="0">
                <a:solidFill>
                  <a:schemeClr val="hlink"/>
                </a:solidFill>
              </a:rPr>
              <a:t>Морские сооружения </a:t>
            </a:r>
            <a:endParaRPr lang="en-US" altLang="ru-RU" sz="1400" b="1" dirty="0">
              <a:solidFill>
                <a:schemeClr val="hlink"/>
              </a:solidFill>
            </a:endParaRPr>
          </a:p>
          <a:p>
            <a:pPr eaLnBrk="1" hangingPunct="1"/>
            <a:r>
              <a:rPr lang="ru-RU" altLang="ru-RU" sz="1400" b="1" dirty="0">
                <a:solidFill>
                  <a:schemeClr val="hlink"/>
                </a:solidFill>
              </a:rPr>
              <a:t>для арктических районов</a:t>
            </a:r>
            <a:endParaRPr lang="en-US" altLang="ru-RU" sz="1400" b="1" dirty="0">
              <a:solidFill>
                <a:schemeClr val="hlink"/>
              </a:solidFill>
            </a:endParaRPr>
          </a:p>
        </p:txBody>
      </p: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7877688" y="5479154"/>
            <a:ext cx="861350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" name="Text Box 64"/>
          <p:cNvSpPr txBox="1">
            <a:spLocks noChangeArrowheads="1"/>
          </p:cNvSpPr>
          <p:nvPr/>
        </p:nvSpPr>
        <p:spPr bwMode="auto">
          <a:xfrm>
            <a:off x="7875712" y="5521705"/>
            <a:ext cx="86332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ru-RU" sz="1600" b="1" dirty="0">
                <a:solidFill>
                  <a:srgbClr val="4350C9"/>
                </a:solidFill>
              </a:rPr>
              <a:t>WG 8</a:t>
            </a:r>
          </a:p>
        </p:txBody>
      </p:sp>
      <p:sp>
        <p:nvSpPr>
          <p:cNvPr id="62" name="Line 60"/>
          <p:cNvSpPr>
            <a:spLocks noChangeShapeType="1"/>
          </p:cNvSpPr>
          <p:nvPr/>
        </p:nvSpPr>
        <p:spPr bwMode="auto">
          <a:xfrm>
            <a:off x="8127035" y="2810529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3" name="Line 61"/>
          <p:cNvSpPr>
            <a:spLocks noChangeShapeType="1"/>
          </p:cNvSpPr>
          <p:nvPr/>
        </p:nvSpPr>
        <p:spPr bwMode="auto">
          <a:xfrm>
            <a:off x="8424419" y="2810529"/>
            <a:ext cx="0" cy="26654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66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545" y="247935"/>
            <a:ext cx="7772400" cy="912126"/>
          </a:xfrm>
        </p:spPr>
        <p:txBody>
          <a:bodyPr/>
          <a:lstStyle/>
          <a:p>
            <a:pPr algn="ctr"/>
            <a:r>
              <a:rPr lang="ru-RU" sz="2400" b="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Организационная структура ТК23</a:t>
            </a:r>
            <a:endParaRPr lang="ru-RU" sz="2400" b="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18</a:t>
            </a:fld>
            <a:endParaRPr lang="ru-RU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116" y="1733266"/>
            <a:ext cx="8457523" cy="4361147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6657975" y="3062288"/>
            <a:ext cx="714375" cy="1098550"/>
            <a:chOff x="5202" y="1821"/>
            <a:chExt cx="450" cy="692"/>
          </a:xfrm>
        </p:grpSpPr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 rot="-8156974">
              <a:off x="5202" y="1826"/>
              <a:ext cx="450" cy="687"/>
            </a:xfrm>
            <a:prstGeom prst="upArrow">
              <a:avLst>
                <a:gd name="adj1" fmla="val 58611"/>
                <a:gd name="adj2" fmla="val 67894"/>
              </a:avLst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 rot="-2721974">
              <a:off x="5177" y="1994"/>
              <a:ext cx="606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lnSpc>
                  <a:spcPct val="75000"/>
                </a:lnSpc>
              </a:pPr>
              <a:r>
                <a:rPr lang="en-GB" altLang="ru-RU" sz="1400" dirty="0">
                  <a:solidFill>
                    <a:schemeClr val="bg1"/>
                  </a:solidFill>
                  <a:latin typeface="Arial" charset="0"/>
                </a:rPr>
                <a:t>Offshore</a:t>
              </a:r>
            </a:p>
            <a:p>
              <a:pPr>
                <a:lnSpc>
                  <a:spcPct val="75000"/>
                </a:lnSpc>
              </a:pPr>
              <a:r>
                <a:rPr lang="en-GB" altLang="ru-RU" sz="1400" dirty="0">
                  <a:solidFill>
                    <a:schemeClr val="bg1"/>
                  </a:solidFill>
                  <a:latin typeface="Arial" charset="0"/>
                </a:rPr>
                <a:t>structures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5522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9231" y="109181"/>
            <a:ext cx="7772400" cy="912126"/>
          </a:xfrm>
        </p:spPr>
        <p:txBody>
          <a:bodyPr/>
          <a:lstStyle/>
          <a:p>
            <a:pPr algn="ctr"/>
            <a:r>
              <a:rPr lang="ru-RU" altLang="ru-RU" sz="2400" b="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Действующие в России </a:t>
            </a:r>
            <a:r>
              <a:rPr lang="ru-RU" altLang="ru-RU" sz="2400" b="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стандарты </a:t>
            </a:r>
            <a:r>
              <a:rPr lang="en-GB" altLang="ru-RU" sz="2400" b="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ISO 19900</a:t>
            </a:r>
            <a:endParaRPr lang="ru-RU" sz="2400" b="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0718" y="1129849"/>
            <a:ext cx="8461612" cy="3470441"/>
          </a:xfrm>
        </p:spPr>
        <p:txBody>
          <a:bodyPr>
            <a:noAutofit/>
          </a:bodyPr>
          <a:lstStyle/>
          <a:p>
            <a:pPr marL="331470" indent="-285750" algn="just">
              <a:buFont typeface="Arial" panose="020B0604020202020204" pitchFamily="34" charset="0"/>
              <a:buChar char="•"/>
            </a:pPr>
            <a:r>
              <a:rPr lang="en-GB" altLang="ru-RU" sz="1600" i="1" dirty="0">
                <a:ea typeface="Arial Unicode MS" pitchFamily="34" charset="-128"/>
                <a:cs typeface="Arial Unicode MS" pitchFamily="34" charset="-128"/>
              </a:rPr>
              <a:t>ISO 19900, </a:t>
            </a:r>
            <a:r>
              <a:rPr lang="ru-RU" altLang="ru-RU" sz="1600" i="1" dirty="0"/>
              <a:t>Нефтяная</a:t>
            </a:r>
            <a:r>
              <a:rPr lang="ru-RU" altLang="ru-RU" sz="1600" i="1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altLang="ru-RU" sz="1600" i="1" dirty="0"/>
              <a:t>и</a:t>
            </a:r>
            <a:r>
              <a:rPr lang="ru-RU" altLang="ru-RU" sz="1600" i="1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altLang="ru-RU" sz="1600" i="1" dirty="0"/>
              <a:t>газовая</a:t>
            </a:r>
            <a:r>
              <a:rPr lang="ru-RU" altLang="ru-RU" sz="1600" i="1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altLang="ru-RU" sz="1600" i="1" dirty="0"/>
              <a:t>промышленность</a:t>
            </a:r>
            <a:r>
              <a:rPr lang="en-GB" altLang="ru-RU" sz="1600" i="1" dirty="0">
                <a:ea typeface="Arial Unicode MS" pitchFamily="34" charset="-128"/>
                <a:cs typeface="Arial Unicode MS" pitchFamily="34" charset="-128"/>
              </a:rPr>
              <a:t> — </a:t>
            </a:r>
            <a:r>
              <a:rPr lang="ru-RU" altLang="ru-RU" sz="1600" i="1" dirty="0"/>
              <a:t>Общие</a:t>
            </a:r>
            <a:r>
              <a:rPr lang="ru-RU" altLang="ru-RU" sz="1600" i="1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altLang="ru-RU" sz="1600" i="1" dirty="0"/>
              <a:t>требования</a:t>
            </a:r>
            <a:r>
              <a:rPr lang="ru-RU" altLang="ru-RU" sz="1600" i="1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altLang="ru-RU" sz="1600" i="1" dirty="0"/>
              <a:t>к</a:t>
            </a:r>
            <a:r>
              <a:rPr lang="en-GB" altLang="ru-RU" sz="1600" i="1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altLang="ru-RU" sz="1600" i="1" dirty="0"/>
              <a:t>морским</a:t>
            </a:r>
            <a:r>
              <a:rPr lang="ru-RU" altLang="ru-RU" sz="1600" i="1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altLang="ru-RU" sz="1600" i="1" dirty="0"/>
              <a:t>сооружениям</a:t>
            </a:r>
            <a:endParaRPr lang="en-GB" altLang="ru-RU" sz="1600" i="1" dirty="0">
              <a:ea typeface="Arial Unicode MS" pitchFamily="34" charset="-128"/>
              <a:cs typeface="Arial Unicode MS" pitchFamily="34" charset="-128"/>
            </a:endParaRPr>
          </a:p>
          <a:p>
            <a:pPr marL="331470" indent="-285750" algn="just">
              <a:buFont typeface="Arial" panose="020B0604020202020204" pitchFamily="34" charset="0"/>
              <a:buChar char="•"/>
            </a:pPr>
            <a:r>
              <a:rPr lang="en-GB" altLang="ru-RU" sz="1600" i="1" dirty="0">
                <a:ea typeface="Arial Unicode MS" pitchFamily="34" charset="-128"/>
                <a:cs typeface="Arial Unicode MS" pitchFamily="34" charset="-128"/>
              </a:rPr>
              <a:t>ISO 19901-1, </a:t>
            </a:r>
            <a:r>
              <a:rPr lang="ru-RU" altLang="ru-RU" sz="1600" i="1" dirty="0"/>
              <a:t>Нефтяная</a:t>
            </a:r>
            <a:r>
              <a:rPr lang="ru-RU" altLang="ru-RU" sz="1600" i="1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altLang="ru-RU" sz="1600" i="1" dirty="0"/>
              <a:t>и</a:t>
            </a:r>
            <a:r>
              <a:rPr lang="ru-RU" altLang="ru-RU" sz="1600" i="1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altLang="ru-RU" sz="1600" i="1" dirty="0"/>
              <a:t>газовая</a:t>
            </a:r>
            <a:r>
              <a:rPr lang="ru-RU" altLang="ru-RU" sz="1600" i="1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altLang="ru-RU" sz="1600" i="1" dirty="0"/>
              <a:t>промышленность</a:t>
            </a:r>
            <a:r>
              <a:rPr lang="en-GB" altLang="ru-RU" sz="1600" i="1" dirty="0">
                <a:ea typeface="Arial Unicode MS" pitchFamily="34" charset="-128"/>
                <a:cs typeface="Arial Unicode MS" pitchFamily="34" charset="-128"/>
              </a:rPr>
              <a:t> — </a:t>
            </a:r>
            <a:r>
              <a:rPr lang="ru-RU" altLang="ru-RU" sz="1600" i="1" dirty="0"/>
              <a:t>Особые</a:t>
            </a:r>
            <a:r>
              <a:rPr lang="ru-RU" altLang="ru-RU" sz="1600" i="1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altLang="ru-RU" sz="1600" i="1" dirty="0"/>
              <a:t>требования</a:t>
            </a:r>
            <a:r>
              <a:rPr lang="ru-RU" altLang="ru-RU" sz="1600" i="1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altLang="ru-RU" sz="1600" i="1" dirty="0"/>
              <a:t>к</a:t>
            </a:r>
            <a:r>
              <a:rPr lang="en-GB" altLang="ru-RU" sz="1600" i="1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altLang="ru-RU" sz="1600" i="1" dirty="0"/>
              <a:t>морским</a:t>
            </a:r>
            <a:r>
              <a:rPr lang="ru-RU" altLang="ru-RU" sz="1600" i="1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altLang="ru-RU" sz="1600" i="1" dirty="0"/>
              <a:t>сооружениям</a:t>
            </a:r>
            <a:r>
              <a:rPr lang="en-GB" altLang="ru-RU" sz="1600" i="1" dirty="0">
                <a:ea typeface="Arial Unicode MS" pitchFamily="34" charset="-128"/>
                <a:cs typeface="Arial Unicode MS" pitchFamily="34" charset="-128"/>
              </a:rPr>
              <a:t> — </a:t>
            </a:r>
            <a:r>
              <a:rPr lang="ru-RU" altLang="ja-JP" sz="1600" b="1" i="1" dirty="0">
                <a:ea typeface="Arial Unicode MS" pitchFamily="34" charset="-128"/>
                <a:cs typeface="Arial Unicode MS" pitchFamily="34" charset="-128"/>
              </a:rPr>
              <a:t>Часть</a:t>
            </a:r>
            <a:r>
              <a:rPr lang="en-GB" altLang="ja-JP" sz="1600" b="1" i="1" dirty="0">
                <a:ea typeface="Arial Unicode MS" pitchFamily="34" charset="-128"/>
                <a:cs typeface="Arial Unicode MS" pitchFamily="34" charset="-128"/>
              </a:rPr>
              <a:t> 1: </a:t>
            </a:r>
            <a:r>
              <a:rPr lang="ru-RU" altLang="ja-JP" sz="1600" b="1" i="1" dirty="0">
                <a:ea typeface="Arial Unicode MS" pitchFamily="34" charset="-128"/>
                <a:cs typeface="Arial Unicode MS" pitchFamily="34" charset="-128"/>
              </a:rPr>
              <a:t>Расчет метеорологических нагрузок и вопросы эксплуатации</a:t>
            </a:r>
            <a:endParaRPr lang="en-GB" altLang="ja-JP" sz="1600" b="1" i="1" dirty="0">
              <a:ea typeface="Arial Unicode MS" pitchFamily="34" charset="-128"/>
              <a:cs typeface="Arial Unicode MS" pitchFamily="34" charset="-128"/>
            </a:endParaRPr>
          </a:p>
          <a:p>
            <a:pPr marL="331470" indent="-285750" algn="just">
              <a:buFont typeface="Arial" panose="020B0604020202020204" pitchFamily="34" charset="0"/>
              <a:buChar char="•"/>
            </a:pPr>
            <a:r>
              <a:rPr lang="en-GB" altLang="ja-JP" sz="1600" i="1" dirty="0">
                <a:ea typeface="Arial Unicode MS" pitchFamily="34" charset="-128"/>
                <a:cs typeface="Arial Unicode MS" pitchFamily="34" charset="-128"/>
              </a:rPr>
              <a:t>ISO 19901-2, </a:t>
            </a:r>
            <a:r>
              <a:rPr lang="ru-RU" altLang="ja-JP" sz="1600" i="1" dirty="0">
                <a:ea typeface="Arial Unicode MS" pitchFamily="34" charset="-128"/>
                <a:cs typeface="Arial Unicode MS" pitchFamily="34" charset="-128"/>
              </a:rPr>
              <a:t>Нефтяная и газовая промышленность</a:t>
            </a:r>
            <a:r>
              <a:rPr lang="en-GB" altLang="ja-JP" sz="1600" i="1" dirty="0">
                <a:ea typeface="Arial Unicode MS" pitchFamily="34" charset="-128"/>
                <a:cs typeface="Arial Unicode MS" pitchFamily="34" charset="-128"/>
              </a:rPr>
              <a:t> — </a:t>
            </a:r>
            <a:r>
              <a:rPr lang="ru-RU" altLang="ja-JP" sz="1600" i="1" dirty="0">
                <a:ea typeface="Arial Unicode MS" pitchFamily="34" charset="-128"/>
                <a:cs typeface="Arial Unicode MS" pitchFamily="34" charset="-128"/>
              </a:rPr>
              <a:t>Особые требования к</a:t>
            </a:r>
            <a:r>
              <a:rPr lang="en-GB" altLang="ja-JP" sz="1600" i="1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altLang="ja-JP" sz="1600" i="1" dirty="0">
                <a:ea typeface="Arial Unicode MS" pitchFamily="34" charset="-128"/>
                <a:cs typeface="Arial Unicode MS" pitchFamily="34" charset="-128"/>
              </a:rPr>
              <a:t>морским сооружениям</a:t>
            </a:r>
            <a:r>
              <a:rPr lang="en-GB" altLang="ja-JP" sz="1600" i="1" dirty="0">
                <a:ea typeface="Arial Unicode MS" pitchFamily="34" charset="-128"/>
                <a:cs typeface="Arial Unicode MS" pitchFamily="34" charset="-128"/>
              </a:rPr>
              <a:t> — </a:t>
            </a:r>
            <a:r>
              <a:rPr lang="ru-RU" altLang="ja-JP" sz="1600" b="1" i="1" dirty="0">
                <a:ea typeface="Arial Unicode MS" pitchFamily="34" charset="-128"/>
                <a:cs typeface="Arial Unicode MS" pitchFamily="34" charset="-128"/>
              </a:rPr>
              <a:t>Часть</a:t>
            </a:r>
            <a:r>
              <a:rPr lang="en-GB" altLang="ja-JP" sz="1600" b="1" i="1" dirty="0">
                <a:ea typeface="Arial Unicode MS" pitchFamily="34" charset="-128"/>
                <a:cs typeface="Arial Unicode MS" pitchFamily="34" charset="-128"/>
              </a:rPr>
              <a:t> 2: </a:t>
            </a:r>
            <a:r>
              <a:rPr lang="ru-RU" altLang="ja-JP" sz="1600" b="1" i="1" dirty="0" smtClean="0">
                <a:ea typeface="Arial Unicode MS" pitchFamily="34" charset="-128"/>
                <a:cs typeface="Arial Unicode MS" pitchFamily="34" charset="-128"/>
              </a:rPr>
              <a:t>П</a:t>
            </a:r>
            <a:r>
              <a:rPr lang="ru-RU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роектирование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с учетом сейсмических </a:t>
            </a:r>
            <a:r>
              <a:rPr lang="ru-RU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условий</a:t>
            </a:r>
          </a:p>
          <a:p>
            <a:pPr marL="331470" indent="-285750" algn="just">
              <a:buFont typeface="Arial" panose="020B0604020202020204" pitchFamily="34" charset="0"/>
              <a:buChar char="•"/>
            </a:pPr>
            <a:r>
              <a:rPr lang="en-GB" altLang="ja-JP" sz="1600" dirty="0" smtClean="0">
                <a:ea typeface="Arial Unicode MS" pitchFamily="34" charset="-128"/>
                <a:cs typeface="Arial Unicode MS" pitchFamily="34" charset="-128"/>
              </a:rPr>
              <a:t>ISO</a:t>
            </a:r>
            <a:r>
              <a:rPr lang="en-GB" altLang="ja-JP" sz="1600" dirty="0">
                <a:ea typeface="Arial Unicode MS" pitchFamily="34" charset="-128"/>
                <a:cs typeface="Arial Unicode MS" pitchFamily="34" charset="-128"/>
              </a:rPr>
              <a:t> 19901-4, </a:t>
            </a:r>
            <a:r>
              <a:rPr lang="ru-RU" altLang="ja-JP" sz="1600" i="1" dirty="0">
                <a:ea typeface="Arial Unicode MS" pitchFamily="34" charset="-128"/>
                <a:cs typeface="Arial Unicode MS" pitchFamily="34" charset="-128"/>
              </a:rPr>
              <a:t>Нефтяная и газовая промышленность</a:t>
            </a:r>
            <a:r>
              <a:rPr lang="en-GB" altLang="ja-JP" sz="1600" i="1" dirty="0">
                <a:ea typeface="Arial Unicode MS" pitchFamily="34" charset="-128"/>
                <a:cs typeface="Arial Unicode MS" pitchFamily="34" charset="-128"/>
              </a:rPr>
              <a:t> — </a:t>
            </a:r>
            <a:r>
              <a:rPr lang="ru-RU" altLang="ja-JP" sz="1600" i="1" dirty="0">
                <a:ea typeface="Arial Unicode MS" pitchFamily="34" charset="-128"/>
                <a:cs typeface="Arial Unicode MS" pitchFamily="34" charset="-128"/>
              </a:rPr>
              <a:t>Особые требования к</a:t>
            </a:r>
            <a:r>
              <a:rPr lang="en-GB" altLang="ja-JP" sz="1600" i="1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altLang="ja-JP" sz="1600" i="1" dirty="0">
                <a:ea typeface="Arial Unicode MS" pitchFamily="34" charset="-128"/>
                <a:cs typeface="Arial Unicode MS" pitchFamily="34" charset="-128"/>
              </a:rPr>
              <a:t>морским сооружениям</a:t>
            </a:r>
            <a:r>
              <a:rPr lang="en-GB" altLang="ja-JP" sz="1600" i="1" dirty="0">
                <a:ea typeface="Arial Unicode MS" pitchFamily="34" charset="-128"/>
                <a:cs typeface="Arial Unicode MS" pitchFamily="34" charset="-128"/>
              </a:rPr>
              <a:t> — </a:t>
            </a:r>
            <a:r>
              <a:rPr lang="ru-RU" altLang="ja-JP" sz="1600" b="1" i="1" dirty="0">
                <a:ea typeface="Arial Unicode MS" pitchFamily="34" charset="-128"/>
                <a:cs typeface="Arial Unicode MS" pitchFamily="34" charset="-128"/>
              </a:rPr>
              <a:t>Часть</a:t>
            </a:r>
            <a:r>
              <a:rPr lang="en-GB" altLang="ja-JP" sz="1600" b="1" i="1" dirty="0">
                <a:ea typeface="Arial Unicode MS" pitchFamily="34" charset="-128"/>
                <a:cs typeface="Arial Unicode MS" pitchFamily="34" charset="-128"/>
              </a:rPr>
              <a:t> 4: </a:t>
            </a:r>
            <a:r>
              <a:rPr lang="ru-RU" altLang="ja-JP" sz="1600" b="1" i="1" dirty="0">
                <a:ea typeface="Arial Unicode MS" pitchFamily="34" charset="-128"/>
                <a:cs typeface="Arial Unicode MS" pitchFamily="34" charset="-128"/>
              </a:rPr>
              <a:t>Инженерно-геологические вопросы и  расчет оснований</a:t>
            </a:r>
            <a:endParaRPr lang="en-GB" altLang="ja-JP" sz="1600" b="1" dirty="0">
              <a:ea typeface="Arial Unicode MS" pitchFamily="34" charset="-128"/>
              <a:cs typeface="Arial Unicode MS" pitchFamily="34" charset="-128"/>
            </a:endParaRPr>
          </a:p>
          <a:p>
            <a:pPr marL="331470" indent="-285750" algn="just">
              <a:buFont typeface="Arial" panose="020B0604020202020204" pitchFamily="34" charset="0"/>
              <a:buChar char="•"/>
            </a:pPr>
            <a:r>
              <a:rPr lang="en-GB" altLang="ja-JP" sz="1600" dirty="0">
                <a:ea typeface="Arial Unicode MS" pitchFamily="34" charset="-128"/>
                <a:cs typeface="Arial Unicode MS" pitchFamily="34" charset="-128"/>
              </a:rPr>
              <a:t>ISO 19901-5, </a:t>
            </a:r>
            <a:r>
              <a:rPr lang="ru-RU" altLang="ja-JP" sz="1600" i="1" dirty="0">
                <a:ea typeface="Arial Unicode MS" pitchFamily="34" charset="-128"/>
                <a:cs typeface="Arial Unicode MS" pitchFamily="34" charset="-128"/>
              </a:rPr>
              <a:t>Нефтяная и газовая промышленность</a:t>
            </a:r>
            <a:r>
              <a:rPr lang="en-GB" altLang="ja-JP" sz="1600" i="1" dirty="0">
                <a:ea typeface="Arial Unicode MS" pitchFamily="34" charset="-128"/>
                <a:cs typeface="Arial Unicode MS" pitchFamily="34" charset="-128"/>
              </a:rPr>
              <a:t> — </a:t>
            </a:r>
            <a:r>
              <a:rPr lang="ru-RU" altLang="ja-JP" sz="1600" i="1" dirty="0">
                <a:ea typeface="Arial Unicode MS" pitchFamily="34" charset="-128"/>
                <a:cs typeface="Arial Unicode MS" pitchFamily="34" charset="-128"/>
              </a:rPr>
              <a:t>Особые требования к</a:t>
            </a:r>
            <a:r>
              <a:rPr lang="en-GB" altLang="ja-JP" sz="1600" i="1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altLang="ja-JP" sz="1600" i="1" dirty="0">
                <a:ea typeface="Arial Unicode MS" pitchFamily="34" charset="-128"/>
                <a:cs typeface="Arial Unicode MS" pitchFamily="34" charset="-128"/>
              </a:rPr>
              <a:t>морским сооружениям</a:t>
            </a:r>
            <a:r>
              <a:rPr lang="en-GB" altLang="ja-JP" sz="1600" i="1" dirty="0">
                <a:ea typeface="Arial Unicode MS" pitchFamily="34" charset="-128"/>
                <a:cs typeface="Arial Unicode MS" pitchFamily="34" charset="-128"/>
              </a:rPr>
              <a:t> — </a:t>
            </a:r>
            <a:r>
              <a:rPr lang="ru-RU" altLang="ja-JP" sz="1600" b="1" i="1" dirty="0">
                <a:ea typeface="Arial Unicode MS" pitchFamily="34" charset="-128"/>
                <a:cs typeface="Arial Unicode MS" pitchFamily="34" charset="-128"/>
              </a:rPr>
              <a:t>Часть</a:t>
            </a:r>
            <a:r>
              <a:rPr lang="en-GB" altLang="ja-JP" sz="1600" b="1" i="1" dirty="0">
                <a:ea typeface="Arial Unicode MS" pitchFamily="34" charset="-128"/>
                <a:cs typeface="Arial Unicode MS" pitchFamily="34" charset="-128"/>
              </a:rPr>
              <a:t> 5: </a:t>
            </a:r>
            <a:r>
              <a:rPr lang="ru-RU" altLang="ja-JP" sz="1600" b="1" i="1" dirty="0">
                <a:ea typeface="Arial Unicode MS" pitchFamily="34" charset="-128"/>
                <a:cs typeface="Arial Unicode MS" pitchFamily="34" charset="-128"/>
              </a:rPr>
              <a:t>Контроль масс в ходе проектирования и строительства</a:t>
            </a:r>
            <a:endParaRPr lang="en-GB" altLang="ja-JP" sz="1600" b="1" dirty="0">
              <a:ea typeface="Arial Unicode MS" pitchFamily="34" charset="-128"/>
              <a:cs typeface="Arial Unicode MS" pitchFamily="34" charset="-128"/>
            </a:endParaRPr>
          </a:p>
          <a:p>
            <a:pPr marL="331470" indent="-285750" algn="just">
              <a:buFont typeface="Arial" panose="020B0604020202020204" pitchFamily="34" charset="0"/>
              <a:buChar char="•"/>
            </a:pPr>
            <a:r>
              <a:rPr lang="en-GB" altLang="ja-JP" sz="1600" dirty="0">
                <a:ea typeface="Arial Unicode MS" pitchFamily="34" charset="-128"/>
                <a:cs typeface="Arial Unicode MS" pitchFamily="34" charset="-128"/>
              </a:rPr>
              <a:t>ISO 19901-7, </a:t>
            </a:r>
            <a:r>
              <a:rPr lang="ru-RU" altLang="ja-JP" sz="1600" i="1" dirty="0">
                <a:ea typeface="Arial Unicode MS" pitchFamily="34" charset="-128"/>
                <a:cs typeface="Arial Unicode MS" pitchFamily="34" charset="-128"/>
              </a:rPr>
              <a:t>Нефтяная и газовая промышленность</a:t>
            </a:r>
            <a:r>
              <a:rPr lang="en-GB" altLang="ja-JP" sz="1600" i="1" dirty="0">
                <a:ea typeface="Arial Unicode MS" pitchFamily="34" charset="-128"/>
                <a:cs typeface="Arial Unicode MS" pitchFamily="34" charset="-128"/>
              </a:rPr>
              <a:t> — </a:t>
            </a:r>
            <a:r>
              <a:rPr lang="ru-RU" altLang="ja-JP" sz="1600" i="1" dirty="0">
                <a:ea typeface="Arial Unicode MS" pitchFamily="34" charset="-128"/>
                <a:cs typeface="Arial Unicode MS" pitchFamily="34" charset="-128"/>
              </a:rPr>
              <a:t>Особые требования к</a:t>
            </a:r>
            <a:r>
              <a:rPr lang="en-GB" altLang="ja-JP" sz="1600" i="1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altLang="ja-JP" sz="1600" i="1" dirty="0">
                <a:ea typeface="Arial Unicode MS" pitchFamily="34" charset="-128"/>
                <a:cs typeface="Arial Unicode MS" pitchFamily="34" charset="-128"/>
              </a:rPr>
              <a:t>морским сооружениям</a:t>
            </a:r>
            <a:r>
              <a:rPr lang="en-GB" altLang="ja-JP" sz="1600" i="1" dirty="0">
                <a:ea typeface="Arial Unicode MS" pitchFamily="34" charset="-128"/>
                <a:cs typeface="Arial Unicode MS" pitchFamily="34" charset="-128"/>
              </a:rPr>
              <a:t> — </a:t>
            </a:r>
            <a:r>
              <a:rPr lang="ru-RU" altLang="ja-JP" sz="1600" b="1" i="1" dirty="0">
                <a:ea typeface="Arial Unicode MS" pitchFamily="34" charset="-128"/>
                <a:cs typeface="Arial Unicode MS" pitchFamily="34" charset="-128"/>
              </a:rPr>
              <a:t>Часть</a:t>
            </a:r>
            <a:r>
              <a:rPr lang="en-GB" altLang="ja-JP" sz="1600" b="1" i="1" dirty="0">
                <a:ea typeface="Arial Unicode MS" pitchFamily="34" charset="-128"/>
                <a:cs typeface="Arial Unicode MS" pitchFamily="34" charset="-128"/>
              </a:rPr>
              <a:t> 7: </a:t>
            </a:r>
            <a:r>
              <a:rPr lang="ru-RU" altLang="ja-JP" sz="1600" b="1" i="1" dirty="0">
                <a:ea typeface="Arial Unicode MS" pitchFamily="34" charset="-128"/>
                <a:cs typeface="Arial Unicode MS" pitchFamily="34" charset="-128"/>
              </a:rPr>
              <a:t>Системы позиционирования для плавучих морских сооружений и </a:t>
            </a:r>
            <a:r>
              <a:rPr lang="ru-RU" altLang="ja-JP" sz="1600" b="1" i="1" dirty="0"/>
              <a:t>мобильных</a:t>
            </a:r>
            <a:r>
              <a:rPr lang="ru-RU" altLang="ja-JP" sz="1600" b="1" i="1" dirty="0">
                <a:ea typeface="Arial Unicode MS" pitchFamily="34" charset="-128"/>
                <a:cs typeface="Arial Unicode MS" pitchFamily="34" charset="-128"/>
              </a:rPr>
              <a:t> морских установок</a:t>
            </a:r>
            <a:endParaRPr lang="en-GB" altLang="ja-JP" sz="1600" b="1" i="1" dirty="0">
              <a:ea typeface="Arial Unicode MS" pitchFamily="34" charset="-128"/>
              <a:cs typeface="Arial Unicode MS" pitchFamily="34" charset="-128"/>
            </a:endParaRPr>
          </a:p>
          <a:p>
            <a:pPr algn="just"/>
            <a:endParaRPr lang="ru-RU" sz="1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44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5959" y="411707"/>
            <a:ext cx="7772400" cy="912126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ru-RU" altLang="ru-RU" sz="2400" b="0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Зачем нужны международные стандарты</a:t>
            </a:r>
            <a:r>
              <a:rPr lang="en-US" alt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?</a:t>
            </a:r>
            <a:endParaRPr lang="ru-RU" sz="2400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1370" y="1783946"/>
            <a:ext cx="7772400" cy="3470441"/>
          </a:xfrm>
        </p:spPr>
        <p:txBody>
          <a:bodyPr>
            <a:noAutofit/>
          </a:bodyPr>
          <a:lstStyle/>
          <a:p>
            <a:pPr indent="457200" algn="just">
              <a:lnSpc>
                <a:spcPct val="80000"/>
              </a:lnSpc>
              <a:spcBef>
                <a:spcPts val="1080"/>
              </a:spcBef>
            </a:pPr>
            <a:r>
              <a:rPr lang="ru-RU" sz="1800" dirty="0"/>
              <a:t>Проектирование и создание морских нефтегазопромысловых сооружений для обустройства шельфовых месторождений во многом связано с использованием зарубежного оборудования и материалов. </a:t>
            </a:r>
            <a:endParaRPr lang="ru-RU" sz="1800" dirty="0" smtClean="0"/>
          </a:p>
          <a:p>
            <a:pPr indent="457200" algn="just">
              <a:lnSpc>
                <a:spcPct val="80000"/>
              </a:lnSpc>
              <a:spcBef>
                <a:spcPts val="1080"/>
              </a:spcBef>
            </a:pPr>
            <a:r>
              <a:rPr lang="ru-RU" sz="1800" dirty="0" smtClean="0"/>
              <a:t>При </a:t>
            </a:r>
            <a:r>
              <a:rPr lang="ru-RU" sz="1800" dirty="0"/>
              <a:t>обустройстве производятся сложные морские операции и используются уникальные большегрузные суда, плавкраны, морские трубоукладчики и иная морская техника. </a:t>
            </a:r>
            <a:endParaRPr lang="ru-RU" sz="1800" dirty="0" smtClean="0"/>
          </a:p>
          <a:p>
            <a:pPr indent="457200" algn="just">
              <a:lnSpc>
                <a:spcPct val="80000"/>
              </a:lnSpc>
              <a:spcBef>
                <a:spcPts val="1080"/>
              </a:spcBef>
            </a:pPr>
            <a:r>
              <a:rPr lang="ru-RU" sz="1800" dirty="0" smtClean="0"/>
              <a:t>Некоторые </a:t>
            </a:r>
            <a:r>
              <a:rPr lang="ru-RU" sz="1800" dirty="0"/>
              <a:t>нефтедобывающие платформы зарегистрированы в Российском морском регистре судоходства (РМРС) как суда. </a:t>
            </a:r>
            <a:endParaRPr lang="ru-RU" sz="1800" dirty="0" smtClean="0"/>
          </a:p>
          <a:p>
            <a:pPr indent="457200" algn="just">
              <a:lnSpc>
                <a:spcPct val="80000"/>
              </a:lnSpc>
              <a:spcBef>
                <a:spcPts val="1080"/>
              </a:spcBef>
            </a:pPr>
            <a:r>
              <a:rPr lang="ru-RU" sz="1800" dirty="0" smtClean="0"/>
              <a:t>Существующие </a:t>
            </a:r>
            <a:r>
              <a:rPr lang="ru-RU" sz="1800" dirty="0"/>
              <a:t>в России регламенты и нормативные документы системы СНиП для расчета и проектирования гидротехнических сооружений (ГТС) не охватывают в полной мере всего диапазона воздействий и особенностей работы морских платформ. </a:t>
            </a:r>
            <a:endParaRPr lang="ru-RU" sz="1800" dirty="0" smtClean="0"/>
          </a:p>
          <a:p>
            <a:pPr indent="457200" algn="just">
              <a:lnSpc>
                <a:spcPct val="80000"/>
              </a:lnSpc>
              <a:spcBef>
                <a:spcPts val="1080"/>
              </a:spcBef>
            </a:pPr>
            <a:r>
              <a:rPr lang="ru-RU" sz="1800" dirty="0" smtClean="0"/>
              <a:t>В </a:t>
            </a:r>
            <a:r>
              <a:rPr lang="ru-RU" sz="1800" dirty="0"/>
              <a:t>связи с этим возникает необходимость наряду с формированием СТУ применять как зарубежные системы нормативных документов, </a:t>
            </a:r>
            <a:r>
              <a:rPr lang="ru-RU" sz="1800" dirty="0" smtClean="0"/>
              <a:t>успешно апробированные и </a:t>
            </a:r>
            <a:r>
              <a:rPr lang="ru-RU" sz="1800" dirty="0"/>
              <a:t>используемые в практике проектирования морских платформ (</a:t>
            </a:r>
            <a:r>
              <a:rPr lang="en-US" sz="1800" dirty="0"/>
              <a:t>ISO</a:t>
            </a:r>
            <a:r>
              <a:rPr lang="ru-RU" sz="1800" dirty="0"/>
              <a:t>, </a:t>
            </a:r>
            <a:r>
              <a:rPr lang="en-US" sz="1800" dirty="0"/>
              <a:t>API</a:t>
            </a:r>
            <a:r>
              <a:rPr lang="ru-RU" sz="1800" dirty="0"/>
              <a:t>, </a:t>
            </a:r>
            <a:r>
              <a:rPr lang="en-US" sz="1800" dirty="0"/>
              <a:t>DNV</a:t>
            </a:r>
            <a:r>
              <a:rPr lang="ru-RU" sz="1800" dirty="0"/>
              <a:t> и др.), так и </a:t>
            </a:r>
            <a:r>
              <a:rPr lang="ru-RU" sz="1800" dirty="0" smtClean="0"/>
              <a:t>корпоративные российские</a:t>
            </a:r>
            <a:r>
              <a:rPr lang="ru-RU" sz="1800" dirty="0"/>
              <a:t>, в частности, «Правила…» РМРС. </a:t>
            </a:r>
          </a:p>
          <a:p>
            <a:pPr algn="just">
              <a:spcBef>
                <a:spcPts val="1080"/>
              </a:spcBef>
            </a:pPr>
            <a:endParaRPr lang="ru-RU" sz="1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98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495" y="247934"/>
            <a:ext cx="7772400" cy="912126"/>
          </a:xfrm>
        </p:spPr>
        <p:txBody>
          <a:bodyPr/>
          <a:lstStyle/>
          <a:p>
            <a:pPr algn="ctr"/>
            <a:r>
              <a:rPr lang="ru-RU" altLang="ru-RU" sz="2400" b="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Стандарты </a:t>
            </a:r>
            <a:r>
              <a:rPr lang="en-GB" altLang="ru-RU" sz="2400" b="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ISO</a:t>
            </a:r>
            <a:r>
              <a:rPr lang="ru-RU" altLang="ru-RU" sz="2400" b="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,</a:t>
            </a:r>
            <a:r>
              <a:rPr lang="en-GB" altLang="ru-RU" sz="2400" b="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altLang="ru-RU" sz="2400" b="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находящиеся в стадии подготовки</a:t>
            </a:r>
            <a:endParaRPr lang="ru-RU" sz="2400" b="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6603" y="1415456"/>
            <a:ext cx="8625385" cy="3470441"/>
          </a:xfrm>
        </p:spPr>
        <p:txBody>
          <a:bodyPr>
            <a:noAutofit/>
          </a:bodyPr>
          <a:lstStyle/>
          <a:p>
            <a:pPr marL="33147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altLang="ru-RU" sz="1600" dirty="0"/>
              <a:t>ISO 19901-3, </a:t>
            </a:r>
            <a:r>
              <a:rPr lang="ru-RU" altLang="ru-RU" sz="1600" i="1" dirty="0"/>
              <a:t>Нефтяная и газовая промышленность</a:t>
            </a:r>
            <a:r>
              <a:rPr lang="en-GB" altLang="ru-RU" sz="1600" i="1" dirty="0"/>
              <a:t> — </a:t>
            </a:r>
            <a:r>
              <a:rPr lang="ru-RU" altLang="ru-RU" sz="1600" i="1" dirty="0"/>
              <a:t>Особые требования к</a:t>
            </a:r>
            <a:r>
              <a:rPr lang="en-GB" altLang="ru-RU" sz="1600" i="1" dirty="0"/>
              <a:t> </a:t>
            </a:r>
            <a:r>
              <a:rPr lang="ru-RU" altLang="ru-RU" sz="1600" i="1" dirty="0"/>
              <a:t>морским сооружениям</a:t>
            </a:r>
            <a:r>
              <a:rPr lang="en-GB" altLang="ru-RU" sz="1600" i="1" dirty="0"/>
              <a:t> — </a:t>
            </a:r>
            <a:r>
              <a:rPr lang="ru-RU" altLang="ja-JP" sz="1600" b="1" i="1" dirty="0">
                <a:ea typeface="Arial Unicode MS" pitchFamily="34" charset="-128"/>
                <a:cs typeface="Arial Unicode MS" pitchFamily="34" charset="-128"/>
              </a:rPr>
              <a:t>Часть</a:t>
            </a:r>
            <a:r>
              <a:rPr lang="en-GB" altLang="ja-JP" sz="1600" b="1" i="1" dirty="0">
                <a:ea typeface="Arial Unicode MS" pitchFamily="34" charset="-128"/>
                <a:cs typeface="Arial Unicode MS" pitchFamily="34" charset="-128"/>
              </a:rPr>
              <a:t> 3:</a:t>
            </a:r>
            <a:r>
              <a:rPr lang="en-GB" altLang="ja-JP" sz="1600" i="1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altLang="ja-JP" sz="1600" b="1" i="1" dirty="0">
                <a:ea typeface="Arial Unicode MS" pitchFamily="34" charset="-128"/>
                <a:cs typeface="Arial Unicode MS" pitchFamily="34" charset="-128"/>
              </a:rPr>
              <a:t>Конструкция верхних строений</a:t>
            </a:r>
            <a:endParaRPr lang="en-GB" altLang="ja-JP" sz="1600" b="1" dirty="0">
              <a:ea typeface="Arial Unicode MS" pitchFamily="34" charset="-128"/>
              <a:cs typeface="Arial Unicode MS" pitchFamily="34" charset="-128"/>
            </a:endParaRPr>
          </a:p>
          <a:p>
            <a:pPr marL="33147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altLang="ja-JP" sz="1600" dirty="0">
                <a:ea typeface="Arial Unicode MS" pitchFamily="34" charset="-128"/>
                <a:cs typeface="Arial Unicode MS" pitchFamily="34" charset="-128"/>
              </a:rPr>
              <a:t>ISO 19901-6, </a:t>
            </a:r>
            <a:r>
              <a:rPr lang="ru-RU" altLang="ja-JP" sz="1600" i="1" dirty="0">
                <a:ea typeface="Arial Unicode MS" pitchFamily="34" charset="-128"/>
                <a:cs typeface="Arial Unicode MS" pitchFamily="34" charset="-128"/>
              </a:rPr>
              <a:t>Нефтяная и газовая промышленность</a:t>
            </a:r>
            <a:r>
              <a:rPr lang="en-GB" altLang="ja-JP" sz="1600" i="1" dirty="0">
                <a:ea typeface="Arial Unicode MS" pitchFamily="34" charset="-128"/>
                <a:cs typeface="Arial Unicode MS" pitchFamily="34" charset="-128"/>
              </a:rPr>
              <a:t> — </a:t>
            </a:r>
            <a:r>
              <a:rPr lang="ru-RU" altLang="ja-JP" sz="1600" i="1" dirty="0">
                <a:ea typeface="Arial Unicode MS" pitchFamily="34" charset="-128"/>
                <a:cs typeface="Arial Unicode MS" pitchFamily="34" charset="-128"/>
              </a:rPr>
              <a:t>Особые требования к</a:t>
            </a:r>
            <a:r>
              <a:rPr lang="en-GB" altLang="ja-JP" sz="1600" i="1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altLang="ja-JP" sz="1600" i="1" dirty="0">
                <a:ea typeface="Arial Unicode MS" pitchFamily="34" charset="-128"/>
                <a:cs typeface="Arial Unicode MS" pitchFamily="34" charset="-128"/>
              </a:rPr>
              <a:t>морским сооружениям</a:t>
            </a:r>
            <a:r>
              <a:rPr lang="en-GB" altLang="ja-JP" sz="1600" i="1" dirty="0">
                <a:ea typeface="Arial Unicode MS" pitchFamily="34" charset="-128"/>
                <a:cs typeface="Arial Unicode MS" pitchFamily="34" charset="-128"/>
              </a:rPr>
              <a:t> — </a:t>
            </a:r>
            <a:r>
              <a:rPr lang="ru-RU" altLang="ja-JP" sz="1600" b="1" i="1" dirty="0">
                <a:ea typeface="Arial Unicode MS" pitchFamily="34" charset="-128"/>
                <a:cs typeface="Arial Unicode MS" pitchFamily="34" charset="-128"/>
              </a:rPr>
              <a:t>Часть</a:t>
            </a:r>
            <a:r>
              <a:rPr lang="en-GB" altLang="ja-JP" sz="1600" b="1" i="1" dirty="0">
                <a:ea typeface="Arial Unicode MS" pitchFamily="34" charset="-128"/>
                <a:cs typeface="Arial Unicode MS" pitchFamily="34" charset="-128"/>
              </a:rPr>
              <a:t> 6:</a:t>
            </a:r>
            <a:r>
              <a:rPr lang="en-GB" altLang="ja-JP" sz="1600" i="1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altLang="ja-JP" sz="1600" b="1" i="1" dirty="0">
                <a:ea typeface="Arial Unicode MS" pitchFamily="34" charset="-128"/>
                <a:cs typeface="Arial Unicode MS" pitchFamily="34" charset="-128"/>
              </a:rPr>
              <a:t>Морские операции</a:t>
            </a:r>
            <a:endParaRPr lang="en-GB" altLang="ja-JP" sz="1600" b="1" dirty="0">
              <a:ea typeface="Arial Unicode MS" pitchFamily="34" charset="-128"/>
              <a:cs typeface="Arial Unicode MS" pitchFamily="34" charset="-128"/>
            </a:endParaRPr>
          </a:p>
          <a:p>
            <a:pPr marL="33147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altLang="ja-JP" sz="1600" dirty="0">
                <a:ea typeface="Arial Unicode MS" pitchFamily="34" charset="-128"/>
                <a:cs typeface="Arial Unicode MS" pitchFamily="34" charset="-128"/>
              </a:rPr>
              <a:t>ISO 19902, </a:t>
            </a:r>
            <a:r>
              <a:rPr lang="ru-RU" altLang="ja-JP" sz="1600" i="1" dirty="0">
                <a:ea typeface="Arial Unicode MS" pitchFamily="34" charset="-128"/>
                <a:cs typeface="Arial Unicode MS" pitchFamily="34" charset="-128"/>
              </a:rPr>
              <a:t>Нефтяная и газовая промышленность</a:t>
            </a:r>
            <a:r>
              <a:rPr lang="en-GB" altLang="ja-JP" sz="1600" i="1" dirty="0">
                <a:ea typeface="Arial Unicode MS" pitchFamily="34" charset="-128"/>
                <a:cs typeface="Arial Unicode MS" pitchFamily="34" charset="-128"/>
              </a:rPr>
              <a:t> — </a:t>
            </a:r>
            <a:r>
              <a:rPr lang="ru-RU" altLang="ja-JP" sz="1600" b="1" i="1" dirty="0">
                <a:ea typeface="Arial Unicode MS" pitchFamily="34" charset="-128"/>
                <a:cs typeface="Arial Unicode MS" pitchFamily="34" charset="-128"/>
              </a:rPr>
              <a:t>Стационарные стальные морские сооружения</a:t>
            </a:r>
            <a:endParaRPr lang="nb-NO" altLang="ru-RU" sz="1600" b="1" dirty="0">
              <a:ea typeface="Arial Unicode MS" pitchFamily="34" charset="-128"/>
              <a:cs typeface="Arial Unicode MS" pitchFamily="34" charset="-128"/>
            </a:endParaRPr>
          </a:p>
          <a:p>
            <a:pPr marL="33147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altLang="ja-JP" sz="1600" dirty="0">
                <a:ea typeface="Arial Unicode MS" pitchFamily="34" charset="-128"/>
                <a:cs typeface="Arial Unicode MS" pitchFamily="34" charset="-128"/>
              </a:rPr>
              <a:t>ISO 19903, </a:t>
            </a:r>
            <a:r>
              <a:rPr lang="ru-RU" altLang="ja-JP" sz="1600" i="1" dirty="0">
                <a:ea typeface="Arial Unicode MS" pitchFamily="34" charset="-128"/>
                <a:cs typeface="Arial Unicode MS" pitchFamily="34" charset="-128"/>
              </a:rPr>
              <a:t>Нефтяная и газовая промышленность</a:t>
            </a:r>
            <a:r>
              <a:rPr lang="en-GB" altLang="ja-JP" sz="1600" i="1" dirty="0">
                <a:ea typeface="Arial Unicode MS" pitchFamily="34" charset="-128"/>
                <a:cs typeface="Arial Unicode MS" pitchFamily="34" charset="-128"/>
              </a:rPr>
              <a:t> — </a:t>
            </a:r>
            <a:r>
              <a:rPr lang="ru-RU" altLang="ja-JP" sz="1600" b="1" i="1" dirty="0">
                <a:ea typeface="Arial Unicode MS" pitchFamily="34" charset="-128"/>
                <a:cs typeface="Arial Unicode MS" pitchFamily="34" charset="-128"/>
              </a:rPr>
              <a:t>Стационарные бетонные морские сооружения</a:t>
            </a:r>
            <a:endParaRPr lang="en-GB" altLang="ja-JP" sz="1600" dirty="0">
              <a:ea typeface="Arial Unicode MS" pitchFamily="34" charset="-128"/>
              <a:cs typeface="Arial Unicode MS" pitchFamily="34" charset="-128"/>
            </a:endParaRPr>
          </a:p>
          <a:p>
            <a:pPr marL="33147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altLang="ja-JP" sz="1600" dirty="0">
                <a:ea typeface="Arial Unicode MS" pitchFamily="34" charset="-128"/>
                <a:cs typeface="Arial Unicode MS" pitchFamily="34" charset="-128"/>
              </a:rPr>
              <a:t>ISO 19904-1, </a:t>
            </a:r>
            <a:r>
              <a:rPr lang="ru-RU" altLang="ja-JP" sz="1600" i="1" dirty="0">
                <a:ea typeface="Arial Unicode MS" pitchFamily="34" charset="-128"/>
                <a:cs typeface="Arial Unicode MS" pitchFamily="34" charset="-128"/>
              </a:rPr>
              <a:t>Нефтяная и газовая промышленность</a:t>
            </a:r>
            <a:r>
              <a:rPr lang="en-GB" altLang="ja-JP" sz="1600" i="1" dirty="0">
                <a:ea typeface="Arial Unicode MS" pitchFamily="34" charset="-128"/>
                <a:cs typeface="Arial Unicode MS" pitchFamily="34" charset="-128"/>
              </a:rPr>
              <a:t> — </a:t>
            </a:r>
            <a:r>
              <a:rPr lang="ru-RU" altLang="ja-JP" sz="1600" b="1" i="1" dirty="0">
                <a:ea typeface="Arial Unicode MS" pitchFamily="34" charset="-128"/>
                <a:cs typeface="Arial Unicode MS" pitchFamily="34" charset="-128"/>
              </a:rPr>
              <a:t>Плавучие морские сооружения</a:t>
            </a:r>
            <a:r>
              <a:rPr lang="en-GB" altLang="ja-JP" sz="1600" b="1" i="1" dirty="0">
                <a:ea typeface="Arial Unicode MS" pitchFamily="34" charset="-128"/>
                <a:cs typeface="Arial Unicode MS" pitchFamily="34" charset="-128"/>
              </a:rPr>
              <a:t> — </a:t>
            </a:r>
            <a:r>
              <a:rPr lang="ru-RU" altLang="ja-JP" sz="1600" b="1" i="1" dirty="0">
                <a:ea typeface="Arial Unicode MS" pitchFamily="34" charset="-128"/>
                <a:cs typeface="Arial Unicode MS" pitchFamily="34" charset="-128"/>
              </a:rPr>
              <a:t>Часть</a:t>
            </a:r>
            <a:r>
              <a:rPr lang="en-GB" altLang="ja-JP" sz="1600" b="1" i="1" dirty="0">
                <a:ea typeface="Arial Unicode MS" pitchFamily="34" charset="-128"/>
                <a:cs typeface="Arial Unicode MS" pitchFamily="34" charset="-128"/>
              </a:rPr>
              <a:t> 1: </a:t>
            </a:r>
            <a:r>
              <a:rPr lang="ru-RU" altLang="ja-JP" sz="1600" b="1" i="1" dirty="0">
                <a:ea typeface="Arial Unicode MS" pitchFamily="34" charset="-128"/>
                <a:cs typeface="Arial Unicode MS" pitchFamily="34" charset="-128"/>
              </a:rPr>
              <a:t>Однокорпусные, полупогружные сооружения и сооружения типа </a:t>
            </a:r>
            <a:r>
              <a:rPr lang="en-GB" altLang="ja-JP" sz="1600" b="1" i="1" dirty="0">
                <a:ea typeface="Arial Unicode MS" pitchFamily="34" charset="-128"/>
                <a:cs typeface="Arial Unicode MS" pitchFamily="34" charset="-128"/>
              </a:rPr>
              <a:t>SPARS</a:t>
            </a:r>
            <a:endParaRPr lang="en-GB" altLang="ja-JP" sz="1600" b="1" dirty="0">
              <a:ea typeface="Arial Unicode MS" pitchFamily="34" charset="-128"/>
              <a:cs typeface="Arial Unicode MS" pitchFamily="34" charset="-128"/>
            </a:endParaRPr>
          </a:p>
          <a:p>
            <a:pPr marL="33147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altLang="ja-JP" sz="1600" dirty="0">
                <a:ea typeface="Arial Unicode MS" pitchFamily="34" charset="-128"/>
                <a:cs typeface="Arial Unicode MS" pitchFamily="34" charset="-128"/>
              </a:rPr>
              <a:t>ISOº19904-2, </a:t>
            </a:r>
            <a:r>
              <a:rPr lang="ru-RU" altLang="ja-JP" sz="1600" i="1" dirty="0">
                <a:ea typeface="Arial Unicode MS" pitchFamily="34" charset="-128"/>
                <a:cs typeface="Arial Unicode MS" pitchFamily="34" charset="-128"/>
              </a:rPr>
              <a:t>Нефтяная и газовая промышленность</a:t>
            </a:r>
            <a:r>
              <a:rPr lang="en-GB" altLang="ja-JP" sz="1600" i="1" dirty="0">
                <a:ea typeface="Arial Unicode MS" pitchFamily="34" charset="-128"/>
                <a:cs typeface="Arial Unicode MS" pitchFamily="34" charset="-128"/>
              </a:rPr>
              <a:t> — </a:t>
            </a:r>
            <a:r>
              <a:rPr lang="ru-RU" altLang="ja-JP" sz="1600" b="1" i="1" dirty="0">
                <a:ea typeface="Arial Unicode MS" pitchFamily="34" charset="-128"/>
                <a:cs typeface="Arial Unicode MS" pitchFamily="34" charset="-128"/>
              </a:rPr>
              <a:t>Плавучие морские сооружения</a:t>
            </a:r>
            <a:r>
              <a:rPr lang="en-GB" altLang="ja-JP" sz="1600" b="1" i="1" dirty="0">
                <a:ea typeface="Arial Unicode MS" pitchFamily="34" charset="-128"/>
                <a:cs typeface="Arial Unicode MS" pitchFamily="34" charset="-128"/>
              </a:rPr>
              <a:t> — </a:t>
            </a:r>
            <a:r>
              <a:rPr lang="ru-RU" altLang="ja-JP" sz="1600" b="1" i="1" dirty="0">
                <a:ea typeface="Arial Unicode MS" pitchFamily="34" charset="-128"/>
                <a:cs typeface="Arial Unicode MS" pitchFamily="34" charset="-128"/>
              </a:rPr>
              <a:t>Часть</a:t>
            </a:r>
            <a:r>
              <a:rPr lang="en-GB" altLang="ja-JP" sz="1600" i="1" dirty="0">
                <a:ea typeface="Arial Unicode MS" pitchFamily="34" charset="-128"/>
                <a:cs typeface="Arial Unicode MS" pitchFamily="34" charset="-128"/>
              </a:rPr>
              <a:t> 2: </a:t>
            </a:r>
            <a:r>
              <a:rPr lang="ru-RU" altLang="ja-JP" sz="1600" b="1" i="1" dirty="0">
                <a:ea typeface="Arial Unicode MS" pitchFamily="34" charset="-128"/>
                <a:cs typeface="Arial Unicode MS" pitchFamily="34" charset="-128"/>
              </a:rPr>
              <a:t>Платформы на натяжных опорах</a:t>
            </a:r>
            <a:endParaRPr lang="en-GB" altLang="ja-JP" sz="1600" b="1" dirty="0">
              <a:ea typeface="Arial Unicode MS" pitchFamily="34" charset="-128"/>
              <a:cs typeface="Arial Unicode MS" pitchFamily="34" charset="-128"/>
            </a:endParaRPr>
          </a:p>
          <a:p>
            <a:pPr marL="33147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altLang="ja-JP" sz="1600" dirty="0">
                <a:ea typeface="Arial Unicode MS" pitchFamily="34" charset="-128"/>
                <a:cs typeface="Arial Unicode MS" pitchFamily="34" charset="-128"/>
              </a:rPr>
              <a:t>ISO 19905-1, </a:t>
            </a:r>
            <a:r>
              <a:rPr lang="ru-RU" altLang="ja-JP" sz="1600" i="1" dirty="0">
                <a:ea typeface="Arial Unicode MS" pitchFamily="34" charset="-128"/>
                <a:cs typeface="Arial Unicode MS" pitchFamily="34" charset="-128"/>
              </a:rPr>
              <a:t>Нефтяная и газовая промышленность</a:t>
            </a:r>
            <a:r>
              <a:rPr lang="en-GB" altLang="ja-JP" sz="1600" i="1" dirty="0">
                <a:ea typeface="Arial Unicode MS" pitchFamily="34" charset="-128"/>
                <a:cs typeface="Arial Unicode MS" pitchFamily="34" charset="-128"/>
              </a:rPr>
              <a:t> — </a:t>
            </a:r>
            <a:r>
              <a:rPr lang="ru-RU" altLang="ja-JP" sz="1600" b="1" i="1" dirty="0">
                <a:ea typeface="Arial Unicode MS" pitchFamily="34" charset="-128"/>
                <a:cs typeface="Arial Unicode MS" pitchFamily="34" charset="-128"/>
              </a:rPr>
              <a:t>Инженерная оценка мобильных морских установок</a:t>
            </a:r>
            <a:r>
              <a:rPr lang="en-GB" altLang="ja-JP" sz="1600" b="1" i="1" dirty="0">
                <a:ea typeface="Arial Unicode MS" pitchFamily="34" charset="-128"/>
                <a:cs typeface="Arial Unicode MS" pitchFamily="34" charset="-128"/>
              </a:rPr>
              <a:t> — </a:t>
            </a:r>
            <a:r>
              <a:rPr lang="ru-RU" altLang="ja-JP" sz="1600" b="1" i="1" dirty="0">
                <a:ea typeface="Arial Unicode MS" pitchFamily="34" charset="-128"/>
                <a:cs typeface="Arial Unicode MS" pitchFamily="34" charset="-128"/>
              </a:rPr>
              <a:t>Часть</a:t>
            </a:r>
            <a:r>
              <a:rPr lang="en-GB" altLang="ja-JP" sz="1600" b="1" i="1" dirty="0">
                <a:ea typeface="Arial Unicode MS" pitchFamily="34" charset="-128"/>
                <a:cs typeface="Arial Unicode MS" pitchFamily="34" charset="-128"/>
              </a:rPr>
              <a:t> 1: </a:t>
            </a:r>
            <a:r>
              <a:rPr lang="ru-RU" altLang="ja-JP" sz="1600" b="1" i="1" dirty="0">
                <a:ea typeface="Arial Unicode MS" pitchFamily="34" charset="-128"/>
                <a:cs typeface="Arial Unicode MS" pitchFamily="34" charset="-128"/>
              </a:rPr>
              <a:t>Самоподъемные установки</a:t>
            </a:r>
            <a:endParaRPr lang="en-GB" altLang="ja-JP" sz="1600" b="1" dirty="0">
              <a:ea typeface="Arial Unicode MS" pitchFamily="34" charset="-128"/>
              <a:cs typeface="Arial Unicode MS" pitchFamily="34" charset="-128"/>
            </a:endParaRPr>
          </a:p>
          <a:p>
            <a:pPr marL="33147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altLang="ja-JP" sz="1600" dirty="0">
                <a:ea typeface="Arial Unicode MS" pitchFamily="34" charset="-128"/>
                <a:cs typeface="Arial Unicode MS" pitchFamily="34" charset="-128"/>
              </a:rPr>
              <a:t>ISO/TR 19905-2, </a:t>
            </a:r>
            <a:r>
              <a:rPr lang="ru-RU" altLang="ja-JP" sz="1600" i="1" dirty="0">
                <a:ea typeface="Arial Unicode MS" pitchFamily="34" charset="-128"/>
                <a:cs typeface="Arial Unicode MS" pitchFamily="34" charset="-128"/>
              </a:rPr>
              <a:t>Нефтяная и газовая промышленность</a:t>
            </a:r>
            <a:r>
              <a:rPr lang="en-GB" altLang="ja-JP" sz="1600" i="1" dirty="0">
                <a:ea typeface="Arial Unicode MS" pitchFamily="34" charset="-128"/>
                <a:cs typeface="Arial Unicode MS" pitchFamily="34" charset="-128"/>
              </a:rPr>
              <a:t> — </a:t>
            </a:r>
            <a:r>
              <a:rPr lang="ru-RU" altLang="ja-JP" sz="1600" b="1" i="1" dirty="0">
                <a:ea typeface="Arial Unicode MS" pitchFamily="34" charset="-128"/>
                <a:cs typeface="Arial Unicode MS" pitchFamily="34" charset="-128"/>
              </a:rPr>
              <a:t>Инженерная оценка мобильных морских установок</a:t>
            </a:r>
            <a:r>
              <a:rPr lang="en-GB" altLang="ja-JP" sz="1600" b="1" i="1" dirty="0">
                <a:ea typeface="Arial Unicode MS" pitchFamily="34" charset="-128"/>
                <a:cs typeface="Arial Unicode MS" pitchFamily="34" charset="-128"/>
              </a:rPr>
              <a:t>  — </a:t>
            </a:r>
            <a:r>
              <a:rPr lang="ru-RU" altLang="ja-JP" sz="1600" b="1" i="1" dirty="0">
                <a:ea typeface="Arial Unicode MS" pitchFamily="34" charset="-128"/>
                <a:cs typeface="Arial Unicode MS" pitchFamily="34" charset="-128"/>
              </a:rPr>
              <a:t>Часть</a:t>
            </a:r>
            <a:r>
              <a:rPr lang="en-GB" altLang="ja-JP" sz="1600" b="1" i="1" dirty="0">
                <a:ea typeface="Arial Unicode MS" pitchFamily="34" charset="-128"/>
                <a:cs typeface="Arial Unicode MS" pitchFamily="34" charset="-128"/>
              </a:rPr>
              <a:t> 2: </a:t>
            </a:r>
            <a:r>
              <a:rPr lang="ru-RU" altLang="ja-JP" sz="1600" b="1" i="1" dirty="0">
                <a:ea typeface="Arial Unicode MS" pitchFamily="34" charset="-128"/>
                <a:cs typeface="Arial Unicode MS" pitchFamily="34" charset="-128"/>
              </a:rPr>
              <a:t>Замечания по самоподъемным установкам</a:t>
            </a:r>
            <a:endParaRPr lang="nb-NO" altLang="ru-RU" sz="1600" b="1" i="1" dirty="0">
              <a:ea typeface="Arial Unicode MS" pitchFamily="34" charset="-128"/>
              <a:cs typeface="Arial Unicode MS" pitchFamily="34" charset="-128"/>
            </a:endParaRPr>
          </a:p>
          <a:p>
            <a:pPr algn="just"/>
            <a:endParaRPr lang="ru-RU" sz="1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82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168400" y="2980706"/>
            <a:ext cx="4993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2"/>
                </a:solidFill>
                <a:cs typeface="Times New Roman" pitchFamily="18" charset="0"/>
              </a:rPr>
              <a:t>Благодарю за внимание!</a:t>
            </a:r>
            <a:endParaRPr lang="ru-RU" sz="2800" b="1" dirty="0">
              <a:solidFill>
                <a:schemeClr val="accent2"/>
              </a:solidFill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96" b="-8592"/>
          <a:stretch/>
        </p:blipFill>
        <p:spPr>
          <a:xfrm>
            <a:off x="267400" y="475302"/>
            <a:ext cx="1128713" cy="4941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7847" y="507242"/>
            <a:ext cx="7772400" cy="912126"/>
          </a:xfrm>
        </p:spPr>
        <p:txBody>
          <a:bodyPr/>
          <a:lstStyle/>
          <a:p>
            <a:pPr algn="ctr"/>
            <a:r>
              <a:rPr lang="ru-RU" altLang="ru-RU" sz="2400" b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Предпосылки применения международных стандартов</a:t>
            </a:r>
            <a:endParaRPr lang="ru-RU" sz="2400" b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63255" y="1592879"/>
            <a:ext cx="7772400" cy="3470441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Bef>
                <a:spcPct val="50000"/>
              </a:spcBef>
            </a:pPr>
            <a:r>
              <a:rPr lang="ru-RU" altLang="ru-RU" sz="1800" dirty="0"/>
              <a:t>Началось изучение и добыча запасов в Арктике и других регионах с холодным климатом – по данным </a:t>
            </a:r>
            <a:r>
              <a:rPr lang="ru-RU" altLang="ru-RU" sz="1800" dirty="0" smtClean="0"/>
              <a:t>ряда </a:t>
            </a:r>
            <a:r>
              <a:rPr lang="ru-RU" altLang="ru-RU" sz="1800" dirty="0"/>
              <a:t>исследований там могут находиться </a:t>
            </a:r>
            <a:r>
              <a:rPr lang="en-GB" altLang="ru-RU" sz="1800" dirty="0" smtClean="0"/>
              <a:t>25</a:t>
            </a:r>
            <a:r>
              <a:rPr lang="en-GB" altLang="ru-RU" sz="1800" dirty="0"/>
              <a:t>% </a:t>
            </a:r>
            <a:r>
              <a:rPr lang="ru-RU" altLang="ru-RU" sz="1800" dirty="0"/>
              <a:t>неоткрытых запасов углеводородов </a:t>
            </a:r>
            <a:r>
              <a:rPr lang="ru-RU" altLang="ru-RU" sz="1800" dirty="0" smtClean="0"/>
              <a:t>мира</a:t>
            </a:r>
            <a:r>
              <a:rPr lang="en-GB" altLang="ru-RU" sz="1800" dirty="0" smtClean="0"/>
              <a:t>.</a:t>
            </a:r>
            <a:endParaRPr lang="en-GB" altLang="ru-RU" sz="1800" dirty="0"/>
          </a:p>
          <a:p>
            <a:pPr algn="just">
              <a:lnSpc>
                <a:spcPct val="80000"/>
              </a:lnSpc>
              <a:spcBef>
                <a:spcPct val="50000"/>
              </a:spcBef>
            </a:pPr>
            <a:r>
              <a:rPr lang="ru-RU" altLang="ru-RU" sz="1800" dirty="0"/>
              <a:t>Гармонизация существующих нормативов, включая</a:t>
            </a:r>
            <a:r>
              <a:rPr lang="en-US" altLang="ru-RU" sz="1800" dirty="0"/>
              <a:t> </a:t>
            </a:r>
            <a:r>
              <a:rPr lang="ru-RU" altLang="ru-RU" sz="1800" i="1" dirty="0"/>
              <a:t>объединение имеющихся данных</a:t>
            </a:r>
            <a:r>
              <a:rPr lang="en-US" altLang="ru-RU" sz="1800" dirty="0"/>
              <a:t>, </a:t>
            </a:r>
            <a:r>
              <a:rPr lang="ru-RU" altLang="ru-RU" sz="1800" dirty="0"/>
              <a:t>даст следующие результаты</a:t>
            </a:r>
            <a:r>
              <a:rPr lang="en-US" altLang="ru-RU" sz="1800" dirty="0"/>
              <a:t>:</a:t>
            </a:r>
          </a:p>
          <a:p>
            <a:pPr marL="697230" lvl="1" indent="-285750" algn="just">
              <a:lnSpc>
                <a:spcPct val="80000"/>
              </a:lnSpc>
              <a:spcBef>
                <a:spcPct val="25000"/>
              </a:spcBef>
              <a:buFont typeface="Arial" panose="020B0604020202020204" pitchFamily="34" charset="0"/>
              <a:buChar char="•"/>
            </a:pPr>
            <a:r>
              <a:rPr lang="ru-RU" altLang="ru-RU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Обеспечит единообразие подходов к определению ледовых нагрузок и других нагрузок в результате физического воздействия окружающей среды и расчету прочности конструкций и фундаментов (для достижения максимальной безопасности и охраны окружающей среды</a:t>
            </a:r>
            <a:r>
              <a:rPr lang="en-US" altLang="ru-RU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).</a:t>
            </a:r>
          </a:p>
          <a:p>
            <a:pPr marL="697230" lvl="1" indent="-285750" algn="just">
              <a:lnSpc>
                <a:spcPct val="80000"/>
              </a:lnSpc>
              <a:spcBef>
                <a:spcPct val="25000"/>
              </a:spcBef>
              <a:buFont typeface="Arial" panose="020B0604020202020204" pitchFamily="34" charset="0"/>
              <a:buChar char="•"/>
            </a:pPr>
            <a:r>
              <a:rPr lang="ru-RU" altLang="ru-RU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Сокращение затрат времени на утверждение и исключение дублирующих работ (устранение сложностей, связанных с применением различных нормативов различных стран - СТУ</a:t>
            </a:r>
            <a:r>
              <a:rPr lang="en-US" altLang="ru-RU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</a:p>
          <a:p>
            <a:pPr marL="697230" lvl="1" indent="-285750" algn="just">
              <a:lnSpc>
                <a:spcPct val="80000"/>
              </a:lnSpc>
              <a:spcBef>
                <a:spcPct val="25000"/>
              </a:spcBef>
              <a:buFont typeface="Arial" panose="020B0604020202020204" pitchFamily="34" charset="0"/>
              <a:buChar char="•"/>
            </a:pPr>
            <a:r>
              <a:rPr lang="ru-RU" altLang="ru-RU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Регулирующие органы </a:t>
            </a:r>
            <a:r>
              <a:rPr lang="ru-RU" alt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смогут </a:t>
            </a:r>
            <a:r>
              <a:rPr lang="ru-RU" altLang="ru-RU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определить процедуры и требования по согласованию на основе единого простого пакета стандартов, с которым знакомы специалисты в их стране</a:t>
            </a:r>
            <a:endParaRPr lang="en-US" altLang="ru-RU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>
              <a:lnSpc>
                <a:spcPct val="80000"/>
              </a:lnSpc>
              <a:spcBef>
                <a:spcPct val="50000"/>
              </a:spcBef>
            </a:pPr>
            <a:r>
              <a:rPr lang="ru-RU" altLang="ru-RU" sz="1800" dirty="0"/>
              <a:t>Производственная деятельность по изучению и добыче запасов нефти и газа в замерзающих морях в настоящее время ведется в 9 странах</a:t>
            </a:r>
            <a:r>
              <a:rPr lang="en-US" altLang="ru-RU" sz="1800" dirty="0"/>
              <a:t>:  </a:t>
            </a:r>
            <a:r>
              <a:rPr lang="ru-RU" altLang="ru-RU" sz="1800" dirty="0"/>
              <a:t>Канада</a:t>
            </a:r>
            <a:r>
              <a:rPr lang="en-US" altLang="ru-RU" sz="1800" dirty="0"/>
              <a:t>, </a:t>
            </a:r>
            <a:r>
              <a:rPr lang="ru-RU" altLang="ru-RU" sz="1800" dirty="0"/>
              <a:t>Китай</a:t>
            </a:r>
            <a:r>
              <a:rPr lang="en-US" altLang="ru-RU" sz="1800" dirty="0"/>
              <a:t>, </a:t>
            </a:r>
            <a:r>
              <a:rPr lang="ru-RU" altLang="ru-RU" sz="1800" dirty="0"/>
              <a:t>Германия</a:t>
            </a:r>
            <a:r>
              <a:rPr lang="en-US" altLang="ru-RU" sz="1800" dirty="0"/>
              <a:t>, </a:t>
            </a:r>
            <a:r>
              <a:rPr lang="ru-RU" altLang="ru-RU" sz="1800" dirty="0"/>
              <a:t>Гренландия</a:t>
            </a:r>
            <a:r>
              <a:rPr lang="en-US" altLang="ru-RU" sz="1800" dirty="0"/>
              <a:t>, </a:t>
            </a:r>
            <a:r>
              <a:rPr lang="ru-RU" altLang="ru-RU" sz="1800" dirty="0"/>
              <a:t>Казахстан</a:t>
            </a:r>
            <a:r>
              <a:rPr lang="en-US" altLang="ru-RU" sz="1800" dirty="0"/>
              <a:t>, </a:t>
            </a:r>
            <a:r>
              <a:rPr lang="ru-RU" altLang="ru-RU" sz="1800" dirty="0"/>
              <a:t>Россия</a:t>
            </a:r>
            <a:r>
              <a:rPr lang="en-US" altLang="ru-RU" sz="1800" dirty="0"/>
              <a:t>, </a:t>
            </a:r>
            <a:r>
              <a:rPr lang="ru-RU" altLang="ru-RU" sz="1800" dirty="0"/>
              <a:t>Украина</a:t>
            </a:r>
            <a:r>
              <a:rPr lang="en-US" altLang="ru-RU" sz="1800" dirty="0"/>
              <a:t>, </a:t>
            </a:r>
            <a:r>
              <a:rPr lang="ru-RU" altLang="ru-RU" sz="1800" dirty="0"/>
              <a:t>США</a:t>
            </a:r>
            <a:r>
              <a:rPr lang="en-US" altLang="ru-RU" sz="1800" dirty="0"/>
              <a:t> </a:t>
            </a:r>
            <a:r>
              <a:rPr lang="ru-RU" altLang="ru-RU" sz="1800" dirty="0"/>
              <a:t>и</a:t>
            </a:r>
            <a:r>
              <a:rPr lang="en-US" altLang="ru-RU" sz="1800" dirty="0"/>
              <a:t> </a:t>
            </a:r>
            <a:r>
              <a:rPr lang="ru-RU" altLang="ru-RU" sz="1800" dirty="0"/>
              <a:t>Норвегия</a:t>
            </a:r>
            <a:endParaRPr lang="en-US" altLang="ru-RU" sz="1800" dirty="0"/>
          </a:p>
          <a:p>
            <a:pPr algn="just"/>
            <a:endParaRPr lang="ru-RU" sz="1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10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0551" y="793845"/>
            <a:ext cx="7772400" cy="912126"/>
          </a:xfrm>
        </p:spPr>
        <p:txBody>
          <a:bodyPr/>
          <a:lstStyle/>
          <a:p>
            <a:pPr algn="ctr"/>
            <a:r>
              <a:rPr lang="ru-RU" sz="2400" b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Проекты морской </a:t>
            </a:r>
            <a:r>
              <a:rPr lang="ru-RU" sz="2400" b="0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нефтегазодобычи</a:t>
            </a:r>
            <a:r>
              <a:rPr lang="ru-RU" sz="2400" b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br>
              <a:rPr lang="ru-RU" sz="2400" b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</a:br>
            <a:r>
              <a:rPr lang="ru-RU" sz="2400" b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компании ЛУКОЙЛ</a:t>
            </a:r>
            <a:endParaRPr lang="ru-RU" sz="2400" b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76905" y="2084197"/>
            <a:ext cx="7772400" cy="3470441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Bef>
                <a:spcPts val="1800"/>
              </a:spcBef>
            </a:pPr>
            <a:r>
              <a:rPr lang="ru-RU" sz="1800" dirty="0">
                <a:latin typeface="Arial" panose="020B0604020202020204" pitchFamily="34" charset="0"/>
              </a:rPr>
              <a:t>Одной из компаний, активно осваивающих морскую </a:t>
            </a:r>
            <a:r>
              <a:rPr lang="ru-RU" sz="1800" dirty="0" err="1">
                <a:latin typeface="Arial" panose="020B0604020202020204" pitchFamily="34" charset="0"/>
              </a:rPr>
              <a:t>нефтегазодобычу</a:t>
            </a:r>
            <a:r>
              <a:rPr lang="ru-RU" sz="1800" dirty="0">
                <a:latin typeface="Arial" panose="020B0604020202020204" pitchFamily="34" charset="0"/>
              </a:rPr>
              <a:t> является ПАО «ЛУКОЙЛ». Основными регионами расположения морских нефтегазопромысловых сооружений (МНГС) в компании ЛУКОЙЛ являются Северная и Центральная части </a:t>
            </a:r>
            <a:r>
              <a:rPr lang="ru-RU" sz="1800" dirty="0" err="1">
                <a:latin typeface="Arial" panose="020B0604020202020204" pitchFamily="34" charset="0"/>
              </a:rPr>
              <a:t>Каспийскокого</a:t>
            </a:r>
            <a:r>
              <a:rPr lang="ru-RU" sz="1800" dirty="0">
                <a:latin typeface="Arial" panose="020B0604020202020204" pitchFamily="34" charset="0"/>
              </a:rPr>
              <a:t> моря и российский шельф Балтийского моря. </a:t>
            </a:r>
            <a:endParaRPr lang="ru-RU" sz="1800" dirty="0" smtClean="0">
              <a:latin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ts val="1800"/>
              </a:spcBef>
            </a:pPr>
            <a:r>
              <a:rPr lang="ru-RU" sz="1800" dirty="0" smtClean="0">
                <a:latin typeface="Arial" panose="020B0604020202020204" pitchFamily="34" charset="0"/>
              </a:rPr>
              <a:t>В </a:t>
            </a:r>
            <a:r>
              <a:rPr lang="ru-RU" sz="1800" dirty="0">
                <a:latin typeface="Arial" panose="020B0604020202020204" pitchFamily="34" charset="0"/>
              </a:rPr>
              <a:t>настоящее время в </a:t>
            </a:r>
            <a:r>
              <a:rPr lang="ru-RU" sz="1800" dirty="0" smtClean="0">
                <a:latin typeface="Arial" panose="020B0604020202020204" pitchFamily="34" charset="0"/>
              </a:rPr>
              <a:t>компании </a:t>
            </a:r>
            <a:r>
              <a:rPr lang="ru-RU" sz="1800" dirty="0">
                <a:latin typeface="Arial" panose="020B0604020202020204" pitchFamily="34" charset="0"/>
              </a:rPr>
              <a:t>ЛУКОЙЛ в России эксплуатируются 3 морских месторождения – </a:t>
            </a:r>
            <a:r>
              <a:rPr lang="ru-RU" sz="1800" dirty="0" err="1">
                <a:latin typeface="Arial" panose="020B0604020202020204" pitchFamily="34" charset="0"/>
              </a:rPr>
              <a:t>Кравцовское</a:t>
            </a:r>
            <a:r>
              <a:rPr lang="ru-RU" sz="1800" dirty="0">
                <a:latin typeface="Arial" panose="020B0604020202020204" pitchFamily="34" charset="0"/>
              </a:rPr>
              <a:t> </a:t>
            </a:r>
            <a:r>
              <a:rPr lang="en-US" sz="1800" dirty="0" smtClean="0">
                <a:latin typeface="Arial" panose="020B0604020202020204" pitchFamily="34" charset="0"/>
              </a:rPr>
              <a:t>D</a:t>
            </a:r>
            <a:r>
              <a:rPr lang="ru-RU" sz="1800" dirty="0" smtClean="0">
                <a:latin typeface="Arial" panose="020B0604020202020204" pitchFamily="34" charset="0"/>
              </a:rPr>
              <a:t>6 </a:t>
            </a:r>
            <a:r>
              <a:rPr lang="ru-RU" sz="1800" dirty="0">
                <a:latin typeface="Arial" panose="020B0604020202020204" pitchFamily="34" charset="0"/>
              </a:rPr>
              <a:t>на Балтийском море, </a:t>
            </a:r>
            <a:r>
              <a:rPr lang="ru-RU" sz="1800" dirty="0" err="1">
                <a:latin typeface="Arial" panose="020B0604020202020204" pitchFamily="34" charset="0"/>
              </a:rPr>
              <a:t>им.Ю.Корчагина</a:t>
            </a:r>
            <a:r>
              <a:rPr lang="ru-RU" sz="1800" dirty="0">
                <a:latin typeface="Arial" panose="020B0604020202020204" pitchFamily="34" charset="0"/>
              </a:rPr>
              <a:t>, и </a:t>
            </a:r>
            <a:r>
              <a:rPr lang="ru-RU" sz="1800" dirty="0" err="1">
                <a:latin typeface="Arial" panose="020B0604020202020204" pitchFamily="34" charset="0"/>
              </a:rPr>
              <a:t>им.В.Филановского</a:t>
            </a:r>
            <a:r>
              <a:rPr lang="ru-RU" sz="1800" dirty="0">
                <a:latin typeface="Arial" panose="020B0604020202020204" pitchFamily="34" charset="0"/>
              </a:rPr>
              <a:t> на Каспийском море. Начинается разработка проектной документации по проектам обустройства Ракушечного месторождения и месторождения </a:t>
            </a:r>
            <a:r>
              <a:rPr lang="en-US" sz="1800" dirty="0" smtClean="0">
                <a:latin typeface="Arial" panose="020B0604020202020204" pitchFamily="34" charset="0"/>
              </a:rPr>
              <a:t>D</a:t>
            </a:r>
            <a:r>
              <a:rPr lang="ru-RU" sz="1800" dirty="0" smtClean="0">
                <a:latin typeface="Arial" panose="020B0604020202020204" pitchFamily="34" charset="0"/>
              </a:rPr>
              <a:t>41</a:t>
            </a:r>
            <a:r>
              <a:rPr lang="ru-RU" sz="1800" dirty="0">
                <a:latin typeface="Arial" panose="020B0604020202020204" pitchFamily="34" charset="0"/>
              </a:rPr>
              <a:t>. </a:t>
            </a:r>
            <a:endParaRPr lang="ru-RU" sz="1800" dirty="0" smtClean="0">
              <a:latin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ts val="1800"/>
              </a:spcBef>
            </a:pPr>
            <a:r>
              <a:rPr lang="ru-RU" sz="1800" dirty="0" smtClean="0">
                <a:latin typeface="Arial" panose="020B0604020202020204" pitchFamily="34" charset="0"/>
              </a:rPr>
              <a:t>Выполнены </a:t>
            </a:r>
            <a:r>
              <a:rPr lang="ru-RU" sz="1800" dirty="0">
                <a:latin typeface="Arial" panose="020B0604020202020204" pitchFamily="34" charset="0"/>
              </a:rPr>
              <a:t>концептуальные проработки по ряду морских месторождений – им. </a:t>
            </a:r>
            <a:r>
              <a:rPr lang="ru-RU" sz="1800" dirty="0" err="1">
                <a:latin typeface="Arial" panose="020B0604020202020204" pitchFamily="34" charset="0"/>
              </a:rPr>
              <a:t>Ю.С.Кувыкина</a:t>
            </a:r>
            <a:r>
              <a:rPr lang="ru-RU" sz="1800" dirty="0">
                <a:latin typeface="Arial" panose="020B0604020202020204" pitchFamily="34" charset="0"/>
              </a:rPr>
              <a:t>, Западно-Ракушечное, 170 км, Центральное, </a:t>
            </a:r>
            <a:r>
              <a:rPr lang="ru-RU" sz="1800" dirty="0" err="1">
                <a:latin typeface="Arial" panose="020B0604020202020204" pitchFamily="34" charset="0"/>
              </a:rPr>
              <a:t>Хвалынское</a:t>
            </a:r>
            <a:r>
              <a:rPr lang="ru-RU" sz="1800" dirty="0">
                <a:latin typeface="Arial" panose="020B0604020202020204" pitchFamily="34" charset="0"/>
              </a:rPr>
              <a:t>, </a:t>
            </a:r>
            <a:r>
              <a:rPr lang="en-US" sz="1800" dirty="0" smtClean="0">
                <a:latin typeface="Arial" panose="020B0604020202020204" pitchFamily="34" charset="0"/>
              </a:rPr>
              <a:t>D</a:t>
            </a:r>
            <a:r>
              <a:rPr lang="ru-RU" sz="1800" dirty="0" smtClean="0">
                <a:latin typeface="Arial" panose="020B0604020202020204" pitchFamily="34" charset="0"/>
              </a:rPr>
              <a:t>33</a:t>
            </a:r>
            <a:r>
              <a:rPr lang="ru-RU" sz="1800" dirty="0">
                <a:latin typeface="Arial" panose="020B0604020202020204" pitchFamily="34" charset="0"/>
              </a:rPr>
              <a:t>, Новое и другие. Схема расположения основных лицензионных участков, структур и месторождений Северного Каспия приведена на </a:t>
            </a:r>
            <a:r>
              <a:rPr lang="ru-RU" sz="1800" dirty="0" smtClean="0">
                <a:latin typeface="Arial" panose="020B0604020202020204" pitchFamily="34" charset="0"/>
              </a:rPr>
              <a:t>рисунке. </a:t>
            </a:r>
            <a:endParaRPr lang="ru-RU" sz="1800" dirty="0">
              <a:latin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ts val="1200"/>
              </a:spcBef>
            </a:pPr>
            <a:endParaRPr lang="ru-RU" sz="1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41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9" name="Рисунок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25" y="1774209"/>
            <a:ext cx="8653145" cy="4858603"/>
          </a:xfrm>
          <a:prstGeom prst="rect">
            <a:avLst/>
          </a:prstGeom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04967" y="698310"/>
            <a:ext cx="8393603" cy="912126"/>
          </a:xfrm>
        </p:spPr>
        <p:txBody>
          <a:bodyPr/>
          <a:lstStyle/>
          <a:p>
            <a:pPr algn="ctr"/>
            <a:r>
              <a:rPr lang="ru-RU" sz="2400" b="0" dirty="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Схема расположения основных лицензионных участков, структур и месторождений Северного </a:t>
            </a:r>
            <a:r>
              <a:rPr lang="ru-RU" sz="2400" b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Каспия</a:t>
            </a:r>
            <a:endParaRPr lang="ru-RU" sz="2400" b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3613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6903" y="425355"/>
            <a:ext cx="7772400" cy="912126"/>
          </a:xfrm>
        </p:spPr>
        <p:txBody>
          <a:bodyPr/>
          <a:lstStyle/>
          <a:p>
            <a:pPr algn="ctr"/>
            <a:r>
              <a:rPr lang="ru-RU" sz="2400" b="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Стандартизация морской </a:t>
            </a:r>
            <a:r>
              <a:rPr lang="ru-RU" sz="2400" b="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нефтегазодобычи</a:t>
            </a:r>
            <a:r>
              <a:rPr lang="ru-RU" sz="2400" b="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в компании ЛУКОЙЛ</a:t>
            </a:r>
            <a:endParaRPr lang="ru-RU" sz="2400" b="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5960" y="1401809"/>
            <a:ext cx="7772400" cy="3470441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Bef>
                <a:spcPts val="1200"/>
              </a:spcBef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Впервые вопросы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необходимости создания нормативов,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регламентирующих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обустройство морских месторождений, адаптации и использования зарубежных стандартов в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компании ЛУКОЙЛ возникли в конце 1990-х годов при проработке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предпроектных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решений платформы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Кравцовского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месторождения на шельфе Балтийского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моря и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начата программа по разработке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такой системы стандартов. </a:t>
            </a:r>
          </a:p>
          <a:p>
            <a:pPr algn="just">
              <a:lnSpc>
                <a:spcPct val="80000"/>
              </a:lnSpc>
              <a:spcBef>
                <a:spcPts val="1200"/>
              </a:spcBef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 2003 года начинается проработка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предпроектной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документации по обустройству месторождения </a:t>
            </a:r>
            <a:r>
              <a:rPr lang="ru-R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им.Ю.Корчагина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а с 2006 г – месторождения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им.В.Филановского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 Возобновляется работа по созданию новых и адаптации переводов международных стандартов, в том числе, в рамках сотрудничества с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Росстандартом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профильными министерствами и компаниями. </a:t>
            </a:r>
            <a:endParaRPr 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ts val="1200"/>
              </a:spcBef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2011 году после большой работы выполненной профильными подразделениями ПАО «ЛУКОЙЛ» и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разработчиком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нормативных документов – ООО «ЛУКОЙЛ-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ВолгоградНИПИморнефть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» был выпущен 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Национальный стандарт РФ ГОСТ Р 54483-2011 (ИСО 19900:2002) «Нефтяная и газовая промышленность. Платформы морские для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нефтегазодобычи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Общие требования», модифицированный перевод соответствующего стандарта </a:t>
            </a: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Petroleum and natural gas industries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requirements for offshore structures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адаптированный к российским нормативным требованиям.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56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8790" y="575481"/>
            <a:ext cx="7772400" cy="912126"/>
          </a:xfrm>
        </p:spPr>
        <p:txBody>
          <a:bodyPr/>
          <a:lstStyle/>
          <a:p>
            <a:pPr algn="ctr"/>
            <a:r>
              <a:rPr lang="ru-RU" sz="2400" b="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Стандартизация морской </a:t>
            </a:r>
            <a:r>
              <a:rPr lang="ru-RU" sz="2400" b="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нефтегазодобычи</a:t>
            </a:r>
            <a:r>
              <a:rPr lang="ru-RU" sz="2400" b="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в компании ЛУКОЙЛ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5960" y="1647469"/>
            <a:ext cx="7772400" cy="3470441"/>
          </a:xfrm>
        </p:spPr>
        <p:txBody>
          <a:bodyPr>
            <a:noAutofit/>
          </a:bodyPr>
          <a:lstStyle/>
          <a:p>
            <a:pPr algn="just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 настоящее время на стадии окончательного утверждения в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Росстандарте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находится недавно разработанный в Группе ЛУКОЙЛ 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1.1328500.2016 «Установки и сооружения на континентальном шельфе Российской Федерации и в российской части (российском секторе) дна Каспийского моря»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Также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выполнены окончательные редакции еще ряда стандартов, в том числе, уже утвержденный в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Росстандарте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непосредственно для проектирования гидротехнических сооружений – 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ГОСТ Р (ИСО 19901-2:2004) «Нефтяная и газовая промышленность. Сооружения нефтегазопромысловые морские. Проектирование с учетом сейсмических условий» (аутентичный модифицированный перевод </a:t>
            </a: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19901-2:2004 </a:t>
            </a: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Petroleum and natural gas industries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 requirements for offshore structures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Seismic design procedures and criteria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just"/>
            <a:endParaRPr lang="ru-RU" sz="1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17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8790" y="575481"/>
            <a:ext cx="7772400" cy="912126"/>
          </a:xfrm>
        </p:spPr>
        <p:txBody>
          <a:bodyPr/>
          <a:lstStyle/>
          <a:p>
            <a:pPr algn="ctr"/>
            <a:r>
              <a:rPr lang="ru-RU" sz="2400" b="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Сопоставление р</a:t>
            </a:r>
            <a:r>
              <a:rPr lang="ru-RU" sz="2400" b="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о</a:t>
            </a:r>
            <a:r>
              <a:rPr lang="ru-RU" sz="2400" b="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ссийских и зарубежных нормативных требований </a:t>
            </a:r>
            <a:endParaRPr lang="ru-RU" sz="2400" b="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5960" y="1620173"/>
            <a:ext cx="7772400" cy="3470441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 рамках этих работ проводилось сопоставление и адаптация нормативных требований российских и зарубежных стандартов по следующим основным направлениям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80000"/>
              </a:lnSpc>
            </a:pPr>
            <a:endParaRPr 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Aft>
                <a:spcPts val="600"/>
              </a:spcAft>
            </a:pP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Принципы расчета по методу предельных состояний.</a:t>
            </a:r>
          </a:p>
          <a:p>
            <a:pPr algn="just">
              <a:lnSpc>
                <a:spcPct val="80000"/>
              </a:lnSpc>
              <a:spcAft>
                <a:spcPts val="600"/>
              </a:spcAft>
            </a:pP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Ледовые воздействия и обеспечение устойчивости МНГС.</a:t>
            </a:r>
          </a:p>
          <a:p>
            <a:pPr algn="just">
              <a:lnSpc>
                <a:spcPct val="80000"/>
              </a:lnSpc>
              <a:spcAft>
                <a:spcPts val="600"/>
              </a:spcAft>
            </a:pP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Обеспечение устойчивости МНГС при сейсмических воздействиях.</a:t>
            </a:r>
          </a:p>
          <a:p>
            <a:pPr algn="just">
              <a:lnSpc>
                <a:spcPct val="80000"/>
              </a:lnSpc>
              <a:spcAft>
                <a:spcPts val="600"/>
              </a:spcAft>
            </a:pP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Мониторинг и обеспечение безопасности в период эксплуатации.</a:t>
            </a:r>
          </a:p>
          <a:p>
            <a:pPr algn="just">
              <a:lnSpc>
                <a:spcPct val="80000"/>
              </a:lnSpc>
              <a:spcBef>
                <a:spcPts val="1200"/>
              </a:spcBef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Основным отличием стандартов ИСО от российских норм в части применения метода предельных состояний является наличие в ИСО четырех видов предельных состояний, в то время как в России предельные состояния подразделяются на две группы. </a:t>
            </a:r>
            <a:endParaRPr 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ts val="1200"/>
              </a:spcBef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Каждому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предельному состоянию соответствуют свои критерии и условия расчета, которые сведены в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таблицу.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При создании ГОСТ Р ИСО 19901-2:2004 было найдено компромиссное решение с включением в состав ГОСТ частных коэффициентов надежности, как это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регламентировано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 российских СНиП. </a:t>
            </a:r>
          </a:p>
          <a:p>
            <a:pPr algn="just"/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03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8790" y="111457"/>
            <a:ext cx="7772400" cy="912126"/>
          </a:xfrm>
        </p:spPr>
        <p:txBody>
          <a:bodyPr/>
          <a:lstStyle/>
          <a:p>
            <a:pPr algn="ctr"/>
            <a:r>
              <a:rPr lang="ru-RU" sz="2400" b="0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Таблица сравнения предельных состояний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C020-F762-4CFF-B6FF-00BA35C30F5C}" type="slidenum">
              <a:rPr lang="ru-RU" smtClean="0"/>
              <a:pPr/>
              <a:t>9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264605"/>
              </p:ext>
            </p:extLst>
          </p:nvPr>
        </p:nvGraphicFramePr>
        <p:xfrm>
          <a:off x="245657" y="1078174"/>
          <a:ext cx="8625388" cy="55687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7397"/>
                <a:gridCol w="1277397"/>
                <a:gridCol w="1277397"/>
                <a:gridCol w="1277397"/>
                <a:gridCol w="1277397"/>
                <a:gridCol w="1119484"/>
                <a:gridCol w="1118919"/>
              </a:tblGrid>
              <a:tr h="185514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Требование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97" marR="44297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Предельное состояние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97" marR="4429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63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Согласно ИСО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97" marR="4429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Согласно практике проектирования в РФ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97" marR="4429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91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ULS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Ultimate limit state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SLS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Serviceability limit state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FLS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atigue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limit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ALS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Accidental limit state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несущей способности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эксплуатационной способности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/>
                </a:tc>
              </a:tr>
              <a:tr h="3220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предельное состояние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предельное состояние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/>
                </a:tc>
              </a:tr>
              <a:tr h="18684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Предельное состояние по потере несущей способности. Включает: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потеря несущей способности </a:t>
                      </a:r>
                      <a:r>
                        <a:rPr lang="ru-RU" sz="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грунто-вого</a:t>
                      </a: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основания;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потеря несущей способности основных несущих конструкций МНГС;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потеря устойчивости по схемам плоского, глубинного, смешанного сдвига;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опрокидывание МНГС;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в </a:t>
                      </a:r>
                      <a:r>
                        <a:rPr lang="ru-RU" sz="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при учете сейсмических нагрузок уровня ПЗ.  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Предельное состояние по критериям </a:t>
                      </a:r>
                      <a:r>
                        <a:rPr lang="ru-RU" sz="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пригод-ности</a:t>
                      </a: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 нормальной эксплуатации.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Включает: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деформации  и перемещения, которые нарушают  работу конструктивных элементов и оборудования;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избыточную вибрацию, создающую дискомфорт для персонала, или влияющую  на конструктивные элементы и оборудование;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нарушение местной прочности.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Предельное состояние по критерию усталостной прочности.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Данное предельное состояние соответствует критерию разрушения при действии циклических нагрузок.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Предельное состояние по критериям аномальных воздействий и аварийных ситуаций. В качестве внешних воздействий должны быть рассмотрены следующие: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нагрузки окружающей среды, в </a:t>
                      </a:r>
                      <a:r>
                        <a:rPr lang="ru-RU" sz="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ru-RU" sz="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сейсмичес</a:t>
                      </a: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-кие нагрузки уровня МРЗ, нарушающие нормальную эксплуатацию;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-нагрузки от падения вертолета и/или других объектов;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столкновение с судами;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пожары, взрывы. 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соответствии с СП 58.13330.2012.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Гидротехнические сооружения. Основные положения 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соответствии с СП 58.13330.2012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Гидротехнические сооружения. Основные положения и  в соответствии с СП 16.13330.2011 Стальные конструкции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/>
                </a:tc>
              </a:tr>
              <a:tr h="352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Ежегодная вероятность превышения нагрузок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97" marR="442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1%</a:t>
                      </a: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( 10</a:t>
                      </a:r>
                      <a:r>
                        <a:rPr lang="en-US" sz="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  </a:t>
                      </a: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,1%</a:t>
                      </a: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( 10</a:t>
                      </a:r>
                      <a:r>
                        <a:rPr lang="en-US" sz="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1%</a:t>
                      </a: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( 10</a:t>
                      </a:r>
                      <a:r>
                        <a:rPr lang="en-US" sz="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0,01%</a:t>
                      </a: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(10</a:t>
                      </a:r>
                      <a:r>
                        <a:rPr lang="en-US" sz="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</a:t>
                      </a: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,1%</a:t>
                      </a: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( 10</a:t>
                      </a:r>
                      <a:r>
                        <a:rPr lang="en-US" sz="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- </a:t>
                      </a: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0,01%</a:t>
                      </a: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(10</a:t>
                      </a:r>
                      <a:r>
                        <a:rPr lang="en-US" sz="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</a:t>
                      </a: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1%</a:t>
                      </a: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( 10</a:t>
                      </a:r>
                      <a:r>
                        <a:rPr lang="en-US" sz="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 anchor="ctr"/>
                </a:tc>
              </a:tr>
              <a:tr h="292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Коэффициент  надежности 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97" marR="442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умолчанию до 1,35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≤</a:t>
                      </a:r>
                      <a:r>
                        <a:rPr lang="ru-RU" sz="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</a:t>
                      </a:r>
                      <a:r>
                        <a:rPr lang="en-US" sz="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r>
                        <a:rPr lang="ru-RU" sz="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(СП </a:t>
                      </a: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58.13330.2012)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(СП 58.13330.2012)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 anchor="ctr"/>
                </a:tc>
              </a:tr>
              <a:tr h="292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Коэффициент сочетания нагрузок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97" marR="442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нет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нет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нет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нет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≤1(СП 58.13330.2012)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(СП 58.13330.2012)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 anchor="ctr"/>
                </a:tc>
              </a:tr>
              <a:tr h="339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Коэффициент сопротивления 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97" marR="442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γ</a:t>
                      </a:r>
                      <a:r>
                        <a:rPr kumimoji="0" lang="en-US" sz="1000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ru-RU" sz="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≤ </a:t>
                      </a: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γ</a:t>
                      </a:r>
                      <a:r>
                        <a:rPr kumimoji="0" lang="en-US" sz="1000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γ</a:t>
                      </a:r>
                      <a:r>
                        <a:rPr kumimoji="0" lang="en-US" sz="1000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γ</a:t>
                      </a:r>
                      <a:r>
                        <a:rPr kumimoji="0" lang="en-US" sz="1000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γ</a:t>
                      </a:r>
                      <a:r>
                        <a:rPr kumimoji="0" lang="en-US" sz="1000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ru-RU" sz="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(СП </a:t>
                      </a: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16.13330.2011)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γ</a:t>
                      </a:r>
                      <a:r>
                        <a:rPr kumimoji="0" lang="en-US" sz="1000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ru-RU" sz="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(СП 58.13330.2012</a:t>
                      </a:r>
                      <a:r>
                        <a:rPr lang="ru-RU" sz="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97" marR="44297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89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Городская">
  <a:themeElements>
    <a:clrScheme name="Другая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F497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2E025CE19C3D14FBB628CAA5802C3CB" ma:contentTypeVersion="1" ma:contentTypeDescription="Создание документа." ma:contentTypeScope="" ma:versionID="0212723a7489f26f309c4136d32b62b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a10c82831e5d625bbb0173136b0368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B1E4598-FB04-46E3-ADFA-3DDE44D75E56}"/>
</file>

<file path=customXml/itemProps2.xml><?xml version="1.0" encoding="utf-8"?>
<ds:datastoreItem xmlns:ds="http://schemas.openxmlformats.org/officeDocument/2006/customXml" ds:itemID="{A5DB31B1-A9EC-46D4-87B5-04665D3F52ED}"/>
</file>

<file path=customXml/itemProps3.xml><?xml version="1.0" encoding="utf-8"?>
<ds:datastoreItem xmlns:ds="http://schemas.openxmlformats.org/officeDocument/2006/customXml" ds:itemID="{002A6DAC-338E-4D18-A9AA-CB777BEB02C7}"/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TM02892315[[fn=Легкий дым]]</Template>
  <TotalTime>2269</TotalTime>
  <Words>1905</Words>
  <Application>Microsoft Office PowerPoint</Application>
  <PresentationFormat>Экран (4:3)</PresentationFormat>
  <Paragraphs>231</Paragraphs>
  <Slides>21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6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HDOfficeLightV0</vt:lpstr>
      <vt:lpstr>1_HDOfficeLightV0</vt:lpstr>
      <vt:lpstr>2_HDOfficeLightV0</vt:lpstr>
      <vt:lpstr>3_HDOfficeLightV0</vt:lpstr>
      <vt:lpstr>4_HDOfficeLightV0</vt:lpstr>
      <vt:lpstr>Городская</vt:lpstr>
      <vt:lpstr>Clip</vt:lpstr>
      <vt:lpstr>Опыт применения российских и зарубежных систем нормативной документации при формировании новых сводов правил для проектирования морских стационарных нефтедобывающих платформ в части оценок конструктивной прочности, устойчивости и безопасности</vt:lpstr>
      <vt:lpstr>Зачем нужны международные стандарты?</vt:lpstr>
      <vt:lpstr>Предпосылки применения международных стандартов</vt:lpstr>
      <vt:lpstr>Проекты морской нефтегазодобычи  компании ЛУКОЙЛ</vt:lpstr>
      <vt:lpstr>Схема расположения основных лицензионных участков, структур и месторождений Северного Каспия</vt:lpstr>
      <vt:lpstr>Стандартизация морской нефтегазодобычи в компании ЛУКОЙЛ</vt:lpstr>
      <vt:lpstr>Стандартизация морской нефтегазодобычи в компании ЛУКОЙЛ</vt:lpstr>
      <vt:lpstr>Сопоставление российских и зарубежных нормативных требований </vt:lpstr>
      <vt:lpstr>Таблица сравнения предельных состояний</vt:lpstr>
      <vt:lpstr>Сопоставление требований для разных классов сооружений</vt:lpstr>
      <vt:lpstr>Определение уровней подверженности воздействиям в ISO</vt:lpstr>
      <vt:lpstr>Сопоставление нормативных требований при расчетах на сейсмические воздействия</vt:lpstr>
      <vt:lpstr>Целевая годовая вероятность разрушения МНГС для упрощенных методов проектирования</vt:lpstr>
      <vt:lpstr>Требования обеспечения безопасности на основе создания систем мониторинга МНГС</vt:lpstr>
      <vt:lpstr>Реализация обеспечения безопасности МНГС при обустройстве месторождения им. В.Филановского</vt:lpstr>
      <vt:lpstr>Презентация PowerPoint</vt:lpstr>
      <vt:lpstr>Организационная структура технического комитета TC 67 ISO</vt:lpstr>
      <vt:lpstr>Организационная структура ТК23</vt:lpstr>
      <vt:lpstr>Действующие в России стандарты ISO 19900</vt:lpstr>
      <vt:lpstr>Стандарты ISO, находящиеся в стадии подготовки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«Проект реализации на российском и зарубежном рынках компьютерной программы для расчета стримерного разряда в газах»</dc:title>
  <dc:creator>ETLm</dc:creator>
  <cp:lastModifiedBy>Zhelankin</cp:lastModifiedBy>
  <cp:revision>122</cp:revision>
  <cp:lastPrinted>2017-06-05T12:12:18Z</cp:lastPrinted>
  <dcterms:created xsi:type="dcterms:W3CDTF">2014-03-01T16:52:26Z</dcterms:created>
  <dcterms:modified xsi:type="dcterms:W3CDTF">2017-11-15T08:42:27Z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0x010100A2E025CE19C3D14FBB628CAA5802C3CB</vt:lpwstr>
  </property>
</Properties>
</file>