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17.xml" ContentType="application/vnd.openxmlformats-officedocument.presentationml.slide+xml"/>
  <Override PartName="/ppt/slides/slide18.xml" ContentType="application/vnd.openxmlformats-officedocument.presentationml.slide+xml"/>
  <Override PartName="/ppt/presentation.xml" ContentType="application/vnd.openxmlformats-officedocument.presentationml.presentation.main+xml"/>
  <Override PartName="/ppt/slides/slide16.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xml" ContentType="application/vnd.openxmlformats-officedocument.presentationml.slide+xml"/>
  <Override PartName="/ppt/slides/slide15.xml" ContentType="application/vnd.openxmlformats-officedocument.presentationml.slide+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1.xml" ContentType="application/vnd.openxmlformats-officedocument.presentationml.slideMaster+xml"/>
  <Override PartName="/ppt/slideLayouts/slideLayout21.xml" ContentType="application/vnd.openxmlformats-officedocument.presentationml.slideLayout+xml"/>
  <Override PartName="/ppt/slideLayouts/slideLayout45.xml" ContentType="application/vnd.openxmlformats-officedocument.presentationml.slideLayout+xml"/>
  <Override PartName="/ppt/slideLayouts/slideLayout19.xml" ContentType="application/vnd.openxmlformats-officedocument.presentationml.slideLayout+xml"/>
  <Override PartName="/ppt/slideLayouts/slideLayout44.xml" ContentType="application/vnd.openxmlformats-officedocument.presentationml.slideLayout+xml"/>
  <Override PartName="/ppt/slideLayouts/slideLayout43.xml" ContentType="application/vnd.openxmlformats-officedocument.presentationml.slideLayout+xml"/>
  <Override PartName="/ppt/slideLayouts/slideLayout42.xml" ContentType="application/vnd.openxmlformats-officedocument.presentationml.slideLayout+xml"/>
  <Override PartName="/ppt/slideLayouts/slideLayout41.xml" ContentType="application/vnd.openxmlformats-officedocument.presentationml.slideLayout+xml"/>
  <Override PartName="/ppt/slideLayouts/slideLayout40.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54.xml" ContentType="application/vnd.openxmlformats-officedocument.presentationml.slideLayout+xml"/>
  <Override PartName="/ppt/slideLayouts/slideLayout53.xml" ContentType="application/vnd.openxmlformats-officedocument.presentationml.slideLayout+xml"/>
  <Override PartName="/ppt/slideLayouts/slideLayout52.xml" ContentType="application/vnd.openxmlformats-officedocument.presentationml.slideLayout+xml"/>
  <Override PartName="/ppt/slideLayouts/slideLayout51.xml" ContentType="application/vnd.openxmlformats-officedocument.presentationml.slideLayout+xml"/>
  <Override PartName="/ppt/slideLayouts/slideLayout50.xml" ContentType="application/vnd.openxmlformats-officedocument.presentationml.slideLayout+xml"/>
  <Override PartName="/ppt/slideLayouts/slideLayout49.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20.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22.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8.xml" ContentType="application/vnd.openxmlformats-officedocument.presentationml.slideLayout+xml"/>
  <Override PartName="/ppt/slideLayouts/slideLayout12.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3.xml" ContentType="application/vnd.openxmlformats-officedocument.presentationml.slideLayout+xml"/>
  <Override PartName="/ppt/notesSlides/notesSlide1.xml" ContentType="application/vnd.openxmlformats-officedocument.presentationml.notesSlide+xml"/>
  <Override PartName="/ppt/slideLayouts/slideLayout15.xml" ContentType="application/vnd.openxmlformats-officedocument.presentationml.slideLayout+xml"/>
  <Override PartName="/ppt/slideLayouts/slideLayout59.xml" ContentType="application/vnd.openxmlformats-officedocument.presentationml.slideLayout+xml"/>
  <Override PartName="/ppt/slideLayouts/slideLayout14.xml" ContentType="application/vnd.openxmlformats-officedocument.presentationml.slideLayout+xml"/>
  <Override PartName="/ppt/slideLayouts/slideLayout57.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60.xml" ContentType="application/vnd.openxmlformats-officedocument.presentationml.slideLayout+xml"/>
  <Override PartName="/ppt/slideLayouts/slideLayout58.xml" ContentType="application/vnd.openxmlformats-officedocument.presentationml.slideLayout+xml"/>
  <Override PartName="/ppt/slideLayouts/slideLayout62.xml" ContentType="application/vnd.openxmlformats-officedocument.presentationml.slideLayout+xml"/>
  <Override PartName="/ppt/slideLayouts/slideLayout66.xml" ContentType="application/vnd.openxmlformats-officedocument.presentationml.slideLayout+xml"/>
  <Override PartName="/ppt/slideLayouts/slideLayout65.xml" ContentType="application/vnd.openxmlformats-officedocument.presentationml.slideLayout+xml"/>
  <Override PartName="/ppt/slideLayouts/slideLayout61.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commentAuthors.xml" ContentType="application/vnd.openxmlformats-officedocument.presentationml.commentAuthors+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8.xml" ContentType="application/vnd.openxmlformats-officedocument.theme+xml"/>
  <Override PartName="/ppt/theme/theme7.xml" ContentType="application/vnd.openxmlformats-officedocument.theme+xml"/>
  <Override PartName="/ppt/theme/theme6.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 id="2147483875" r:id="rId2"/>
    <p:sldMasterId id="2147483887" r:id="rId3"/>
    <p:sldMasterId id="2147483917" r:id="rId4"/>
    <p:sldMasterId id="2147483941" r:id="rId5"/>
    <p:sldMasterId id="2147484043" r:id="rId6"/>
  </p:sldMasterIdLst>
  <p:notesMasterIdLst>
    <p:notesMasterId r:id="rId25"/>
  </p:notesMasterIdLst>
  <p:handoutMasterIdLst>
    <p:handoutMasterId r:id="rId26"/>
  </p:handoutMasterIdLst>
  <p:sldIdLst>
    <p:sldId id="386" r:id="rId7"/>
    <p:sldId id="388" r:id="rId8"/>
    <p:sldId id="385" r:id="rId9"/>
    <p:sldId id="342" r:id="rId10"/>
    <p:sldId id="365" r:id="rId11"/>
    <p:sldId id="377" r:id="rId12"/>
    <p:sldId id="378" r:id="rId13"/>
    <p:sldId id="368" r:id="rId14"/>
    <p:sldId id="379" r:id="rId15"/>
    <p:sldId id="370" r:id="rId16"/>
    <p:sldId id="380" r:id="rId17"/>
    <p:sldId id="387" r:id="rId18"/>
    <p:sldId id="382" r:id="rId19"/>
    <p:sldId id="383" r:id="rId20"/>
    <p:sldId id="373" r:id="rId21"/>
    <p:sldId id="389" r:id="rId22"/>
    <p:sldId id="374" r:id="rId23"/>
    <p:sldId id="384" r:id="rId24"/>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ception-MSK" initials="R"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D8E8"/>
    <a:srgbClr val="E9EDF4"/>
    <a:srgbClr val="DDDDDD"/>
    <a:srgbClr val="E6E6E6"/>
    <a:srgbClr val="9EA7E6"/>
    <a:srgbClr val="4350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39" autoAdjust="0"/>
    <p:restoredTop sz="94660"/>
  </p:normalViewPr>
  <p:slideViewPr>
    <p:cSldViewPr snapToGrid="0">
      <p:cViewPr>
        <p:scale>
          <a:sx n="70" d="100"/>
          <a:sy n="70" d="100"/>
        </p:scale>
        <p:origin x="-1086" y="-9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33"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customXml" Target="../customXml/item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0"/>
            <a:ext cx="4029282" cy="351957"/>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5265014" y="0"/>
            <a:ext cx="4029282" cy="351957"/>
          </a:xfrm>
          <a:prstGeom prst="rect">
            <a:avLst/>
          </a:prstGeom>
        </p:spPr>
        <p:txBody>
          <a:bodyPr vert="horz" lIns="91440" tIns="45720" rIns="91440" bIns="45720" rtlCol="0"/>
          <a:lstStyle>
            <a:lvl1pPr algn="r">
              <a:defRPr sz="1200"/>
            </a:lvl1pPr>
          </a:lstStyle>
          <a:p>
            <a:fld id="{3F6A6C6F-209E-494E-A5C1-0C673BAB5602}" type="datetimeFigureOut">
              <a:rPr lang="ru-RU" smtClean="0"/>
              <a:pPr/>
              <a:t>15.11.2017</a:t>
            </a:fld>
            <a:endParaRPr lang="ru-RU"/>
          </a:p>
        </p:txBody>
      </p:sp>
      <p:sp>
        <p:nvSpPr>
          <p:cNvPr id="4" name="Нижний колонтитул 3"/>
          <p:cNvSpPr>
            <a:spLocks noGrp="1"/>
          </p:cNvSpPr>
          <p:nvPr>
            <p:ph type="ftr" sz="quarter" idx="2"/>
          </p:nvPr>
        </p:nvSpPr>
        <p:spPr>
          <a:xfrm>
            <a:off x="1" y="6658444"/>
            <a:ext cx="4029282" cy="351957"/>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5265014" y="6658444"/>
            <a:ext cx="4029282" cy="351957"/>
          </a:xfrm>
          <a:prstGeom prst="rect">
            <a:avLst/>
          </a:prstGeom>
        </p:spPr>
        <p:txBody>
          <a:bodyPr vert="horz" lIns="91440" tIns="45720" rIns="91440" bIns="45720" rtlCol="0" anchor="b"/>
          <a:lstStyle>
            <a:lvl1pPr algn="r">
              <a:defRPr sz="1200"/>
            </a:lvl1pPr>
          </a:lstStyle>
          <a:p>
            <a:fld id="{6CCBC22B-84AE-4A97-A88E-C29EB5DC86C6}" type="slidenum">
              <a:rPr lang="ru-RU" smtClean="0"/>
              <a:pPr/>
              <a:t>‹#›</a:t>
            </a:fld>
            <a:endParaRPr lang="ru-RU"/>
          </a:p>
        </p:txBody>
      </p:sp>
    </p:spTree>
    <p:extLst>
      <p:ext uri="{BB962C8B-B14F-4D97-AF65-F5344CB8AC3E}">
        <p14:creationId xmlns:p14="http://schemas.microsoft.com/office/powerpoint/2010/main" val="1536044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4028440" cy="351737"/>
          </a:xfrm>
          <a:prstGeom prst="rect">
            <a:avLst/>
          </a:prstGeom>
        </p:spPr>
        <p:txBody>
          <a:bodyPr vert="horz" lIns="93177" tIns="46589" rIns="93177" bIns="46589" rtlCol="0"/>
          <a:lstStyle>
            <a:lvl1pPr algn="l">
              <a:defRPr sz="1200"/>
            </a:lvl1pPr>
          </a:lstStyle>
          <a:p>
            <a:endParaRPr lang="ru-RU"/>
          </a:p>
        </p:txBody>
      </p:sp>
      <p:sp>
        <p:nvSpPr>
          <p:cNvPr id="3" name="Дата 2"/>
          <p:cNvSpPr>
            <a:spLocks noGrp="1"/>
          </p:cNvSpPr>
          <p:nvPr>
            <p:ph type="dt" idx="1"/>
          </p:nvPr>
        </p:nvSpPr>
        <p:spPr>
          <a:xfrm>
            <a:off x="5265809" y="0"/>
            <a:ext cx="4028440" cy="351737"/>
          </a:xfrm>
          <a:prstGeom prst="rect">
            <a:avLst/>
          </a:prstGeom>
        </p:spPr>
        <p:txBody>
          <a:bodyPr vert="horz" lIns="93177" tIns="46589" rIns="93177" bIns="46589" rtlCol="0"/>
          <a:lstStyle>
            <a:lvl1pPr algn="r">
              <a:defRPr sz="1200"/>
            </a:lvl1pPr>
          </a:lstStyle>
          <a:p>
            <a:fld id="{3282F4FF-7D10-478D-8922-9B9BB7B57096}" type="datetimeFigureOut">
              <a:rPr lang="ru-RU" smtClean="0"/>
              <a:pPr/>
              <a:t>15.11.2017</a:t>
            </a:fld>
            <a:endParaRPr lang="ru-RU"/>
          </a:p>
        </p:txBody>
      </p:sp>
      <p:sp>
        <p:nvSpPr>
          <p:cNvPr id="4" name="Образ слайда 3"/>
          <p:cNvSpPr>
            <a:spLocks noGrp="1" noRot="1" noChangeAspect="1"/>
          </p:cNvSpPr>
          <p:nvPr>
            <p:ph type="sldImg" idx="2"/>
          </p:nvPr>
        </p:nvSpPr>
        <p:spPr>
          <a:xfrm>
            <a:off x="3071813" y="876300"/>
            <a:ext cx="3152775" cy="2365375"/>
          </a:xfrm>
          <a:prstGeom prst="rect">
            <a:avLst/>
          </a:prstGeom>
          <a:noFill/>
          <a:ln w="12700">
            <a:solidFill>
              <a:prstClr val="black"/>
            </a:solidFill>
          </a:ln>
        </p:spPr>
        <p:txBody>
          <a:bodyPr vert="horz" lIns="93177" tIns="46589" rIns="93177" bIns="46589" rtlCol="0" anchor="ctr"/>
          <a:lstStyle/>
          <a:p>
            <a:endParaRPr lang="ru-RU"/>
          </a:p>
        </p:txBody>
      </p:sp>
      <p:sp>
        <p:nvSpPr>
          <p:cNvPr id="5" name="Заметки 4"/>
          <p:cNvSpPr>
            <a:spLocks noGrp="1"/>
          </p:cNvSpPr>
          <p:nvPr>
            <p:ph type="body" sz="quarter" idx="3"/>
          </p:nvPr>
        </p:nvSpPr>
        <p:spPr>
          <a:xfrm>
            <a:off x="929640" y="3373755"/>
            <a:ext cx="7437120" cy="2760345"/>
          </a:xfrm>
          <a:prstGeom prst="rect">
            <a:avLst/>
          </a:prstGeom>
        </p:spPr>
        <p:txBody>
          <a:bodyPr vert="horz" lIns="93177" tIns="46589" rIns="93177" bIns="46589"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ru-RU"/>
          </a:p>
        </p:txBody>
      </p:sp>
      <p:sp>
        <p:nvSpPr>
          <p:cNvPr id="7" name="Номер слайда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2347712E-C7FD-4D83-84D1-9403A72BDB66}" type="slidenum">
              <a:rPr lang="ru-RU" smtClean="0"/>
              <a:pPr/>
              <a:t>‹#›</a:t>
            </a:fld>
            <a:endParaRPr lang="ru-RU"/>
          </a:p>
        </p:txBody>
      </p:sp>
    </p:spTree>
    <p:extLst>
      <p:ext uri="{BB962C8B-B14F-4D97-AF65-F5344CB8AC3E}">
        <p14:creationId xmlns:p14="http://schemas.microsoft.com/office/powerpoint/2010/main" val="1170710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071813" y="876300"/>
            <a:ext cx="3152775" cy="2365375"/>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2347712E-C7FD-4D83-84D1-9403A72BDB66}" type="slidenum">
              <a:rPr lang="ru-RU" smtClean="0"/>
              <a:pPr/>
              <a:t>1</a:t>
            </a:fld>
            <a:endParaRPr lang="ru-RU"/>
          </a:p>
        </p:txBody>
      </p:sp>
    </p:spTree>
    <p:extLst>
      <p:ext uri="{BB962C8B-B14F-4D97-AF65-F5344CB8AC3E}">
        <p14:creationId xmlns:p14="http://schemas.microsoft.com/office/powerpoint/2010/main" val="2406720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ru-RU" smtClean="0"/>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E4D144B1-3A15-401A-9BC2-54CFDB17F019}" type="datetime1">
              <a:rPr lang="ru-RU" smtClean="0"/>
              <a:pPr/>
              <a:t>15.11.2017</a:t>
            </a:fld>
            <a:endParaRPr lang="ru-RU"/>
          </a:p>
        </p:txBody>
      </p:sp>
      <p:sp>
        <p:nvSpPr>
          <p:cNvPr id="5" name="Footer Placeholder 4"/>
          <p:cNvSpPr>
            <a:spLocks noGrp="1"/>
          </p:cNvSpPr>
          <p:nvPr>
            <p:ph type="ftr" sz="quarter" idx="11"/>
          </p:nvPr>
        </p:nvSpPr>
        <p:spPr/>
        <p:txBody>
          <a:bodyPr/>
          <a:lstStyle/>
          <a:p>
            <a:r>
              <a:rPr lang="ru-RU" smtClean="0"/>
              <a:t>Белогловский А.А. Электронная лавина и лавинно-стримерный переход в воздухе. Кафедра ТЭВН НИУ "МЭИ", 2014.</a:t>
            </a:r>
            <a:endParaRPr lang="ru-RU"/>
          </a:p>
        </p:txBody>
      </p:sp>
      <p:sp>
        <p:nvSpPr>
          <p:cNvPr id="6" name="Slide Number Placeholder 5"/>
          <p:cNvSpPr>
            <a:spLocks noGrp="1"/>
          </p:cNvSpPr>
          <p:nvPr>
            <p:ph type="sldNum" sz="quarter" idx="12"/>
          </p:nvPr>
        </p:nvSpPr>
        <p:spPr/>
        <p:txBody>
          <a:bodyPr/>
          <a:lstStyle/>
          <a:p>
            <a:fld id="{4682C020-F762-4CFF-B6FF-00BA35C30F5C}" type="slidenum">
              <a:rPr lang="ru-RU" smtClean="0"/>
              <a:pPr/>
              <a:t>‹#›</a:t>
            </a:fld>
            <a:endParaRPr lang="ru-RU"/>
          </a:p>
        </p:txBody>
      </p:sp>
    </p:spTree>
    <p:extLst>
      <p:ext uri="{BB962C8B-B14F-4D97-AF65-F5344CB8AC3E}">
        <p14:creationId xmlns:p14="http://schemas.microsoft.com/office/powerpoint/2010/main" val="3582876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6A7B604-6B9C-48D5-A0C0-062F2A9E30E5}" type="datetime1">
              <a:rPr lang="ru-RU" smtClean="0"/>
              <a:pPr/>
              <a:t>15.11.2017</a:t>
            </a:fld>
            <a:endParaRPr lang="ru-RU"/>
          </a:p>
        </p:txBody>
      </p:sp>
      <p:sp>
        <p:nvSpPr>
          <p:cNvPr id="5" name="Footer Placeholder 4"/>
          <p:cNvSpPr>
            <a:spLocks noGrp="1"/>
          </p:cNvSpPr>
          <p:nvPr>
            <p:ph type="ftr" sz="quarter" idx="11"/>
          </p:nvPr>
        </p:nvSpPr>
        <p:spPr/>
        <p:txBody>
          <a:bodyPr/>
          <a:lstStyle/>
          <a:p>
            <a:r>
              <a:rPr lang="ru-RU" smtClean="0"/>
              <a:t>Белогловский А.А. Электронная лавина и лавинно-стримерный переход в воздухе. Кафедра ТЭВН НИУ "МЭИ", 2014.</a:t>
            </a:r>
            <a:endParaRPr lang="ru-RU"/>
          </a:p>
        </p:txBody>
      </p:sp>
      <p:sp>
        <p:nvSpPr>
          <p:cNvPr id="6" name="Slide Number Placeholder 5"/>
          <p:cNvSpPr>
            <a:spLocks noGrp="1"/>
          </p:cNvSpPr>
          <p:nvPr>
            <p:ph type="sldNum" sz="quarter" idx="12"/>
          </p:nvPr>
        </p:nvSpPr>
        <p:spPr/>
        <p:txBody>
          <a:bodyPr/>
          <a:lstStyle/>
          <a:p>
            <a:fld id="{4682C020-F762-4CFF-B6FF-00BA35C30F5C}" type="slidenum">
              <a:rPr lang="ru-RU" smtClean="0"/>
              <a:pPr/>
              <a:t>‹#›</a:t>
            </a:fld>
            <a:endParaRPr lang="ru-RU"/>
          </a:p>
        </p:txBody>
      </p:sp>
    </p:spTree>
    <p:extLst>
      <p:ext uri="{BB962C8B-B14F-4D97-AF65-F5344CB8AC3E}">
        <p14:creationId xmlns:p14="http://schemas.microsoft.com/office/powerpoint/2010/main" val="360380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1C598887-594E-473F-B8C9-1DC4BB1947E9}" type="datetime1">
              <a:rPr lang="ru-RU" smtClean="0"/>
              <a:pPr/>
              <a:t>15.11.2017</a:t>
            </a:fld>
            <a:endParaRPr lang="ru-RU"/>
          </a:p>
        </p:txBody>
      </p:sp>
      <p:sp>
        <p:nvSpPr>
          <p:cNvPr id="5" name="Footer Placeholder 4"/>
          <p:cNvSpPr>
            <a:spLocks noGrp="1"/>
          </p:cNvSpPr>
          <p:nvPr>
            <p:ph type="ftr" sz="quarter" idx="11"/>
          </p:nvPr>
        </p:nvSpPr>
        <p:spPr/>
        <p:txBody>
          <a:bodyPr/>
          <a:lstStyle/>
          <a:p>
            <a:r>
              <a:rPr lang="ru-RU" smtClean="0"/>
              <a:t>Белогловский А.А. Электронная лавина и лавинно-стримерный переход в воздухе. Кафедра ТЭВН НИУ "МЭИ", 2014.</a:t>
            </a:r>
            <a:endParaRPr lang="ru-RU"/>
          </a:p>
        </p:txBody>
      </p:sp>
      <p:sp>
        <p:nvSpPr>
          <p:cNvPr id="6" name="Slide Number Placeholder 5"/>
          <p:cNvSpPr>
            <a:spLocks noGrp="1"/>
          </p:cNvSpPr>
          <p:nvPr>
            <p:ph type="sldNum" sz="quarter" idx="12"/>
          </p:nvPr>
        </p:nvSpPr>
        <p:spPr/>
        <p:txBody>
          <a:bodyPr/>
          <a:lstStyle/>
          <a:p>
            <a:fld id="{4682C020-F762-4CFF-B6FF-00BA35C30F5C}" type="slidenum">
              <a:rPr lang="ru-RU" smtClean="0"/>
              <a:pPr/>
              <a:t>‹#›</a:t>
            </a:fld>
            <a:endParaRPr lang="ru-RU"/>
          </a:p>
        </p:txBody>
      </p:sp>
    </p:spTree>
    <p:extLst>
      <p:ext uri="{BB962C8B-B14F-4D97-AF65-F5344CB8AC3E}">
        <p14:creationId xmlns:p14="http://schemas.microsoft.com/office/powerpoint/2010/main" val="21460533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ru-RU" smtClean="0"/>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E4D144B1-3A15-401A-9BC2-54CFDB17F019}" type="datetime1">
              <a:rPr lang="ru-RU" smtClean="0"/>
              <a:pPr/>
              <a:t>15.11.2017</a:t>
            </a:fld>
            <a:endParaRPr lang="ru-RU"/>
          </a:p>
        </p:txBody>
      </p:sp>
      <p:sp>
        <p:nvSpPr>
          <p:cNvPr id="5" name="Footer Placeholder 4"/>
          <p:cNvSpPr>
            <a:spLocks noGrp="1"/>
          </p:cNvSpPr>
          <p:nvPr>
            <p:ph type="ftr" sz="quarter" idx="11"/>
          </p:nvPr>
        </p:nvSpPr>
        <p:spPr/>
        <p:txBody>
          <a:bodyPr/>
          <a:lstStyle/>
          <a:p>
            <a:r>
              <a:rPr lang="ru-RU" smtClean="0"/>
              <a:t>Белогловский А.А. Электронная лавина и лавинно-стримерный переход в воздухе. Кафедра ТЭВН НИУ "МЭИ", 2014.</a:t>
            </a:r>
            <a:endParaRPr lang="ru-RU"/>
          </a:p>
        </p:txBody>
      </p:sp>
      <p:sp>
        <p:nvSpPr>
          <p:cNvPr id="6" name="Slide Number Placeholder 5"/>
          <p:cNvSpPr>
            <a:spLocks noGrp="1"/>
          </p:cNvSpPr>
          <p:nvPr>
            <p:ph type="sldNum" sz="quarter" idx="12"/>
          </p:nvPr>
        </p:nvSpPr>
        <p:spPr/>
        <p:txBody>
          <a:bodyPr/>
          <a:lstStyle/>
          <a:p>
            <a:fld id="{4682C020-F762-4CFF-B6FF-00BA35C30F5C}" type="slidenum">
              <a:rPr lang="ru-RU" smtClean="0"/>
              <a:pPr/>
              <a:t>‹#›</a:t>
            </a:fld>
            <a:endParaRPr lang="ru-RU"/>
          </a:p>
        </p:txBody>
      </p:sp>
    </p:spTree>
    <p:extLst>
      <p:ext uri="{BB962C8B-B14F-4D97-AF65-F5344CB8AC3E}">
        <p14:creationId xmlns:p14="http://schemas.microsoft.com/office/powerpoint/2010/main" val="41726797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A79F1B9-250E-451D-9A48-D434E46463E0}" type="datetime1">
              <a:rPr lang="ru-RU" smtClean="0"/>
              <a:pPr/>
              <a:t>15.11.2017</a:t>
            </a:fld>
            <a:endParaRPr lang="ru-RU"/>
          </a:p>
        </p:txBody>
      </p:sp>
      <p:sp>
        <p:nvSpPr>
          <p:cNvPr id="5" name="Footer Placeholder 4"/>
          <p:cNvSpPr>
            <a:spLocks noGrp="1"/>
          </p:cNvSpPr>
          <p:nvPr>
            <p:ph type="ftr" sz="quarter" idx="11"/>
          </p:nvPr>
        </p:nvSpPr>
        <p:spPr/>
        <p:txBody>
          <a:bodyPr/>
          <a:lstStyle/>
          <a:p>
            <a:r>
              <a:rPr lang="ru-RU" smtClean="0"/>
              <a:t>Белогловский А.А. Электронная лавина и лавинно-стримерный переход в воздухе. Кафедра ТЭВН НИУ "МЭИ", 2014.</a:t>
            </a:r>
            <a:endParaRPr lang="ru-RU"/>
          </a:p>
        </p:txBody>
      </p:sp>
      <p:sp>
        <p:nvSpPr>
          <p:cNvPr id="6" name="Slide Number Placeholder 5"/>
          <p:cNvSpPr>
            <a:spLocks noGrp="1"/>
          </p:cNvSpPr>
          <p:nvPr>
            <p:ph type="sldNum" sz="quarter" idx="12"/>
          </p:nvPr>
        </p:nvSpPr>
        <p:spPr/>
        <p:txBody>
          <a:bodyPr/>
          <a:lstStyle/>
          <a:p>
            <a:fld id="{4682C020-F762-4CFF-B6FF-00BA35C30F5C}" type="slidenum">
              <a:rPr lang="ru-RU" smtClean="0"/>
              <a:pPr/>
              <a:t>‹#›</a:t>
            </a:fld>
            <a:endParaRPr lang="ru-RU"/>
          </a:p>
        </p:txBody>
      </p:sp>
    </p:spTree>
    <p:extLst>
      <p:ext uri="{BB962C8B-B14F-4D97-AF65-F5344CB8AC3E}">
        <p14:creationId xmlns:p14="http://schemas.microsoft.com/office/powerpoint/2010/main" val="23733638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ru-RU" smtClean="0"/>
              <a:t>Образец заголовка</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75EC01E-E3AD-4E1E-BF3E-A6225C70C0D4}" type="datetime1">
              <a:rPr lang="ru-RU" smtClean="0"/>
              <a:pPr/>
              <a:t>15.11.2017</a:t>
            </a:fld>
            <a:endParaRPr lang="ru-RU"/>
          </a:p>
        </p:txBody>
      </p:sp>
      <p:sp>
        <p:nvSpPr>
          <p:cNvPr id="5" name="Footer Placeholder 4"/>
          <p:cNvSpPr>
            <a:spLocks noGrp="1"/>
          </p:cNvSpPr>
          <p:nvPr>
            <p:ph type="ftr" sz="quarter" idx="11"/>
          </p:nvPr>
        </p:nvSpPr>
        <p:spPr/>
        <p:txBody>
          <a:bodyPr/>
          <a:lstStyle/>
          <a:p>
            <a:r>
              <a:rPr lang="ru-RU" smtClean="0"/>
              <a:t>Белогловский А.А. Электронная лавина и лавинно-стримерный переход в воздухе. Кафедра ТЭВН НИУ "МЭИ", 2014.</a:t>
            </a:r>
            <a:endParaRPr lang="ru-RU"/>
          </a:p>
        </p:txBody>
      </p:sp>
      <p:sp>
        <p:nvSpPr>
          <p:cNvPr id="6" name="Slide Number Placeholder 5"/>
          <p:cNvSpPr>
            <a:spLocks noGrp="1"/>
          </p:cNvSpPr>
          <p:nvPr>
            <p:ph type="sldNum" sz="quarter" idx="12"/>
          </p:nvPr>
        </p:nvSpPr>
        <p:spPr/>
        <p:txBody>
          <a:bodyPr/>
          <a:lstStyle/>
          <a:p>
            <a:fld id="{4682C020-F762-4CFF-B6FF-00BA35C30F5C}" type="slidenum">
              <a:rPr lang="ru-RU" smtClean="0"/>
              <a:pPr/>
              <a:t>‹#›</a:t>
            </a:fld>
            <a:endParaRPr lang="ru-RU"/>
          </a:p>
        </p:txBody>
      </p:sp>
    </p:spTree>
    <p:extLst>
      <p:ext uri="{BB962C8B-B14F-4D97-AF65-F5344CB8AC3E}">
        <p14:creationId xmlns:p14="http://schemas.microsoft.com/office/powerpoint/2010/main" val="11752092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70811658-8577-4C29-8568-DBCDBD05225F}" type="datetime1">
              <a:rPr lang="ru-RU" smtClean="0"/>
              <a:pPr/>
              <a:t>15.11.2017</a:t>
            </a:fld>
            <a:endParaRPr lang="ru-RU"/>
          </a:p>
        </p:txBody>
      </p:sp>
      <p:sp>
        <p:nvSpPr>
          <p:cNvPr id="6" name="Footer Placeholder 5"/>
          <p:cNvSpPr>
            <a:spLocks noGrp="1"/>
          </p:cNvSpPr>
          <p:nvPr>
            <p:ph type="ftr" sz="quarter" idx="11"/>
          </p:nvPr>
        </p:nvSpPr>
        <p:spPr/>
        <p:txBody>
          <a:bodyPr/>
          <a:lstStyle/>
          <a:p>
            <a:r>
              <a:rPr lang="ru-RU" smtClean="0"/>
              <a:t>Белогловский А.А. Электронная лавина и лавинно-стримерный переход в воздухе. Кафедра ТЭВН НИУ "МЭИ", 2014.</a:t>
            </a:r>
            <a:endParaRPr lang="ru-RU"/>
          </a:p>
        </p:txBody>
      </p:sp>
      <p:sp>
        <p:nvSpPr>
          <p:cNvPr id="7" name="Slide Number Placeholder 6"/>
          <p:cNvSpPr>
            <a:spLocks noGrp="1"/>
          </p:cNvSpPr>
          <p:nvPr>
            <p:ph type="sldNum" sz="quarter" idx="12"/>
          </p:nvPr>
        </p:nvSpPr>
        <p:spPr/>
        <p:txBody>
          <a:bodyPr/>
          <a:lstStyle/>
          <a:p>
            <a:fld id="{4682C020-F762-4CFF-B6FF-00BA35C30F5C}" type="slidenum">
              <a:rPr lang="ru-RU" smtClean="0"/>
              <a:pPr/>
              <a:t>‹#›</a:t>
            </a:fld>
            <a:endParaRPr lang="ru-RU"/>
          </a:p>
        </p:txBody>
      </p:sp>
    </p:spTree>
    <p:extLst>
      <p:ext uri="{BB962C8B-B14F-4D97-AF65-F5344CB8AC3E}">
        <p14:creationId xmlns:p14="http://schemas.microsoft.com/office/powerpoint/2010/main" val="15118013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4" name="Content Placeholder 3"/>
          <p:cNvSpPr>
            <a:spLocks noGrp="1"/>
          </p:cNvSpPr>
          <p:nvPr>
            <p:ph sz="half" idx="2"/>
          </p:nvPr>
        </p:nvSpPr>
        <p:spPr>
          <a:xfrm>
            <a:off x="633845" y="2507551"/>
            <a:ext cx="3867150" cy="3680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6" name="Content Placeholder 5"/>
          <p:cNvSpPr>
            <a:spLocks noGrp="1"/>
          </p:cNvSpPr>
          <p:nvPr>
            <p:ph sz="quarter" idx="4"/>
          </p:nvPr>
        </p:nvSpPr>
        <p:spPr>
          <a:xfrm>
            <a:off x="4629150" y="2507551"/>
            <a:ext cx="3886201" cy="3680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FCDF572D-22FB-4232-A849-509F1E6204F0}" type="datetime1">
              <a:rPr lang="ru-RU" smtClean="0"/>
              <a:pPr/>
              <a:t>15.11.2017</a:t>
            </a:fld>
            <a:endParaRPr lang="ru-RU"/>
          </a:p>
        </p:txBody>
      </p:sp>
      <p:sp>
        <p:nvSpPr>
          <p:cNvPr id="8" name="Footer Placeholder 7"/>
          <p:cNvSpPr>
            <a:spLocks noGrp="1"/>
          </p:cNvSpPr>
          <p:nvPr>
            <p:ph type="ftr" sz="quarter" idx="11"/>
          </p:nvPr>
        </p:nvSpPr>
        <p:spPr/>
        <p:txBody>
          <a:bodyPr/>
          <a:lstStyle/>
          <a:p>
            <a:r>
              <a:rPr lang="ru-RU" smtClean="0"/>
              <a:t>Белогловский А.А. Электронная лавина и лавинно-стримерный переход в воздухе. Кафедра ТЭВН НИУ "МЭИ", 2014.</a:t>
            </a:r>
            <a:endParaRPr lang="ru-RU"/>
          </a:p>
        </p:txBody>
      </p:sp>
      <p:sp>
        <p:nvSpPr>
          <p:cNvPr id="9" name="Slide Number Placeholder 8"/>
          <p:cNvSpPr>
            <a:spLocks noGrp="1"/>
          </p:cNvSpPr>
          <p:nvPr>
            <p:ph type="sldNum" sz="quarter" idx="12"/>
          </p:nvPr>
        </p:nvSpPr>
        <p:spPr/>
        <p:txBody>
          <a:bodyPr/>
          <a:lstStyle/>
          <a:p>
            <a:fld id="{4682C020-F762-4CFF-B6FF-00BA35C30F5C}" type="slidenum">
              <a:rPr lang="ru-RU" smtClean="0"/>
              <a:pPr/>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extLst>
      <p:ext uri="{BB962C8B-B14F-4D97-AF65-F5344CB8AC3E}">
        <p14:creationId xmlns:p14="http://schemas.microsoft.com/office/powerpoint/2010/main" val="28664971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Только заголовок">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0A2F7D1-CB71-4D8D-BAD7-9446652CA203}" type="datetime1">
              <a:rPr lang="ru-RU" smtClean="0"/>
              <a:pPr/>
              <a:t>15.11.2017</a:t>
            </a:fld>
            <a:endParaRPr lang="ru-RU"/>
          </a:p>
        </p:txBody>
      </p:sp>
      <p:sp>
        <p:nvSpPr>
          <p:cNvPr id="4" name="Footer Placeholder 3"/>
          <p:cNvSpPr>
            <a:spLocks noGrp="1"/>
          </p:cNvSpPr>
          <p:nvPr>
            <p:ph type="ftr" sz="quarter" idx="11"/>
          </p:nvPr>
        </p:nvSpPr>
        <p:spPr/>
        <p:txBody>
          <a:bodyPr/>
          <a:lstStyle/>
          <a:p>
            <a:r>
              <a:rPr lang="ru-RU" smtClean="0"/>
              <a:t>Белогловский А.А. Электронная лавина и лавинно-стримерный переход в воздухе. Кафедра ТЭВН НИУ "МЭИ", 2014.</a:t>
            </a:r>
            <a:endParaRPr lang="ru-RU"/>
          </a:p>
        </p:txBody>
      </p:sp>
      <p:sp>
        <p:nvSpPr>
          <p:cNvPr id="5" name="Slide Number Placeholder 4"/>
          <p:cNvSpPr>
            <a:spLocks noGrp="1"/>
          </p:cNvSpPr>
          <p:nvPr>
            <p:ph type="sldNum" sz="quarter" idx="12"/>
          </p:nvPr>
        </p:nvSpPr>
        <p:spPr/>
        <p:txBody>
          <a:bodyPr/>
          <a:lstStyle/>
          <a:p>
            <a:fld id="{4682C020-F762-4CFF-B6FF-00BA35C30F5C}" type="slidenum">
              <a:rPr lang="ru-RU" smtClean="0"/>
              <a:pPr/>
              <a:t>‹#›</a:t>
            </a:fld>
            <a:endParaRPr lang="ru-RU"/>
          </a:p>
        </p:txBody>
      </p:sp>
      <p:sp>
        <p:nvSpPr>
          <p:cNvPr id="6" name="Title 5"/>
          <p:cNvSpPr>
            <a:spLocks noGrp="1"/>
          </p:cNvSpPr>
          <p:nvPr>
            <p:ph type="title"/>
          </p:nvPr>
        </p:nvSpPr>
        <p:spPr/>
        <p:txBody>
          <a:bodyPr/>
          <a:lstStyle/>
          <a:p>
            <a:r>
              <a:rPr lang="ru-RU" smtClean="0"/>
              <a:t>Образец заголовка</a:t>
            </a:r>
            <a:endParaRPr lang="en-US"/>
          </a:p>
        </p:txBody>
      </p:sp>
    </p:spTree>
    <p:extLst>
      <p:ext uri="{BB962C8B-B14F-4D97-AF65-F5344CB8AC3E}">
        <p14:creationId xmlns:p14="http://schemas.microsoft.com/office/powerpoint/2010/main" val="38663394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2B4BD1-D74C-41B6-89C0-9AF060EF8646}" type="datetime1">
              <a:rPr lang="ru-RU" smtClean="0"/>
              <a:pPr/>
              <a:t>15.11.2017</a:t>
            </a:fld>
            <a:endParaRPr lang="ru-RU"/>
          </a:p>
        </p:txBody>
      </p:sp>
      <p:sp>
        <p:nvSpPr>
          <p:cNvPr id="3" name="Footer Placeholder 2"/>
          <p:cNvSpPr>
            <a:spLocks noGrp="1"/>
          </p:cNvSpPr>
          <p:nvPr>
            <p:ph type="ftr" sz="quarter" idx="11"/>
          </p:nvPr>
        </p:nvSpPr>
        <p:spPr/>
        <p:txBody>
          <a:bodyPr/>
          <a:lstStyle/>
          <a:p>
            <a:r>
              <a:rPr lang="ru-RU" smtClean="0"/>
              <a:t>Белогловский А.А. Электронная лавина и лавинно-стримерный переход в воздухе. Кафедра ТЭВН НИУ "МЭИ", 2014.</a:t>
            </a:r>
            <a:endParaRPr lang="ru-RU"/>
          </a:p>
        </p:txBody>
      </p:sp>
      <p:sp>
        <p:nvSpPr>
          <p:cNvPr id="4" name="Slide Number Placeholder 3"/>
          <p:cNvSpPr>
            <a:spLocks noGrp="1"/>
          </p:cNvSpPr>
          <p:nvPr>
            <p:ph type="sldNum" sz="quarter" idx="12"/>
          </p:nvPr>
        </p:nvSpPr>
        <p:spPr/>
        <p:txBody>
          <a:bodyPr/>
          <a:lstStyle/>
          <a:p>
            <a:fld id="{4682C020-F762-4CFF-B6FF-00BA35C30F5C}" type="slidenum">
              <a:rPr lang="ru-RU" smtClean="0"/>
              <a:pPr/>
              <a:t>‹#›</a:t>
            </a:fld>
            <a:endParaRPr lang="ru-RU"/>
          </a:p>
        </p:txBody>
      </p:sp>
    </p:spTree>
    <p:extLst>
      <p:ext uri="{BB962C8B-B14F-4D97-AF65-F5344CB8AC3E}">
        <p14:creationId xmlns:p14="http://schemas.microsoft.com/office/powerpoint/2010/main" val="12138009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smtClean="0"/>
              <a:t>Образец текста</a:t>
            </a:r>
          </a:p>
        </p:txBody>
      </p:sp>
      <p:sp>
        <p:nvSpPr>
          <p:cNvPr id="5" name="Date Placeholder 4"/>
          <p:cNvSpPr>
            <a:spLocks noGrp="1"/>
          </p:cNvSpPr>
          <p:nvPr>
            <p:ph type="dt" sz="half" idx="10"/>
          </p:nvPr>
        </p:nvSpPr>
        <p:spPr/>
        <p:txBody>
          <a:bodyPr/>
          <a:lstStyle/>
          <a:p>
            <a:fld id="{81C367B3-2C31-42A7-B8B6-4358E1227BDE}" type="datetime1">
              <a:rPr lang="ru-RU" smtClean="0"/>
              <a:pPr/>
              <a:t>15.11.2017</a:t>
            </a:fld>
            <a:endParaRPr lang="ru-RU"/>
          </a:p>
        </p:txBody>
      </p:sp>
      <p:sp>
        <p:nvSpPr>
          <p:cNvPr id="6" name="Footer Placeholder 5"/>
          <p:cNvSpPr>
            <a:spLocks noGrp="1"/>
          </p:cNvSpPr>
          <p:nvPr>
            <p:ph type="ftr" sz="quarter" idx="11"/>
          </p:nvPr>
        </p:nvSpPr>
        <p:spPr/>
        <p:txBody>
          <a:bodyPr/>
          <a:lstStyle/>
          <a:p>
            <a:r>
              <a:rPr lang="ru-RU" smtClean="0"/>
              <a:t>Белогловский А.А. Электронная лавина и лавинно-стримерный переход в воздухе. Кафедра ТЭВН НИУ "МЭИ", 2014.</a:t>
            </a:r>
            <a:endParaRPr lang="ru-RU"/>
          </a:p>
        </p:txBody>
      </p:sp>
      <p:sp>
        <p:nvSpPr>
          <p:cNvPr id="7" name="Slide Number Placeholder 6"/>
          <p:cNvSpPr>
            <a:spLocks noGrp="1"/>
          </p:cNvSpPr>
          <p:nvPr>
            <p:ph type="sldNum" sz="quarter" idx="12"/>
          </p:nvPr>
        </p:nvSpPr>
        <p:spPr/>
        <p:txBody>
          <a:bodyPr/>
          <a:lstStyle/>
          <a:p>
            <a:fld id="{4682C020-F762-4CFF-B6FF-00BA35C30F5C}" type="slidenum">
              <a:rPr lang="ru-RU" smtClean="0"/>
              <a:pPr/>
              <a:t>‹#›</a:t>
            </a:fld>
            <a:endParaRPr lang="ru-RU"/>
          </a:p>
        </p:txBody>
      </p:sp>
    </p:spTree>
    <p:extLst>
      <p:ext uri="{BB962C8B-B14F-4D97-AF65-F5344CB8AC3E}">
        <p14:creationId xmlns:p14="http://schemas.microsoft.com/office/powerpoint/2010/main" val="3127483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A79F1B9-250E-451D-9A48-D434E46463E0}" type="datetime1">
              <a:rPr lang="ru-RU" smtClean="0"/>
              <a:pPr/>
              <a:t>15.11.2017</a:t>
            </a:fld>
            <a:endParaRPr lang="ru-RU"/>
          </a:p>
        </p:txBody>
      </p:sp>
      <p:sp>
        <p:nvSpPr>
          <p:cNvPr id="5" name="Footer Placeholder 4"/>
          <p:cNvSpPr>
            <a:spLocks noGrp="1"/>
          </p:cNvSpPr>
          <p:nvPr>
            <p:ph type="ftr" sz="quarter" idx="11"/>
          </p:nvPr>
        </p:nvSpPr>
        <p:spPr/>
        <p:txBody>
          <a:bodyPr/>
          <a:lstStyle/>
          <a:p>
            <a:r>
              <a:rPr lang="ru-RU" smtClean="0"/>
              <a:t>Белогловский А.А. Электронная лавина и лавинно-стримерный переход в воздухе. Кафедра ТЭВН НИУ "МЭИ", 2014.</a:t>
            </a:r>
            <a:endParaRPr lang="ru-RU"/>
          </a:p>
        </p:txBody>
      </p:sp>
      <p:sp>
        <p:nvSpPr>
          <p:cNvPr id="6" name="Slide Number Placeholder 5"/>
          <p:cNvSpPr>
            <a:spLocks noGrp="1"/>
          </p:cNvSpPr>
          <p:nvPr>
            <p:ph type="sldNum" sz="quarter" idx="12"/>
          </p:nvPr>
        </p:nvSpPr>
        <p:spPr/>
        <p:txBody>
          <a:bodyPr/>
          <a:lstStyle/>
          <a:p>
            <a:fld id="{4682C020-F762-4CFF-B6FF-00BA35C30F5C}" type="slidenum">
              <a:rPr lang="ru-RU" smtClean="0"/>
              <a:pPr/>
              <a:t>‹#›</a:t>
            </a:fld>
            <a:endParaRPr lang="ru-RU"/>
          </a:p>
        </p:txBody>
      </p:sp>
    </p:spTree>
    <p:extLst>
      <p:ext uri="{BB962C8B-B14F-4D97-AF65-F5344CB8AC3E}">
        <p14:creationId xmlns:p14="http://schemas.microsoft.com/office/powerpoint/2010/main" val="23131378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ru-RU" smtClean="0"/>
              <a:t>Образец заголовка</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ru-RU" smtClean="0"/>
              <a:t>Вставка рисунка</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smtClean="0"/>
              <a:t>Образец текста</a:t>
            </a:r>
          </a:p>
        </p:txBody>
      </p:sp>
      <p:sp>
        <p:nvSpPr>
          <p:cNvPr id="5" name="Date Placeholder 4"/>
          <p:cNvSpPr>
            <a:spLocks noGrp="1"/>
          </p:cNvSpPr>
          <p:nvPr>
            <p:ph type="dt" sz="half" idx="10"/>
          </p:nvPr>
        </p:nvSpPr>
        <p:spPr/>
        <p:txBody>
          <a:bodyPr/>
          <a:lstStyle/>
          <a:p>
            <a:fld id="{496BE7FB-046E-4F28-AB40-0D246A63F114}" type="datetime1">
              <a:rPr lang="ru-RU" smtClean="0"/>
              <a:pPr/>
              <a:t>15.11.2017</a:t>
            </a:fld>
            <a:endParaRPr lang="ru-RU"/>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682C020-F762-4CFF-B6FF-00BA35C30F5C}" type="slidenum">
              <a:rPr lang="ru-RU" smtClean="0"/>
              <a:pPr/>
              <a:t>‹#›</a:t>
            </a:fld>
            <a:endParaRPr lang="ru-RU"/>
          </a:p>
        </p:txBody>
      </p:sp>
    </p:spTree>
    <p:extLst>
      <p:ext uri="{BB962C8B-B14F-4D97-AF65-F5344CB8AC3E}">
        <p14:creationId xmlns:p14="http://schemas.microsoft.com/office/powerpoint/2010/main" val="10344910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6A7B604-6B9C-48D5-A0C0-062F2A9E30E5}" type="datetime1">
              <a:rPr lang="ru-RU" smtClean="0"/>
              <a:pPr/>
              <a:t>15.11.2017</a:t>
            </a:fld>
            <a:endParaRPr lang="ru-RU"/>
          </a:p>
        </p:txBody>
      </p:sp>
      <p:sp>
        <p:nvSpPr>
          <p:cNvPr id="5" name="Footer Placeholder 4"/>
          <p:cNvSpPr>
            <a:spLocks noGrp="1"/>
          </p:cNvSpPr>
          <p:nvPr>
            <p:ph type="ftr" sz="quarter" idx="11"/>
          </p:nvPr>
        </p:nvSpPr>
        <p:spPr/>
        <p:txBody>
          <a:bodyPr/>
          <a:lstStyle/>
          <a:p>
            <a:r>
              <a:rPr lang="ru-RU" smtClean="0"/>
              <a:t>Белогловский А.А. Электронная лавина и лавинно-стримерный переход в воздухе. Кафедра ТЭВН НИУ "МЭИ", 2014.</a:t>
            </a:r>
            <a:endParaRPr lang="ru-RU"/>
          </a:p>
        </p:txBody>
      </p:sp>
      <p:sp>
        <p:nvSpPr>
          <p:cNvPr id="6" name="Slide Number Placeholder 5"/>
          <p:cNvSpPr>
            <a:spLocks noGrp="1"/>
          </p:cNvSpPr>
          <p:nvPr>
            <p:ph type="sldNum" sz="quarter" idx="12"/>
          </p:nvPr>
        </p:nvSpPr>
        <p:spPr/>
        <p:txBody>
          <a:bodyPr/>
          <a:lstStyle/>
          <a:p>
            <a:fld id="{4682C020-F762-4CFF-B6FF-00BA35C30F5C}" type="slidenum">
              <a:rPr lang="ru-RU" smtClean="0"/>
              <a:pPr/>
              <a:t>‹#›</a:t>
            </a:fld>
            <a:endParaRPr lang="ru-RU"/>
          </a:p>
        </p:txBody>
      </p:sp>
    </p:spTree>
    <p:extLst>
      <p:ext uri="{BB962C8B-B14F-4D97-AF65-F5344CB8AC3E}">
        <p14:creationId xmlns:p14="http://schemas.microsoft.com/office/powerpoint/2010/main" val="33363243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1C598887-594E-473F-B8C9-1DC4BB1947E9}" type="datetime1">
              <a:rPr lang="ru-RU" smtClean="0"/>
              <a:pPr/>
              <a:t>15.11.2017</a:t>
            </a:fld>
            <a:endParaRPr lang="ru-RU"/>
          </a:p>
        </p:txBody>
      </p:sp>
      <p:sp>
        <p:nvSpPr>
          <p:cNvPr id="5" name="Footer Placeholder 4"/>
          <p:cNvSpPr>
            <a:spLocks noGrp="1"/>
          </p:cNvSpPr>
          <p:nvPr>
            <p:ph type="ftr" sz="quarter" idx="11"/>
          </p:nvPr>
        </p:nvSpPr>
        <p:spPr/>
        <p:txBody>
          <a:bodyPr/>
          <a:lstStyle/>
          <a:p>
            <a:r>
              <a:rPr lang="ru-RU" smtClean="0"/>
              <a:t>Белогловский А.А. Электронная лавина и лавинно-стримерный переход в воздухе. Кафедра ТЭВН НИУ "МЭИ", 2014.</a:t>
            </a:r>
            <a:endParaRPr lang="ru-RU"/>
          </a:p>
        </p:txBody>
      </p:sp>
      <p:sp>
        <p:nvSpPr>
          <p:cNvPr id="6" name="Slide Number Placeholder 5"/>
          <p:cNvSpPr>
            <a:spLocks noGrp="1"/>
          </p:cNvSpPr>
          <p:nvPr>
            <p:ph type="sldNum" sz="quarter" idx="12"/>
          </p:nvPr>
        </p:nvSpPr>
        <p:spPr/>
        <p:txBody>
          <a:bodyPr/>
          <a:lstStyle/>
          <a:p>
            <a:fld id="{4682C020-F762-4CFF-B6FF-00BA35C30F5C}" type="slidenum">
              <a:rPr lang="ru-RU" smtClean="0"/>
              <a:pPr/>
              <a:t>‹#›</a:t>
            </a:fld>
            <a:endParaRPr lang="ru-RU"/>
          </a:p>
        </p:txBody>
      </p:sp>
    </p:spTree>
    <p:extLst>
      <p:ext uri="{BB962C8B-B14F-4D97-AF65-F5344CB8AC3E}">
        <p14:creationId xmlns:p14="http://schemas.microsoft.com/office/powerpoint/2010/main" val="3776174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ru-RU" smtClean="0"/>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E4D144B1-3A15-401A-9BC2-54CFDB17F019}" type="datetime1">
              <a:rPr lang="ru-RU" smtClean="0"/>
              <a:pPr/>
              <a:t>15.11.2017</a:t>
            </a:fld>
            <a:endParaRPr lang="ru-RU"/>
          </a:p>
        </p:txBody>
      </p:sp>
      <p:sp>
        <p:nvSpPr>
          <p:cNvPr id="5" name="Footer Placeholder 4"/>
          <p:cNvSpPr>
            <a:spLocks noGrp="1"/>
          </p:cNvSpPr>
          <p:nvPr>
            <p:ph type="ftr" sz="quarter" idx="11"/>
          </p:nvPr>
        </p:nvSpPr>
        <p:spPr/>
        <p:txBody>
          <a:bodyPr/>
          <a:lstStyle/>
          <a:p>
            <a:r>
              <a:rPr lang="ru-RU" smtClean="0"/>
              <a:t>Белогловский А.А. Электронная лавина и лавинно-стримерный переход в воздухе. Кафедра ТЭВН НИУ "МЭИ", 2014.</a:t>
            </a:r>
            <a:endParaRPr lang="ru-RU"/>
          </a:p>
        </p:txBody>
      </p:sp>
      <p:sp>
        <p:nvSpPr>
          <p:cNvPr id="6" name="Slide Number Placeholder 5"/>
          <p:cNvSpPr>
            <a:spLocks noGrp="1"/>
          </p:cNvSpPr>
          <p:nvPr>
            <p:ph type="sldNum" sz="quarter" idx="12"/>
          </p:nvPr>
        </p:nvSpPr>
        <p:spPr/>
        <p:txBody>
          <a:bodyPr/>
          <a:lstStyle/>
          <a:p>
            <a:fld id="{4682C020-F762-4CFF-B6FF-00BA35C30F5C}" type="slidenum">
              <a:rPr lang="ru-RU" smtClean="0"/>
              <a:pPr/>
              <a:t>‹#›</a:t>
            </a:fld>
            <a:endParaRPr lang="ru-RU"/>
          </a:p>
        </p:txBody>
      </p:sp>
    </p:spTree>
    <p:extLst>
      <p:ext uri="{BB962C8B-B14F-4D97-AF65-F5344CB8AC3E}">
        <p14:creationId xmlns:p14="http://schemas.microsoft.com/office/powerpoint/2010/main" val="24855455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A79F1B9-250E-451D-9A48-D434E46463E0}" type="datetime1">
              <a:rPr lang="ru-RU" smtClean="0"/>
              <a:pPr/>
              <a:t>15.11.2017</a:t>
            </a:fld>
            <a:endParaRPr lang="ru-RU"/>
          </a:p>
        </p:txBody>
      </p:sp>
      <p:sp>
        <p:nvSpPr>
          <p:cNvPr id="5" name="Footer Placeholder 4"/>
          <p:cNvSpPr>
            <a:spLocks noGrp="1"/>
          </p:cNvSpPr>
          <p:nvPr>
            <p:ph type="ftr" sz="quarter" idx="11"/>
          </p:nvPr>
        </p:nvSpPr>
        <p:spPr/>
        <p:txBody>
          <a:bodyPr/>
          <a:lstStyle/>
          <a:p>
            <a:r>
              <a:rPr lang="ru-RU" smtClean="0"/>
              <a:t>Белогловский А.А. Электронная лавина и лавинно-стримерный переход в воздухе. Кафедра ТЭВН НИУ "МЭИ", 2014.</a:t>
            </a:r>
            <a:endParaRPr lang="ru-RU"/>
          </a:p>
        </p:txBody>
      </p:sp>
      <p:sp>
        <p:nvSpPr>
          <p:cNvPr id="6" name="Slide Number Placeholder 5"/>
          <p:cNvSpPr>
            <a:spLocks noGrp="1"/>
          </p:cNvSpPr>
          <p:nvPr>
            <p:ph type="sldNum" sz="quarter" idx="12"/>
          </p:nvPr>
        </p:nvSpPr>
        <p:spPr/>
        <p:txBody>
          <a:bodyPr/>
          <a:lstStyle/>
          <a:p>
            <a:fld id="{4682C020-F762-4CFF-B6FF-00BA35C30F5C}" type="slidenum">
              <a:rPr lang="ru-RU" smtClean="0"/>
              <a:pPr/>
              <a:t>‹#›</a:t>
            </a:fld>
            <a:endParaRPr lang="ru-RU"/>
          </a:p>
        </p:txBody>
      </p:sp>
    </p:spTree>
    <p:extLst>
      <p:ext uri="{BB962C8B-B14F-4D97-AF65-F5344CB8AC3E}">
        <p14:creationId xmlns:p14="http://schemas.microsoft.com/office/powerpoint/2010/main" val="13706988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ru-RU" smtClean="0"/>
              <a:t>Образец заголовка</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75EC01E-E3AD-4E1E-BF3E-A6225C70C0D4}" type="datetime1">
              <a:rPr lang="ru-RU" smtClean="0"/>
              <a:pPr/>
              <a:t>15.11.2017</a:t>
            </a:fld>
            <a:endParaRPr lang="ru-RU"/>
          </a:p>
        </p:txBody>
      </p:sp>
      <p:sp>
        <p:nvSpPr>
          <p:cNvPr id="5" name="Footer Placeholder 4"/>
          <p:cNvSpPr>
            <a:spLocks noGrp="1"/>
          </p:cNvSpPr>
          <p:nvPr>
            <p:ph type="ftr" sz="quarter" idx="11"/>
          </p:nvPr>
        </p:nvSpPr>
        <p:spPr/>
        <p:txBody>
          <a:bodyPr/>
          <a:lstStyle/>
          <a:p>
            <a:r>
              <a:rPr lang="ru-RU" smtClean="0"/>
              <a:t>Белогловский А.А. Электронная лавина и лавинно-стримерный переход в воздухе. Кафедра ТЭВН НИУ "МЭИ", 2014.</a:t>
            </a:r>
            <a:endParaRPr lang="ru-RU"/>
          </a:p>
        </p:txBody>
      </p:sp>
      <p:sp>
        <p:nvSpPr>
          <p:cNvPr id="6" name="Slide Number Placeholder 5"/>
          <p:cNvSpPr>
            <a:spLocks noGrp="1"/>
          </p:cNvSpPr>
          <p:nvPr>
            <p:ph type="sldNum" sz="quarter" idx="12"/>
          </p:nvPr>
        </p:nvSpPr>
        <p:spPr/>
        <p:txBody>
          <a:bodyPr/>
          <a:lstStyle/>
          <a:p>
            <a:fld id="{4682C020-F762-4CFF-B6FF-00BA35C30F5C}" type="slidenum">
              <a:rPr lang="ru-RU" smtClean="0"/>
              <a:pPr/>
              <a:t>‹#›</a:t>
            </a:fld>
            <a:endParaRPr lang="ru-RU"/>
          </a:p>
        </p:txBody>
      </p:sp>
    </p:spTree>
    <p:extLst>
      <p:ext uri="{BB962C8B-B14F-4D97-AF65-F5344CB8AC3E}">
        <p14:creationId xmlns:p14="http://schemas.microsoft.com/office/powerpoint/2010/main" val="28351275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70811658-8577-4C29-8568-DBCDBD05225F}" type="datetime1">
              <a:rPr lang="ru-RU" smtClean="0"/>
              <a:pPr/>
              <a:t>15.11.2017</a:t>
            </a:fld>
            <a:endParaRPr lang="ru-RU"/>
          </a:p>
        </p:txBody>
      </p:sp>
      <p:sp>
        <p:nvSpPr>
          <p:cNvPr id="6" name="Footer Placeholder 5"/>
          <p:cNvSpPr>
            <a:spLocks noGrp="1"/>
          </p:cNvSpPr>
          <p:nvPr>
            <p:ph type="ftr" sz="quarter" idx="11"/>
          </p:nvPr>
        </p:nvSpPr>
        <p:spPr/>
        <p:txBody>
          <a:bodyPr/>
          <a:lstStyle/>
          <a:p>
            <a:r>
              <a:rPr lang="ru-RU" smtClean="0"/>
              <a:t>Белогловский А.А. Электронная лавина и лавинно-стримерный переход в воздухе. Кафедра ТЭВН НИУ "МЭИ", 2014.</a:t>
            </a:r>
            <a:endParaRPr lang="ru-RU"/>
          </a:p>
        </p:txBody>
      </p:sp>
      <p:sp>
        <p:nvSpPr>
          <p:cNvPr id="7" name="Slide Number Placeholder 6"/>
          <p:cNvSpPr>
            <a:spLocks noGrp="1"/>
          </p:cNvSpPr>
          <p:nvPr>
            <p:ph type="sldNum" sz="quarter" idx="12"/>
          </p:nvPr>
        </p:nvSpPr>
        <p:spPr/>
        <p:txBody>
          <a:bodyPr/>
          <a:lstStyle/>
          <a:p>
            <a:fld id="{4682C020-F762-4CFF-B6FF-00BA35C30F5C}" type="slidenum">
              <a:rPr lang="ru-RU" smtClean="0"/>
              <a:pPr/>
              <a:t>‹#›</a:t>
            </a:fld>
            <a:endParaRPr lang="ru-RU"/>
          </a:p>
        </p:txBody>
      </p:sp>
    </p:spTree>
    <p:extLst>
      <p:ext uri="{BB962C8B-B14F-4D97-AF65-F5344CB8AC3E}">
        <p14:creationId xmlns:p14="http://schemas.microsoft.com/office/powerpoint/2010/main" val="10867182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4" name="Content Placeholder 3"/>
          <p:cNvSpPr>
            <a:spLocks noGrp="1"/>
          </p:cNvSpPr>
          <p:nvPr>
            <p:ph sz="half" idx="2"/>
          </p:nvPr>
        </p:nvSpPr>
        <p:spPr>
          <a:xfrm>
            <a:off x="633845" y="2507551"/>
            <a:ext cx="3867150" cy="3680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6" name="Content Placeholder 5"/>
          <p:cNvSpPr>
            <a:spLocks noGrp="1"/>
          </p:cNvSpPr>
          <p:nvPr>
            <p:ph sz="quarter" idx="4"/>
          </p:nvPr>
        </p:nvSpPr>
        <p:spPr>
          <a:xfrm>
            <a:off x="4629150" y="2507551"/>
            <a:ext cx="3886201" cy="3680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FCDF572D-22FB-4232-A849-509F1E6204F0}" type="datetime1">
              <a:rPr lang="ru-RU" smtClean="0"/>
              <a:pPr/>
              <a:t>15.11.2017</a:t>
            </a:fld>
            <a:endParaRPr lang="ru-RU"/>
          </a:p>
        </p:txBody>
      </p:sp>
      <p:sp>
        <p:nvSpPr>
          <p:cNvPr id="8" name="Footer Placeholder 7"/>
          <p:cNvSpPr>
            <a:spLocks noGrp="1"/>
          </p:cNvSpPr>
          <p:nvPr>
            <p:ph type="ftr" sz="quarter" idx="11"/>
          </p:nvPr>
        </p:nvSpPr>
        <p:spPr/>
        <p:txBody>
          <a:bodyPr/>
          <a:lstStyle/>
          <a:p>
            <a:r>
              <a:rPr lang="ru-RU" smtClean="0"/>
              <a:t>Белогловский А.А. Электронная лавина и лавинно-стримерный переход в воздухе. Кафедра ТЭВН НИУ "МЭИ", 2014.</a:t>
            </a:r>
            <a:endParaRPr lang="ru-RU"/>
          </a:p>
        </p:txBody>
      </p:sp>
      <p:sp>
        <p:nvSpPr>
          <p:cNvPr id="9" name="Slide Number Placeholder 8"/>
          <p:cNvSpPr>
            <a:spLocks noGrp="1"/>
          </p:cNvSpPr>
          <p:nvPr>
            <p:ph type="sldNum" sz="quarter" idx="12"/>
          </p:nvPr>
        </p:nvSpPr>
        <p:spPr/>
        <p:txBody>
          <a:bodyPr/>
          <a:lstStyle/>
          <a:p>
            <a:fld id="{4682C020-F762-4CFF-B6FF-00BA35C30F5C}" type="slidenum">
              <a:rPr lang="ru-RU" smtClean="0"/>
              <a:pPr/>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extLst>
      <p:ext uri="{BB962C8B-B14F-4D97-AF65-F5344CB8AC3E}">
        <p14:creationId xmlns:p14="http://schemas.microsoft.com/office/powerpoint/2010/main" val="6381427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Только заголовок">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0A2F7D1-CB71-4D8D-BAD7-9446652CA203}" type="datetime1">
              <a:rPr lang="ru-RU" smtClean="0"/>
              <a:pPr/>
              <a:t>15.11.2017</a:t>
            </a:fld>
            <a:endParaRPr lang="ru-RU"/>
          </a:p>
        </p:txBody>
      </p:sp>
      <p:sp>
        <p:nvSpPr>
          <p:cNvPr id="4" name="Footer Placeholder 3"/>
          <p:cNvSpPr>
            <a:spLocks noGrp="1"/>
          </p:cNvSpPr>
          <p:nvPr>
            <p:ph type="ftr" sz="quarter" idx="11"/>
          </p:nvPr>
        </p:nvSpPr>
        <p:spPr/>
        <p:txBody>
          <a:bodyPr/>
          <a:lstStyle/>
          <a:p>
            <a:r>
              <a:rPr lang="ru-RU" smtClean="0"/>
              <a:t>Белогловский А.А. Электронная лавина и лавинно-стримерный переход в воздухе. Кафедра ТЭВН НИУ "МЭИ", 2014.</a:t>
            </a:r>
            <a:endParaRPr lang="ru-RU"/>
          </a:p>
        </p:txBody>
      </p:sp>
      <p:sp>
        <p:nvSpPr>
          <p:cNvPr id="5" name="Slide Number Placeholder 4"/>
          <p:cNvSpPr>
            <a:spLocks noGrp="1"/>
          </p:cNvSpPr>
          <p:nvPr>
            <p:ph type="sldNum" sz="quarter" idx="12"/>
          </p:nvPr>
        </p:nvSpPr>
        <p:spPr/>
        <p:txBody>
          <a:bodyPr/>
          <a:lstStyle/>
          <a:p>
            <a:fld id="{4682C020-F762-4CFF-B6FF-00BA35C30F5C}" type="slidenum">
              <a:rPr lang="ru-RU" smtClean="0"/>
              <a:pPr/>
              <a:t>‹#›</a:t>
            </a:fld>
            <a:endParaRPr lang="ru-RU"/>
          </a:p>
        </p:txBody>
      </p:sp>
      <p:sp>
        <p:nvSpPr>
          <p:cNvPr id="6" name="Title 5"/>
          <p:cNvSpPr>
            <a:spLocks noGrp="1"/>
          </p:cNvSpPr>
          <p:nvPr>
            <p:ph type="title"/>
          </p:nvPr>
        </p:nvSpPr>
        <p:spPr/>
        <p:txBody>
          <a:bodyPr/>
          <a:lstStyle/>
          <a:p>
            <a:r>
              <a:rPr lang="ru-RU" smtClean="0"/>
              <a:t>Образец заголовка</a:t>
            </a:r>
            <a:endParaRPr lang="en-US"/>
          </a:p>
        </p:txBody>
      </p:sp>
    </p:spTree>
    <p:extLst>
      <p:ext uri="{BB962C8B-B14F-4D97-AF65-F5344CB8AC3E}">
        <p14:creationId xmlns:p14="http://schemas.microsoft.com/office/powerpoint/2010/main" val="23721377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2B4BD1-D74C-41B6-89C0-9AF060EF8646}" type="datetime1">
              <a:rPr lang="ru-RU" smtClean="0"/>
              <a:pPr/>
              <a:t>15.11.2017</a:t>
            </a:fld>
            <a:endParaRPr lang="ru-RU"/>
          </a:p>
        </p:txBody>
      </p:sp>
      <p:sp>
        <p:nvSpPr>
          <p:cNvPr id="3" name="Footer Placeholder 2"/>
          <p:cNvSpPr>
            <a:spLocks noGrp="1"/>
          </p:cNvSpPr>
          <p:nvPr>
            <p:ph type="ftr" sz="quarter" idx="11"/>
          </p:nvPr>
        </p:nvSpPr>
        <p:spPr/>
        <p:txBody>
          <a:bodyPr/>
          <a:lstStyle/>
          <a:p>
            <a:r>
              <a:rPr lang="ru-RU" smtClean="0"/>
              <a:t>Белогловский А.А. Электронная лавина и лавинно-стримерный переход в воздухе. Кафедра ТЭВН НИУ "МЭИ", 2014.</a:t>
            </a:r>
            <a:endParaRPr lang="ru-RU"/>
          </a:p>
        </p:txBody>
      </p:sp>
      <p:sp>
        <p:nvSpPr>
          <p:cNvPr id="4" name="Slide Number Placeholder 3"/>
          <p:cNvSpPr>
            <a:spLocks noGrp="1"/>
          </p:cNvSpPr>
          <p:nvPr>
            <p:ph type="sldNum" sz="quarter" idx="12"/>
          </p:nvPr>
        </p:nvSpPr>
        <p:spPr/>
        <p:txBody>
          <a:bodyPr/>
          <a:lstStyle/>
          <a:p>
            <a:fld id="{4682C020-F762-4CFF-B6FF-00BA35C30F5C}" type="slidenum">
              <a:rPr lang="ru-RU" smtClean="0"/>
              <a:pPr/>
              <a:t>‹#›</a:t>
            </a:fld>
            <a:endParaRPr lang="ru-RU"/>
          </a:p>
        </p:txBody>
      </p:sp>
    </p:spTree>
    <p:extLst>
      <p:ext uri="{BB962C8B-B14F-4D97-AF65-F5344CB8AC3E}">
        <p14:creationId xmlns:p14="http://schemas.microsoft.com/office/powerpoint/2010/main" val="1274612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ru-RU" smtClean="0"/>
              <a:t>Образец заголовка</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75EC01E-E3AD-4E1E-BF3E-A6225C70C0D4}" type="datetime1">
              <a:rPr lang="ru-RU" smtClean="0"/>
              <a:pPr/>
              <a:t>15.11.2017</a:t>
            </a:fld>
            <a:endParaRPr lang="ru-RU"/>
          </a:p>
        </p:txBody>
      </p:sp>
      <p:sp>
        <p:nvSpPr>
          <p:cNvPr id="5" name="Footer Placeholder 4"/>
          <p:cNvSpPr>
            <a:spLocks noGrp="1"/>
          </p:cNvSpPr>
          <p:nvPr>
            <p:ph type="ftr" sz="quarter" idx="11"/>
          </p:nvPr>
        </p:nvSpPr>
        <p:spPr/>
        <p:txBody>
          <a:bodyPr/>
          <a:lstStyle/>
          <a:p>
            <a:r>
              <a:rPr lang="ru-RU" smtClean="0"/>
              <a:t>Белогловский А.А. Электронная лавина и лавинно-стримерный переход в воздухе. Кафедра ТЭВН НИУ "МЭИ", 2014.</a:t>
            </a:r>
            <a:endParaRPr lang="ru-RU"/>
          </a:p>
        </p:txBody>
      </p:sp>
      <p:sp>
        <p:nvSpPr>
          <p:cNvPr id="6" name="Slide Number Placeholder 5"/>
          <p:cNvSpPr>
            <a:spLocks noGrp="1"/>
          </p:cNvSpPr>
          <p:nvPr>
            <p:ph type="sldNum" sz="quarter" idx="12"/>
          </p:nvPr>
        </p:nvSpPr>
        <p:spPr/>
        <p:txBody>
          <a:bodyPr/>
          <a:lstStyle/>
          <a:p>
            <a:fld id="{4682C020-F762-4CFF-B6FF-00BA35C30F5C}" type="slidenum">
              <a:rPr lang="ru-RU" smtClean="0"/>
              <a:pPr/>
              <a:t>‹#›</a:t>
            </a:fld>
            <a:endParaRPr lang="ru-RU"/>
          </a:p>
        </p:txBody>
      </p:sp>
    </p:spTree>
    <p:extLst>
      <p:ext uri="{BB962C8B-B14F-4D97-AF65-F5344CB8AC3E}">
        <p14:creationId xmlns:p14="http://schemas.microsoft.com/office/powerpoint/2010/main" val="8818954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smtClean="0"/>
              <a:t>Образец текста</a:t>
            </a:r>
          </a:p>
        </p:txBody>
      </p:sp>
      <p:sp>
        <p:nvSpPr>
          <p:cNvPr id="5" name="Date Placeholder 4"/>
          <p:cNvSpPr>
            <a:spLocks noGrp="1"/>
          </p:cNvSpPr>
          <p:nvPr>
            <p:ph type="dt" sz="half" idx="10"/>
          </p:nvPr>
        </p:nvSpPr>
        <p:spPr/>
        <p:txBody>
          <a:bodyPr/>
          <a:lstStyle/>
          <a:p>
            <a:fld id="{81C367B3-2C31-42A7-B8B6-4358E1227BDE}" type="datetime1">
              <a:rPr lang="ru-RU" smtClean="0"/>
              <a:pPr/>
              <a:t>15.11.2017</a:t>
            </a:fld>
            <a:endParaRPr lang="ru-RU"/>
          </a:p>
        </p:txBody>
      </p:sp>
      <p:sp>
        <p:nvSpPr>
          <p:cNvPr id="6" name="Footer Placeholder 5"/>
          <p:cNvSpPr>
            <a:spLocks noGrp="1"/>
          </p:cNvSpPr>
          <p:nvPr>
            <p:ph type="ftr" sz="quarter" idx="11"/>
          </p:nvPr>
        </p:nvSpPr>
        <p:spPr/>
        <p:txBody>
          <a:bodyPr/>
          <a:lstStyle/>
          <a:p>
            <a:r>
              <a:rPr lang="ru-RU" smtClean="0"/>
              <a:t>Белогловский А.А. Электронная лавина и лавинно-стримерный переход в воздухе. Кафедра ТЭВН НИУ "МЭИ", 2014.</a:t>
            </a:r>
            <a:endParaRPr lang="ru-RU"/>
          </a:p>
        </p:txBody>
      </p:sp>
      <p:sp>
        <p:nvSpPr>
          <p:cNvPr id="7" name="Slide Number Placeholder 6"/>
          <p:cNvSpPr>
            <a:spLocks noGrp="1"/>
          </p:cNvSpPr>
          <p:nvPr>
            <p:ph type="sldNum" sz="quarter" idx="12"/>
          </p:nvPr>
        </p:nvSpPr>
        <p:spPr/>
        <p:txBody>
          <a:bodyPr/>
          <a:lstStyle/>
          <a:p>
            <a:fld id="{4682C020-F762-4CFF-B6FF-00BA35C30F5C}" type="slidenum">
              <a:rPr lang="ru-RU" smtClean="0"/>
              <a:pPr/>
              <a:t>‹#›</a:t>
            </a:fld>
            <a:endParaRPr lang="ru-RU"/>
          </a:p>
        </p:txBody>
      </p:sp>
    </p:spTree>
    <p:extLst>
      <p:ext uri="{BB962C8B-B14F-4D97-AF65-F5344CB8AC3E}">
        <p14:creationId xmlns:p14="http://schemas.microsoft.com/office/powerpoint/2010/main" val="27748607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ru-RU" smtClean="0"/>
              <a:t>Образец заголовка</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ru-RU" smtClean="0"/>
              <a:t>Вставка рисунка</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smtClean="0"/>
              <a:t>Образец текста</a:t>
            </a:r>
          </a:p>
        </p:txBody>
      </p:sp>
      <p:sp>
        <p:nvSpPr>
          <p:cNvPr id="5" name="Date Placeholder 4"/>
          <p:cNvSpPr>
            <a:spLocks noGrp="1"/>
          </p:cNvSpPr>
          <p:nvPr>
            <p:ph type="dt" sz="half" idx="10"/>
          </p:nvPr>
        </p:nvSpPr>
        <p:spPr/>
        <p:txBody>
          <a:bodyPr/>
          <a:lstStyle/>
          <a:p>
            <a:fld id="{496BE7FB-046E-4F28-AB40-0D246A63F114}" type="datetime1">
              <a:rPr lang="ru-RU" smtClean="0"/>
              <a:pPr/>
              <a:t>15.11.2017</a:t>
            </a:fld>
            <a:endParaRPr lang="ru-RU"/>
          </a:p>
        </p:txBody>
      </p:sp>
      <p:sp>
        <p:nvSpPr>
          <p:cNvPr id="6" name="Footer Placeholder 5"/>
          <p:cNvSpPr>
            <a:spLocks noGrp="1"/>
          </p:cNvSpPr>
          <p:nvPr>
            <p:ph type="ftr" sz="quarter" idx="11"/>
          </p:nvPr>
        </p:nvSpPr>
        <p:spPr/>
        <p:txBody>
          <a:bodyPr/>
          <a:lstStyle/>
          <a:p>
            <a:r>
              <a:rPr lang="ru-RU" smtClean="0"/>
              <a:t>Белогловский А.А. Электронная лавина и лавинно-стримерный переход в воздухе. Кафедра ТЭВН НИУ "МЭИ", 2014.</a:t>
            </a:r>
            <a:endParaRPr lang="ru-RU"/>
          </a:p>
        </p:txBody>
      </p:sp>
      <p:sp>
        <p:nvSpPr>
          <p:cNvPr id="7" name="Slide Number Placeholder 6"/>
          <p:cNvSpPr>
            <a:spLocks noGrp="1"/>
          </p:cNvSpPr>
          <p:nvPr>
            <p:ph type="sldNum" sz="quarter" idx="12"/>
          </p:nvPr>
        </p:nvSpPr>
        <p:spPr/>
        <p:txBody>
          <a:bodyPr/>
          <a:lstStyle/>
          <a:p>
            <a:fld id="{4682C020-F762-4CFF-B6FF-00BA35C30F5C}" type="slidenum">
              <a:rPr lang="ru-RU" smtClean="0"/>
              <a:pPr/>
              <a:t>‹#›</a:t>
            </a:fld>
            <a:endParaRPr lang="ru-RU"/>
          </a:p>
        </p:txBody>
      </p:sp>
    </p:spTree>
    <p:extLst>
      <p:ext uri="{BB962C8B-B14F-4D97-AF65-F5344CB8AC3E}">
        <p14:creationId xmlns:p14="http://schemas.microsoft.com/office/powerpoint/2010/main" val="39209888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6A7B604-6B9C-48D5-A0C0-062F2A9E30E5}" type="datetime1">
              <a:rPr lang="ru-RU" smtClean="0"/>
              <a:pPr/>
              <a:t>15.11.2017</a:t>
            </a:fld>
            <a:endParaRPr lang="ru-RU"/>
          </a:p>
        </p:txBody>
      </p:sp>
      <p:sp>
        <p:nvSpPr>
          <p:cNvPr id="5" name="Footer Placeholder 4"/>
          <p:cNvSpPr>
            <a:spLocks noGrp="1"/>
          </p:cNvSpPr>
          <p:nvPr>
            <p:ph type="ftr" sz="quarter" idx="11"/>
          </p:nvPr>
        </p:nvSpPr>
        <p:spPr/>
        <p:txBody>
          <a:bodyPr/>
          <a:lstStyle/>
          <a:p>
            <a:r>
              <a:rPr lang="ru-RU" smtClean="0"/>
              <a:t>Белогловский А.А. Электронная лавина и лавинно-стримерный переход в воздухе. Кафедра ТЭВН НИУ "МЭИ", 2014.</a:t>
            </a:r>
            <a:endParaRPr lang="ru-RU"/>
          </a:p>
        </p:txBody>
      </p:sp>
      <p:sp>
        <p:nvSpPr>
          <p:cNvPr id="6" name="Slide Number Placeholder 5"/>
          <p:cNvSpPr>
            <a:spLocks noGrp="1"/>
          </p:cNvSpPr>
          <p:nvPr>
            <p:ph type="sldNum" sz="quarter" idx="12"/>
          </p:nvPr>
        </p:nvSpPr>
        <p:spPr/>
        <p:txBody>
          <a:bodyPr/>
          <a:lstStyle/>
          <a:p>
            <a:fld id="{4682C020-F762-4CFF-B6FF-00BA35C30F5C}" type="slidenum">
              <a:rPr lang="ru-RU" smtClean="0"/>
              <a:pPr/>
              <a:t>‹#›</a:t>
            </a:fld>
            <a:endParaRPr lang="ru-RU"/>
          </a:p>
        </p:txBody>
      </p:sp>
    </p:spTree>
    <p:extLst>
      <p:ext uri="{BB962C8B-B14F-4D97-AF65-F5344CB8AC3E}">
        <p14:creationId xmlns:p14="http://schemas.microsoft.com/office/powerpoint/2010/main" val="40779042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1C598887-594E-473F-B8C9-1DC4BB1947E9}" type="datetime1">
              <a:rPr lang="ru-RU" smtClean="0"/>
              <a:pPr/>
              <a:t>15.11.2017</a:t>
            </a:fld>
            <a:endParaRPr lang="ru-RU"/>
          </a:p>
        </p:txBody>
      </p:sp>
      <p:sp>
        <p:nvSpPr>
          <p:cNvPr id="5" name="Footer Placeholder 4"/>
          <p:cNvSpPr>
            <a:spLocks noGrp="1"/>
          </p:cNvSpPr>
          <p:nvPr>
            <p:ph type="ftr" sz="quarter" idx="11"/>
          </p:nvPr>
        </p:nvSpPr>
        <p:spPr/>
        <p:txBody>
          <a:bodyPr/>
          <a:lstStyle/>
          <a:p>
            <a:r>
              <a:rPr lang="ru-RU" smtClean="0"/>
              <a:t>Белогловский А.А. Электронная лавина и лавинно-стримерный переход в воздухе. Кафедра ТЭВН НИУ "МЭИ", 2014.</a:t>
            </a:r>
            <a:endParaRPr lang="ru-RU"/>
          </a:p>
        </p:txBody>
      </p:sp>
      <p:sp>
        <p:nvSpPr>
          <p:cNvPr id="6" name="Slide Number Placeholder 5"/>
          <p:cNvSpPr>
            <a:spLocks noGrp="1"/>
          </p:cNvSpPr>
          <p:nvPr>
            <p:ph type="sldNum" sz="quarter" idx="12"/>
          </p:nvPr>
        </p:nvSpPr>
        <p:spPr/>
        <p:txBody>
          <a:bodyPr/>
          <a:lstStyle/>
          <a:p>
            <a:fld id="{4682C020-F762-4CFF-B6FF-00BA35C30F5C}" type="slidenum">
              <a:rPr lang="ru-RU" smtClean="0"/>
              <a:pPr/>
              <a:t>‹#›</a:t>
            </a:fld>
            <a:endParaRPr lang="ru-RU"/>
          </a:p>
        </p:txBody>
      </p:sp>
    </p:spTree>
    <p:extLst>
      <p:ext uri="{BB962C8B-B14F-4D97-AF65-F5344CB8AC3E}">
        <p14:creationId xmlns:p14="http://schemas.microsoft.com/office/powerpoint/2010/main" val="9105146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ru-RU" smtClean="0"/>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E4D144B1-3A15-401A-9BC2-54CFDB17F019}" type="datetime1">
              <a:rPr lang="ru-RU" smtClean="0"/>
              <a:pPr/>
              <a:t>15.11.2017</a:t>
            </a:fld>
            <a:endParaRPr lang="ru-RU"/>
          </a:p>
        </p:txBody>
      </p:sp>
      <p:sp>
        <p:nvSpPr>
          <p:cNvPr id="5" name="Footer Placeholder 4"/>
          <p:cNvSpPr>
            <a:spLocks noGrp="1"/>
          </p:cNvSpPr>
          <p:nvPr>
            <p:ph type="ftr" sz="quarter" idx="11"/>
          </p:nvPr>
        </p:nvSpPr>
        <p:spPr/>
        <p:txBody>
          <a:bodyPr/>
          <a:lstStyle/>
          <a:p>
            <a:r>
              <a:rPr lang="ru-RU" smtClean="0"/>
              <a:t>Белогловский А.А. Электронная лавина и лавинно-стримерный переход в воздухе. Кафедра ТЭВН НИУ "МЭИ", 2014.</a:t>
            </a:r>
            <a:endParaRPr lang="ru-RU"/>
          </a:p>
        </p:txBody>
      </p:sp>
      <p:sp>
        <p:nvSpPr>
          <p:cNvPr id="6" name="Slide Number Placeholder 5"/>
          <p:cNvSpPr>
            <a:spLocks noGrp="1"/>
          </p:cNvSpPr>
          <p:nvPr>
            <p:ph type="sldNum" sz="quarter" idx="12"/>
          </p:nvPr>
        </p:nvSpPr>
        <p:spPr/>
        <p:txBody>
          <a:bodyPr/>
          <a:lstStyle/>
          <a:p>
            <a:fld id="{4682C020-F762-4CFF-B6FF-00BA35C30F5C}" type="slidenum">
              <a:rPr lang="ru-RU" smtClean="0"/>
              <a:pPr/>
              <a:t>‹#›</a:t>
            </a:fld>
            <a:endParaRPr lang="ru-RU"/>
          </a:p>
        </p:txBody>
      </p:sp>
    </p:spTree>
    <p:extLst>
      <p:ext uri="{BB962C8B-B14F-4D97-AF65-F5344CB8AC3E}">
        <p14:creationId xmlns:p14="http://schemas.microsoft.com/office/powerpoint/2010/main" val="16330443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A79F1B9-250E-451D-9A48-D434E46463E0}" type="datetime1">
              <a:rPr lang="ru-RU" smtClean="0"/>
              <a:pPr/>
              <a:t>15.11.2017</a:t>
            </a:fld>
            <a:endParaRPr lang="ru-RU"/>
          </a:p>
        </p:txBody>
      </p:sp>
      <p:sp>
        <p:nvSpPr>
          <p:cNvPr id="5" name="Footer Placeholder 4"/>
          <p:cNvSpPr>
            <a:spLocks noGrp="1"/>
          </p:cNvSpPr>
          <p:nvPr>
            <p:ph type="ftr" sz="quarter" idx="11"/>
          </p:nvPr>
        </p:nvSpPr>
        <p:spPr/>
        <p:txBody>
          <a:bodyPr/>
          <a:lstStyle/>
          <a:p>
            <a:r>
              <a:rPr lang="ru-RU" smtClean="0"/>
              <a:t>Белогловский А.А. Электронная лавина и лавинно-стримерный переход в воздухе. Кафедра ТЭВН НИУ "МЭИ", 2014.</a:t>
            </a:r>
            <a:endParaRPr lang="ru-RU"/>
          </a:p>
        </p:txBody>
      </p:sp>
      <p:sp>
        <p:nvSpPr>
          <p:cNvPr id="6" name="Slide Number Placeholder 5"/>
          <p:cNvSpPr>
            <a:spLocks noGrp="1"/>
          </p:cNvSpPr>
          <p:nvPr>
            <p:ph type="sldNum" sz="quarter" idx="12"/>
          </p:nvPr>
        </p:nvSpPr>
        <p:spPr/>
        <p:txBody>
          <a:bodyPr/>
          <a:lstStyle/>
          <a:p>
            <a:fld id="{4682C020-F762-4CFF-B6FF-00BA35C30F5C}" type="slidenum">
              <a:rPr lang="ru-RU" smtClean="0"/>
              <a:pPr/>
              <a:t>‹#›</a:t>
            </a:fld>
            <a:endParaRPr lang="ru-RU"/>
          </a:p>
        </p:txBody>
      </p:sp>
    </p:spTree>
    <p:extLst>
      <p:ext uri="{BB962C8B-B14F-4D97-AF65-F5344CB8AC3E}">
        <p14:creationId xmlns:p14="http://schemas.microsoft.com/office/powerpoint/2010/main" val="37772429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ru-RU" smtClean="0"/>
              <a:t>Образец заголовка</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75EC01E-E3AD-4E1E-BF3E-A6225C70C0D4}" type="datetime1">
              <a:rPr lang="ru-RU" smtClean="0"/>
              <a:pPr/>
              <a:t>15.11.2017</a:t>
            </a:fld>
            <a:endParaRPr lang="ru-RU"/>
          </a:p>
        </p:txBody>
      </p:sp>
      <p:sp>
        <p:nvSpPr>
          <p:cNvPr id="5" name="Footer Placeholder 4"/>
          <p:cNvSpPr>
            <a:spLocks noGrp="1"/>
          </p:cNvSpPr>
          <p:nvPr>
            <p:ph type="ftr" sz="quarter" idx="11"/>
          </p:nvPr>
        </p:nvSpPr>
        <p:spPr/>
        <p:txBody>
          <a:bodyPr/>
          <a:lstStyle/>
          <a:p>
            <a:r>
              <a:rPr lang="ru-RU" smtClean="0"/>
              <a:t>Белогловский А.А. Электронная лавина и лавинно-стримерный переход в воздухе. Кафедра ТЭВН НИУ "МЭИ", 2014.</a:t>
            </a:r>
            <a:endParaRPr lang="ru-RU"/>
          </a:p>
        </p:txBody>
      </p:sp>
      <p:sp>
        <p:nvSpPr>
          <p:cNvPr id="6" name="Slide Number Placeholder 5"/>
          <p:cNvSpPr>
            <a:spLocks noGrp="1"/>
          </p:cNvSpPr>
          <p:nvPr>
            <p:ph type="sldNum" sz="quarter" idx="12"/>
          </p:nvPr>
        </p:nvSpPr>
        <p:spPr/>
        <p:txBody>
          <a:bodyPr/>
          <a:lstStyle/>
          <a:p>
            <a:fld id="{4682C020-F762-4CFF-B6FF-00BA35C30F5C}" type="slidenum">
              <a:rPr lang="ru-RU" smtClean="0"/>
              <a:pPr/>
              <a:t>‹#›</a:t>
            </a:fld>
            <a:endParaRPr lang="ru-RU"/>
          </a:p>
        </p:txBody>
      </p:sp>
    </p:spTree>
    <p:extLst>
      <p:ext uri="{BB962C8B-B14F-4D97-AF65-F5344CB8AC3E}">
        <p14:creationId xmlns:p14="http://schemas.microsoft.com/office/powerpoint/2010/main" val="24909095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70811658-8577-4C29-8568-DBCDBD05225F}" type="datetime1">
              <a:rPr lang="ru-RU" smtClean="0"/>
              <a:pPr/>
              <a:t>15.11.2017</a:t>
            </a:fld>
            <a:endParaRPr lang="ru-RU"/>
          </a:p>
        </p:txBody>
      </p:sp>
      <p:sp>
        <p:nvSpPr>
          <p:cNvPr id="6" name="Footer Placeholder 5"/>
          <p:cNvSpPr>
            <a:spLocks noGrp="1"/>
          </p:cNvSpPr>
          <p:nvPr>
            <p:ph type="ftr" sz="quarter" idx="11"/>
          </p:nvPr>
        </p:nvSpPr>
        <p:spPr/>
        <p:txBody>
          <a:bodyPr/>
          <a:lstStyle/>
          <a:p>
            <a:r>
              <a:rPr lang="ru-RU" smtClean="0"/>
              <a:t>Белогловский А.А. Электронная лавина и лавинно-стримерный переход в воздухе. Кафедра ТЭВН НИУ "МЭИ", 2014.</a:t>
            </a:r>
            <a:endParaRPr lang="ru-RU"/>
          </a:p>
        </p:txBody>
      </p:sp>
      <p:sp>
        <p:nvSpPr>
          <p:cNvPr id="7" name="Slide Number Placeholder 6"/>
          <p:cNvSpPr>
            <a:spLocks noGrp="1"/>
          </p:cNvSpPr>
          <p:nvPr>
            <p:ph type="sldNum" sz="quarter" idx="12"/>
          </p:nvPr>
        </p:nvSpPr>
        <p:spPr/>
        <p:txBody>
          <a:bodyPr/>
          <a:lstStyle/>
          <a:p>
            <a:fld id="{4682C020-F762-4CFF-B6FF-00BA35C30F5C}" type="slidenum">
              <a:rPr lang="ru-RU" smtClean="0"/>
              <a:pPr/>
              <a:t>‹#›</a:t>
            </a:fld>
            <a:endParaRPr lang="ru-RU"/>
          </a:p>
        </p:txBody>
      </p:sp>
    </p:spTree>
    <p:extLst>
      <p:ext uri="{BB962C8B-B14F-4D97-AF65-F5344CB8AC3E}">
        <p14:creationId xmlns:p14="http://schemas.microsoft.com/office/powerpoint/2010/main" val="2997912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4" name="Content Placeholder 3"/>
          <p:cNvSpPr>
            <a:spLocks noGrp="1"/>
          </p:cNvSpPr>
          <p:nvPr>
            <p:ph sz="half" idx="2"/>
          </p:nvPr>
        </p:nvSpPr>
        <p:spPr>
          <a:xfrm>
            <a:off x="633845" y="2507551"/>
            <a:ext cx="3867150" cy="3680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6" name="Content Placeholder 5"/>
          <p:cNvSpPr>
            <a:spLocks noGrp="1"/>
          </p:cNvSpPr>
          <p:nvPr>
            <p:ph sz="quarter" idx="4"/>
          </p:nvPr>
        </p:nvSpPr>
        <p:spPr>
          <a:xfrm>
            <a:off x="4629150" y="2507551"/>
            <a:ext cx="3886201" cy="3680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FCDF572D-22FB-4232-A849-509F1E6204F0}" type="datetime1">
              <a:rPr lang="ru-RU" smtClean="0"/>
              <a:pPr/>
              <a:t>15.11.2017</a:t>
            </a:fld>
            <a:endParaRPr lang="ru-RU"/>
          </a:p>
        </p:txBody>
      </p:sp>
      <p:sp>
        <p:nvSpPr>
          <p:cNvPr id="8" name="Footer Placeholder 7"/>
          <p:cNvSpPr>
            <a:spLocks noGrp="1"/>
          </p:cNvSpPr>
          <p:nvPr>
            <p:ph type="ftr" sz="quarter" idx="11"/>
          </p:nvPr>
        </p:nvSpPr>
        <p:spPr/>
        <p:txBody>
          <a:bodyPr/>
          <a:lstStyle/>
          <a:p>
            <a:r>
              <a:rPr lang="ru-RU" smtClean="0"/>
              <a:t>Белогловский А.А. Электронная лавина и лавинно-стримерный переход в воздухе. Кафедра ТЭВН НИУ "МЭИ", 2014.</a:t>
            </a:r>
            <a:endParaRPr lang="ru-RU"/>
          </a:p>
        </p:txBody>
      </p:sp>
      <p:sp>
        <p:nvSpPr>
          <p:cNvPr id="9" name="Slide Number Placeholder 8"/>
          <p:cNvSpPr>
            <a:spLocks noGrp="1"/>
          </p:cNvSpPr>
          <p:nvPr>
            <p:ph type="sldNum" sz="quarter" idx="12"/>
          </p:nvPr>
        </p:nvSpPr>
        <p:spPr/>
        <p:txBody>
          <a:bodyPr/>
          <a:lstStyle/>
          <a:p>
            <a:fld id="{4682C020-F762-4CFF-B6FF-00BA35C30F5C}" type="slidenum">
              <a:rPr lang="ru-RU" smtClean="0"/>
              <a:pPr/>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extLst>
      <p:ext uri="{BB962C8B-B14F-4D97-AF65-F5344CB8AC3E}">
        <p14:creationId xmlns:p14="http://schemas.microsoft.com/office/powerpoint/2010/main" val="23336384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Только заголовок">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0A2F7D1-CB71-4D8D-BAD7-9446652CA203}" type="datetime1">
              <a:rPr lang="ru-RU" smtClean="0"/>
              <a:pPr/>
              <a:t>15.11.2017</a:t>
            </a:fld>
            <a:endParaRPr lang="ru-RU"/>
          </a:p>
        </p:txBody>
      </p:sp>
      <p:sp>
        <p:nvSpPr>
          <p:cNvPr id="4" name="Footer Placeholder 3"/>
          <p:cNvSpPr>
            <a:spLocks noGrp="1"/>
          </p:cNvSpPr>
          <p:nvPr>
            <p:ph type="ftr" sz="quarter" idx="11"/>
          </p:nvPr>
        </p:nvSpPr>
        <p:spPr/>
        <p:txBody>
          <a:bodyPr/>
          <a:lstStyle/>
          <a:p>
            <a:r>
              <a:rPr lang="ru-RU" smtClean="0"/>
              <a:t>Белогловский А.А. Электронная лавина и лавинно-стримерный переход в воздухе. Кафедра ТЭВН НИУ "МЭИ", 2014.</a:t>
            </a:r>
            <a:endParaRPr lang="ru-RU"/>
          </a:p>
        </p:txBody>
      </p:sp>
      <p:sp>
        <p:nvSpPr>
          <p:cNvPr id="5" name="Slide Number Placeholder 4"/>
          <p:cNvSpPr>
            <a:spLocks noGrp="1"/>
          </p:cNvSpPr>
          <p:nvPr>
            <p:ph type="sldNum" sz="quarter" idx="12"/>
          </p:nvPr>
        </p:nvSpPr>
        <p:spPr/>
        <p:txBody>
          <a:bodyPr/>
          <a:lstStyle/>
          <a:p>
            <a:fld id="{4682C020-F762-4CFF-B6FF-00BA35C30F5C}" type="slidenum">
              <a:rPr lang="ru-RU" smtClean="0"/>
              <a:pPr/>
              <a:t>‹#›</a:t>
            </a:fld>
            <a:endParaRPr lang="ru-RU"/>
          </a:p>
        </p:txBody>
      </p:sp>
      <p:sp>
        <p:nvSpPr>
          <p:cNvPr id="6" name="Title 5"/>
          <p:cNvSpPr>
            <a:spLocks noGrp="1"/>
          </p:cNvSpPr>
          <p:nvPr>
            <p:ph type="title"/>
          </p:nvPr>
        </p:nvSpPr>
        <p:spPr/>
        <p:txBody>
          <a:bodyPr/>
          <a:lstStyle/>
          <a:p>
            <a:r>
              <a:rPr lang="ru-RU" smtClean="0"/>
              <a:t>Образец заголовка</a:t>
            </a:r>
            <a:endParaRPr lang="en-US"/>
          </a:p>
        </p:txBody>
      </p:sp>
    </p:spTree>
    <p:extLst>
      <p:ext uri="{BB962C8B-B14F-4D97-AF65-F5344CB8AC3E}">
        <p14:creationId xmlns:p14="http://schemas.microsoft.com/office/powerpoint/2010/main" val="1308083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70811658-8577-4C29-8568-DBCDBD05225F}" type="datetime1">
              <a:rPr lang="ru-RU" smtClean="0"/>
              <a:pPr/>
              <a:t>15.11.2017</a:t>
            </a:fld>
            <a:endParaRPr lang="ru-RU"/>
          </a:p>
        </p:txBody>
      </p:sp>
      <p:sp>
        <p:nvSpPr>
          <p:cNvPr id="6" name="Footer Placeholder 5"/>
          <p:cNvSpPr>
            <a:spLocks noGrp="1"/>
          </p:cNvSpPr>
          <p:nvPr>
            <p:ph type="ftr" sz="quarter" idx="11"/>
          </p:nvPr>
        </p:nvSpPr>
        <p:spPr/>
        <p:txBody>
          <a:bodyPr/>
          <a:lstStyle/>
          <a:p>
            <a:r>
              <a:rPr lang="ru-RU" smtClean="0"/>
              <a:t>Белогловский А.А. Электронная лавина и лавинно-стримерный переход в воздухе. Кафедра ТЭВН НИУ "МЭИ", 2014.</a:t>
            </a:r>
            <a:endParaRPr lang="ru-RU"/>
          </a:p>
        </p:txBody>
      </p:sp>
      <p:sp>
        <p:nvSpPr>
          <p:cNvPr id="7" name="Slide Number Placeholder 6"/>
          <p:cNvSpPr>
            <a:spLocks noGrp="1"/>
          </p:cNvSpPr>
          <p:nvPr>
            <p:ph type="sldNum" sz="quarter" idx="12"/>
          </p:nvPr>
        </p:nvSpPr>
        <p:spPr/>
        <p:txBody>
          <a:bodyPr/>
          <a:lstStyle/>
          <a:p>
            <a:fld id="{4682C020-F762-4CFF-B6FF-00BA35C30F5C}" type="slidenum">
              <a:rPr lang="ru-RU" smtClean="0"/>
              <a:pPr/>
              <a:t>‹#›</a:t>
            </a:fld>
            <a:endParaRPr lang="ru-RU"/>
          </a:p>
        </p:txBody>
      </p:sp>
    </p:spTree>
    <p:extLst>
      <p:ext uri="{BB962C8B-B14F-4D97-AF65-F5344CB8AC3E}">
        <p14:creationId xmlns:p14="http://schemas.microsoft.com/office/powerpoint/2010/main" val="31240432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2B4BD1-D74C-41B6-89C0-9AF060EF8646}" type="datetime1">
              <a:rPr lang="ru-RU" smtClean="0"/>
              <a:pPr/>
              <a:t>15.11.2017</a:t>
            </a:fld>
            <a:endParaRPr lang="ru-RU"/>
          </a:p>
        </p:txBody>
      </p:sp>
      <p:sp>
        <p:nvSpPr>
          <p:cNvPr id="3" name="Footer Placeholder 2"/>
          <p:cNvSpPr>
            <a:spLocks noGrp="1"/>
          </p:cNvSpPr>
          <p:nvPr>
            <p:ph type="ftr" sz="quarter" idx="11"/>
          </p:nvPr>
        </p:nvSpPr>
        <p:spPr/>
        <p:txBody>
          <a:bodyPr/>
          <a:lstStyle/>
          <a:p>
            <a:r>
              <a:rPr lang="ru-RU" smtClean="0"/>
              <a:t>Белогловский А.А. Электронная лавина и лавинно-стримерный переход в воздухе. Кафедра ТЭВН НИУ "МЭИ", 2014.</a:t>
            </a:r>
            <a:endParaRPr lang="ru-RU"/>
          </a:p>
        </p:txBody>
      </p:sp>
      <p:sp>
        <p:nvSpPr>
          <p:cNvPr id="4" name="Slide Number Placeholder 3"/>
          <p:cNvSpPr>
            <a:spLocks noGrp="1"/>
          </p:cNvSpPr>
          <p:nvPr>
            <p:ph type="sldNum" sz="quarter" idx="12"/>
          </p:nvPr>
        </p:nvSpPr>
        <p:spPr/>
        <p:txBody>
          <a:bodyPr/>
          <a:lstStyle/>
          <a:p>
            <a:fld id="{4682C020-F762-4CFF-B6FF-00BA35C30F5C}" type="slidenum">
              <a:rPr lang="ru-RU" smtClean="0"/>
              <a:pPr/>
              <a:t>‹#›</a:t>
            </a:fld>
            <a:endParaRPr lang="ru-RU"/>
          </a:p>
        </p:txBody>
      </p:sp>
    </p:spTree>
    <p:extLst>
      <p:ext uri="{BB962C8B-B14F-4D97-AF65-F5344CB8AC3E}">
        <p14:creationId xmlns:p14="http://schemas.microsoft.com/office/powerpoint/2010/main" val="22280312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smtClean="0"/>
              <a:t>Образец текста</a:t>
            </a:r>
          </a:p>
        </p:txBody>
      </p:sp>
      <p:sp>
        <p:nvSpPr>
          <p:cNvPr id="5" name="Date Placeholder 4"/>
          <p:cNvSpPr>
            <a:spLocks noGrp="1"/>
          </p:cNvSpPr>
          <p:nvPr>
            <p:ph type="dt" sz="half" idx="10"/>
          </p:nvPr>
        </p:nvSpPr>
        <p:spPr/>
        <p:txBody>
          <a:bodyPr/>
          <a:lstStyle/>
          <a:p>
            <a:fld id="{81C367B3-2C31-42A7-B8B6-4358E1227BDE}" type="datetime1">
              <a:rPr lang="ru-RU" smtClean="0"/>
              <a:pPr/>
              <a:t>15.11.2017</a:t>
            </a:fld>
            <a:endParaRPr lang="ru-RU"/>
          </a:p>
        </p:txBody>
      </p:sp>
      <p:sp>
        <p:nvSpPr>
          <p:cNvPr id="6" name="Footer Placeholder 5"/>
          <p:cNvSpPr>
            <a:spLocks noGrp="1"/>
          </p:cNvSpPr>
          <p:nvPr>
            <p:ph type="ftr" sz="quarter" idx="11"/>
          </p:nvPr>
        </p:nvSpPr>
        <p:spPr/>
        <p:txBody>
          <a:bodyPr/>
          <a:lstStyle/>
          <a:p>
            <a:r>
              <a:rPr lang="ru-RU" smtClean="0"/>
              <a:t>Белогловский А.А. Электронная лавина и лавинно-стримерный переход в воздухе. Кафедра ТЭВН НИУ "МЭИ", 2014.</a:t>
            </a:r>
            <a:endParaRPr lang="ru-RU"/>
          </a:p>
        </p:txBody>
      </p:sp>
      <p:sp>
        <p:nvSpPr>
          <p:cNvPr id="7" name="Slide Number Placeholder 6"/>
          <p:cNvSpPr>
            <a:spLocks noGrp="1"/>
          </p:cNvSpPr>
          <p:nvPr>
            <p:ph type="sldNum" sz="quarter" idx="12"/>
          </p:nvPr>
        </p:nvSpPr>
        <p:spPr/>
        <p:txBody>
          <a:bodyPr/>
          <a:lstStyle/>
          <a:p>
            <a:fld id="{4682C020-F762-4CFF-B6FF-00BA35C30F5C}" type="slidenum">
              <a:rPr lang="ru-RU" smtClean="0"/>
              <a:pPr/>
              <a:t>‹#›</a:t>
            </a:fld>
            <a:endParaRPr lang="ru-RU"/>
          </a:p>
        </p:txBody>
      </p:sp>
    </p:spTree>
    <p:extLst>
      <p:ext uri="{BB962C8B-B14F-4D97-AF65-F5344CB8AC3E}">
        <p14:creationId xmlns:p14="http://schemas.microsoft.com/office/powerpoint/2010/main" val="13521959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ru-RU" smtClean="0"/>
              <a:t>Образец заголовка</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ru-RU" smtClean="0"/>
              <a:t>Вставка рисунка</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smtClean="0"/>
              <a:t>Образец текста</a:t>
            </a:r>
          </a:p>
        </p:txBody>
      </p:sp>
      <p:sp>
        <p:nvSpPr>
          <p:cNvPr id="5" name="Date Placeholder 4"/>
          <p:cNvSpPr>
            <a:spLocks noGrp="1"/>
          </p:cNvSpPr>
          <p:nvPr>
            <p:ph type="dt" sz="half" idx="10"/>
          </p:nvPr>
        </p:nvSpPr>
        <p:spPr/>
        <p:txBody>
          <a:bodyPr/>
          <a:lstStyle/>
          <a:p>
            <a:fld id="{496BE7FB-046E-4F28-AB40-0D246A63F114}" type="datetime1">
              <a:rPr lang="ru-RU" smtClean="0"/>
              <a:pPr/>
              <a:t>15.11.2017</a:t>
            </a:fld>
            <a:endParaRPr lang="ru-RU"/>
          </a:p>
        </p:txBody>
      </p:sp>
      <p:sp>
        <p:nvSpPr>
          <p:cNvPr id="6" name="Footer Placeholder 5"/>
          <p:cNvSpPr>
            <a:spLocks noGrp="1"/>
          </p:cNvSpPr>
          <p:nvPr>
            <p:ph type="ftr" sz="quarter" idx="11"/>
          </p:nvPr>
        </p:nvSpPr>
        <p:spPr/>
        <p:txBody>
          <a:bodyPr/>
          <a:lstStyle/>
          <a:p>
            <a:r>
              <a:rPr lang="ru-RU" smtClean="0"/>
              <a:t>Белогловский А.А. Электронная лавина и лавинно-стримерный переход в воздухе. Кафедра ТЭВН НИУ "МЭИ", 2014.</a:t>
            </a:r>
            <a:endParaRPr lang="ru-RU"/>
          </a:p>
        </p:txBody>
      </p:sp>
      <p:sp>
        <p:nvSpPr>
          <p:cNvPr id="7" name="Slide Number Placeholder 6"/>
          <p:cNvSpPr>
            <a:spLocks noGrp="1"/>
          </p:cNvSpPr>
          <p:nvPr>
            <p:ph type="sldNum" sz="quarter" idx="12"/>
          </p:nvPr>
        </p:nvSpPr>
        <p:spPr/>
        <p:txBody>
          <a:bodyPr/>
          <a:lstStyle/>
          <a:p>
            <a:fld id="{4682C020-F762-4CFF-B6FF-00BA35C30F5C}" type="slidenum">
              <a:rPr lang="ru-RU" smtClean="0"/>
              <a:pPr/>
              <a:t>‹#›</a:t>
            </a:fld>
            <a:endParaRPr lang="ru-RU"/>
          </a:p>
        </p:txBody>
      </p:sp>
    </p:spTree>
    <p:extLst>
      <p:ext uri="{BB962C8B-B14F-4D97-AF65-F5344CB8AC3E}">
        <p14:creationId xmlns:p14="http://schemas.microsoft.com/office/powerpoint/2010/main" val="14330423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6A7B604-6B9C-48D5-A0C0-062F2A9E30E5}" type="datetime1">
              <a:rPr lang="ru-RU" smtClean="0"/>
              <a:pPr/>
              <a:t>15.11.2017</a:t>
            </a:fld>
            <a:endParaRPr lang="ru-RU"/>
          </a:p>
        </p:txBody>
      </p:sp>
      <p:sp>
        <p:nvSpPr>
          <p:cNvPr id="5" name="Footer Placeholder 4"/>
          <p:cNvSpPr>
            <a:spLocks noGrp="1"/>
          </p:cNvSpPr>
          <p:nvPr>
            <p:ph type="ftr" sz="quarter" idx="11"/>
          </p:nvPr>
        </p:nvSpPr>
        <p:spPr/>
        <p:txBody>
          <a:bodyPr/>
          <a:lstStyle/>
          <a:p>
            <a:r>
              <a:rPr lang="ru-RU" smtClean="0"/>
              <a:t>Белогловский А.А. Электронная лавина и лавинно-стримерный переход в воздухе. Кафедра ТЭВН НИУ "МЭИ", 2014.</a:t>
            </a:r>
            <a:endParaRPr lang="ru-RU"/>
          </a:p>
        </p:txBody>
      </p:sp>
      <p:sp>
        <p:nvSpPr>
          <p:cNvPr id="6" name="Slide Number Placeholder 5"/>
          <p:cNvSpPr>
            <a:spLocks noGrp="1"/>
          </p:cNvSpPr>
          <p:nvPr>
            <p:ph type="sldNum" sz="quarter" idx="12"/>
          </p:nvPr>
        </p:nvSpPr>
        <p:spPr/>
        <p:txBody>
          <a:bodyPr/>
          <a:lstStyle/>
          <a:p>
            <a:fld id="{4682C020-F762-4CFF-B6FF-00BA35C30F5C}" type="slidenum">
              <a:rPr lang="ru-RU" smtClean="0"/>
              <a:pPr/>
              <a:t>‹#›</a:t>
            </a:fld>
            <a:endParaRPr lang="ru-RU"/>
          </a:p>
        </p:txBody>
      </p:sp>
    </p:spTree>
    <p:extLst>
      <p:ext uri="{BB962C8B-B14F-4D97-AF65-F5344CB8AC3E}">
        <p14:creationId xmlns:p14="http://schemas.microsoft.com/office/powerpoint/2010/main" val="7997674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1C598887-594E-473F-B8C9-1DC4BB1947E9}" type="datetime1">
              <a:rPr lang="ru-RU" smtClean="0"/>
              <a:pPr/>
              <a:t>15.11.2017</a:t>
            </a:fld>
            <a:endParaRPr lang="ru-RU"/>
          </a:p>
        </p:txBody>
      </p:sp>
      <p:sp>
        <p:nvSpPr>
          <p:cNvPr id="5" name="Footer Placeholder 4"/>
          <p:cNvSpPr>
            <a:spLocks noGrp="1"/>
          </p:cNvSpPr>
          <p:nvPr>
            <p:ph type="ftr" sz="quarter" idx="11"/>
          </p:nvPr>
        </p:nvSpPr>
        <p:spPr/>
        <p:txBody>
          <a:bodyPr/>
          <a:lstStyle/>
          <a:p>
            <a:r>
              <a:rPr lang="ru-RU" smtClean="0"/>
              <a:t>Белогловский А.А. Электронная лавина и лавинно-стримерный переход в воздухе. Кафедра ТЭВН НИУ "МЭИ", 2014.</a:t>
            </a:r>
            <a:endParaRPr lang="ru-RU"/>
          </a:p>
        </p:txBody>
      </p:sp>
      <p:sp>
        <p:nvSpPr>
          <p:cNvPr id="6" name="Slide Number Placeholder 5"/>
          <p:cNvSpPr>
            <a:spLocks noGrp="1"/>
          </p:cNvSpPr>
          <p:nvPr>
            <p:ph type="sldNum" sz="quarter" idx="12"/>
          </p:nvPr>
        </p:nvSpPr>
        <p:spPr/>
        <p:txBody>
          <a:bodyPr/>
          <a:lstStyle/>
          <a:p>
            <a:fld id="{4682C020-F762-4CFF-B6FF-00BA35C30F5C}" type="slidenum">
              <a:rPr lang="ru-RU" smtClean="0"/>
              <a:pPr/>
              <a:t>‹#›</a:t>
            </a:fld>
            <a:endParaRPr lang="ru-RU"/>
          </a:p>
        </p:txBody>
      </p:sp>
    </p:spTree>
    <p:extLst>
      <p:ext uri="{BB962C8B-B14F-4D97-AF65-F5344CB8AC3E}">
        <p14:creationId xmlns:p14="http://schemas.microsoft.com/office/powerpoint/2010/main" val="1955743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ru-RU" smtClean="0"/>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E4D144B1-3A15-401A-9BC2-54CFDB17F019}" type="datetime1">
              <a:rPr lang="ru-RU" smtClean="0"/>
              <a:pPr/>
              <a:t>15.11.2017</a:t>
            </a:fld>
            <a:endParaRPr lang="ru-RU"/>
          </a:p>
        </p:txBody>
      </p:sp>
      <p:sp>
        <p:nvSpPr>
          <p:cNvPr id="5" name="Footer Placeholder 4"/>
          <p:cNvSpPr>
            <a:spLocks noGrp="1"/>
          </p:cNvSpPr>
          <p:nvPr>
            <p:ph type="ftr" sz="quarter" idx="11"/>
          </p:nvPr>
        </p:nvSpPr>
        <p:spPr/>
        <p:txBody>
          <a:bodyPr/>
          <a:lstStyle/>
          <a:p>
            <a:r>
              <a:rPr lang="ru-RU" smtClean="0"/>
              <a:t>Белогловский А.А. Электронная лавина и лавинно-стримерный переход в воздухе. Кафедра ТЭВН НИУ "МЭИ", 2014.</a:t>
            </a:r>
            <a:endParaRPr lang="ru-RU"/>
          </a:p>
        </p:txBody>
      </p:sp>
      <p:sp>
        <p:nvSpPr>
          <p:cNvPr id="6" name="Slide Number Placeholder 5"/>
          <p:cNvSpPr>
            <a:spLocks noGrp="1"/>
          </p:cNvSpPr>
          <p:nvPr>
            <p:ph type="sldNum" sz="quarter" idx="12"/>
          </p:nvPr>
        </p:nvSpPr>
        <p:spPr/>
        <p:txBody>
          <a:bodyPr/>
          <a:lstStyle/>
          <a:p>
            <a:fld id="{4682C020-F762-4CFF-B6FF-00BA35C30F5C}" type="slidenum">
              <a:rPr lang="ru-RU" smtClean="0"/>
              <a:pPr/>
              <a:t>‹#›</a:t>
            </a:fld>
            <a:endParaRPr lang="ru-RU"/>
          </a:p>
        </p:txBody>
      </p:sp>
    </p:spTree>
    <p:extLst>
      <p:ext uri="{BB962C8B-B14F-4D97-AF65-F5344CB8AC3E}">
        <p14:creationId xmlns:p14="http://schemas.microsoft.com/office/powerpoint/2010/main" val="18493854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A79F1B9-250E-451D-9A48-D434E46463E0}" type="datetime1">
              <a:rPr lang="ru-RU" smtClean="0"/>
              <a:pPr/>
              <a:t>15.11.2017</a:t>
            </a:fld>
            <a:endParaRPr lang="ru-RU"/>
          </a:p>
        </p:txBody>
      </p:sp>
      <p:sp>
        <p:nvSpPr>
          <p:cNvPr id="5" name="Footer Placeholder 4"/>
          <p:cNvSpPr>
            <a:spLocks noGrp="1"/>
          </p:cNvSpPr>
          <p:nvPr>
            <p:ph type="ftr" sz="quarter" idx="11"/>
          </p:nvPr>
        </p:nvSpPr>
        <p:spPr/>
        <p:txBody>
          <a:bodyPr/>
          <a:lstStyle/>
          <a:p>
            <a:r>
              <a:rPr lang="ru-RU" smtClean="0"/>
              <a:t>Белогловский А.А. Электронная лавина и лавинно-стримерный переход в воздухе. Кафедра ТЭВН НИУ "МЭИ", 2014.</a:t>
            </a:r>
            <a:endParaRPr lang="ru-RU"/>
          </a:p>
        </p:txBody>
      </p:sp>
      <p:sp>
        <p:nvSpPr>
          <p:cNvPr id="6" name="Slide Number Placeholder 5"/>
          <p:cNvSpPr>
            <a:spLocks noGrp="1"/>
          </p:cNvSpPr>
          <p:nvPr>
            <p:ph type="sldNum" sz="quarter" idx="12"/>
          </p:nvPr>
        </p:nvSpPr>
        <p:spPr/>
        <p:txBody>
          <a:bodyPr/>
          <a:lstStyle/>
          <a:p>
            <a:fld id="{4682C020-F762-4CFF-B6FF-00BA35C30F5C}" type="slidenum">
              <a:rPr lang="ru-RU" smtClean="0"/>
              <a:pPr/>
              <a:t>‹#›</a:t>
            </a:fld>
            <a:endParaRPr lang="ru-RU"/>
          </a:p>
        </p:txBody>
      </p:sp>
    </p:spTree>
    <p:extLst>
      <p:ext uri="{BB962C8B-B14F-4D97-AF65-F5344CB8AC3E}">
        <p14:creationId xmlns:p14="http://schemas.microsoft.com/office/powerpoint/2010/main" val="1495590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ru-RU" smtClean="0"/>
              <a:t>Образец заголовка</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75EC01E-E3AD-4E1E-BF3E-A6225C70C0D4}" type="datetime1">
              <a:rPr lang="ru-RU" smtClean="0"/>
              <a:pPr/>
              <a:t>15.11.2017</a:t>
            </a:fld>
            <a:endParaRPr lang="ru-RU"/>
          </a:p>
        </p:txBody>
      </p:sp>
      <p:sp>
        <p:nvSpPr>
          <p:cNvPr id="5" name="Footer Placeholder 4"/>
          <p:cNvSpPr>
            <a:spLocks noGrp="1"/>
          </p:cNvSpPr>
          <p:nvPr>
            <p:ph type="ftr" sz="quarter" idx="11"/>
          </p:nvPr>
        </p:nvSpPr>
        <p:spPr/>
        <p:txBody>
          <a:bodyPr/>
          <a:lstStyle/>
          <a:p>
            <a:r>
              <a:rPr lang="ru-RU" smtClean="0"/>
              <a:t>Белогловский А.А. Электронная лавина и лавинно-стримерный переход в воздухе. Кафедра ТЭВН НИУ "МЭИ", 2014.</a:t>
            </a:r>
            <a:endParaRPr lang="ru-RU"/>
          </a:p>
        </p:txBody>
      </p:sp>
      <p:sp>
        <p:nvSpPr>
          <p:cNvPr id="6" name="Slide Number Placeholder 5"/>
          <p:cNvSpPr>
            <a:spLocks noGrp="1"/>
          </p:cNvSpPr>
          <p:nvPr>
            <p:ph type="sldNum" sz="quarter" idx="12"/>
          </p:nvPr>
        </p:nvSpPr>
        <p:spPr/>
        <p:txBody>
          <a:bodyPr/>
          <a:lstStyle/>
          <a:p>
            <a:fld id="{4682C020-F762-4CFF-B6FF-00BA35C30F5C}" type="slidenum">
              <a:rPr lang="ru-RU" smtClean="0"/>
              <a:pPr/>
              <a:t>‹#›</a:t>
            </a:fld>
            <a:endParaRPr lang="ru-RU"/>
          </a:p>
        </p:txBody>
      </p:sp>
    </p:spTree>
    <p:extLst>
      <p:ext uri="{BB962C8B-B14F-4D97-AF65-F5344CB8AC3E}">
        <p14:creationId xmlns:p14="http://schemas.microsoft.com/office/powerpoint/2010/main" val="9846800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70811658-8577-4C29-8568-DBCDBD05225F}" type="datetime1">
              <a:rPr lang="ru-RU" smtClean="0"/>
              <a:pPr/>
              <a:t>15.11.2017</a:t>
            </a:fld>
            <a:endParaRPr lang="ru-RU"/>
          </a:p>
        </p:txBody>
      </p:sp>
      <p:sp>
        <p:nvSpPr>
          <p:cNvPr id="6" name="Footer Placeholder 5"/>
          <p:cNvSpPr>
            <a:spLocks noGrp="1"/>
          </p:cNvSpPr>
          <p:nvPr>
            <p:ph type="ftr" sz="quarter" idx="11"/>
          </p:nvPr>
        </p:nvSpPr>
        <p:spPr/>
        <p:txBody>
          <a:bodyPr/>
          <a:lstStyle/>
          <a:p>
            <a:r>
              <a:rPr lang="ru-RU" smtClean="0"/>
              <a:t>Белогловский А.А. Электронная лавина и лавинно-стримерный переход в воздухе. Кафедра ТЭВН НИУ "МЭИ", 2014.</a:t>
            </a:r>
            <a:endParaRPr lang="ru-RU"/>
          </a:p>
        </p:txBody>
      </p:sp>
      <p:sp>
        <p:nvSpPr>
          <p:cNvPr id="7" name="Slide Number Placeholder 6"/>
          <p:cNvSpPr>
            <a:spLocks noGrp="1"/>
          </p:cNvSpPr>
          <p:nvPr>
            <p:ph type="sldNum" sz="quarter" idx="12"/>
          </p:nvPr>
        </p:nvSpPr>
        <p:spPr/>
        <p:txBody>
          <a:bodyPr/>
          <a:lstStyle/>
          <a:p>
            <a:fld id="{4682C020-F762-4CFF-B6FF-00BA35C30F5C}" type="slidenum">
              <a:rPr lang="ru-RU" smtClean="0"/>
              <a:pPr/>
              <a:t>‹#›</a:t>
            </a:fld>
            <a:endParaRPr lang="ru-RU"/>
          </a:p>
        </p:txBody>
      </p:sp>
    </p:spTree>
    <p:extLst>
      <p:ext uri="{BB962C8B-B14F-4D97-AF65-F5344CB8AC3E}">
        <p14:creationId xmlns:p14="http://schemas.microsoft.com/office/powerpoint/2010/main" val="11257347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4" name="Content Placeholder 3"/>
          <p:cNvSpPr>
            <a:spLocks noGrp="1"/>
          </p:cNvSpPr>
          <p:nvPr>
            <p:ph sz="half" idx="2"/>
          </p:nvPr>
        </p:nvSpPr>
        <p:spPr>
          <a:xfrm>
            <a:off x="633845" y="2507551"/>
            <a:ext cx="3867150" cy="3680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6" name="Content Placeholder 5"/>
          <p:cNvSpPr>
            <a:spLocks noGrp="1"/>
          </p:cNvSpPr>
          <p:nvPr>
            <p:ph sz="quarter" idx="4"/>
          </p:nvPr>
        </p:nvSpPr>
        <p:spPr>
          <a:xfrm>
            <a:off x="4629150" y="2507551"/>
            <a:ext cx="3886201" cy="3680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FCDF572D-22FB-4232-A849-509F1E6204F0}" type="datetime1">
              <a:rPr lang="ru-RU" smtClean="0"/>
              <a:pPr/>
              <a:t>15.11.2017</a:t>
            </a:fld>
            <a:endParaRPr lang="ru-RU"/>
          </a:p>
        </p:txBody>
      </p:sp>
      <p:sp>
        <p:nvSpPr>
          <p:cNvPr id="8" name="Footer Placeholder 7"/>
          <p:cNvSpPr>
            <a:spLocks noGrp="1"/>
          </p:cNvSpPr>
          <p:nvPr>
            <p:ph type="ftr" sz="quarter" idx="11"/>
          </p:nvPr>
        </p:nvSpPr>
        <p:spPr/>
        <p:txBody>
          <a:bodyPr/>
          <a:lstStyle/>
          <a:p>
            <a:r>
              <a:rPr lang="ru-RU" smtClean="0"/>
              <a:t>Белогловский А.А. Электронная лавина и лавинно-стримерный переход в воздухе. Кафедра ТЭВН НИУ "МЭИ", 2014.</a:t>
            </a:r>
            <a:endParaRPr lang="ru-RU"/>
          </a:p>
        </p:txBody>
      </p:sp>
      <p:sp>
        <p:nvSpPr>
          <p:cNvPr id="9" name="Slide Number Placeholder 8"/>
          <p:cNvSpPr>
            <a:spLocks noGrp="1"/>
          </p:cNvSpPr>
          <p:nvPr>
            <p:ph type="sldNum" sz="quarter" idx="12"/>
          </p:nvPr>
        </p:nvSpPr>
        <p:spPr/>
        <p:txBody>
          <a:bodyPr/>
          <a:lstStyle/>
          <a:p>
            <a:fld id="{4682C020-F762-4CFF-B6FF-00BA35C30F5C}" type="slidenum">
              <a:rPr lang="ru-RU" smtClean="0"/>
              <a:pPr/>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extLst>
      <p:ext uri="{BB962C8B-B14F-4D97-AF65-F5344CB8AC3E}">
        <p14:creationId xmlns:p14="http://schemas.microsoft.com/office/powerpoint/2010/main" val="2715474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4" name="Content Placeholder 3"/>
          <p:cNvSpPr>
            <a:spLocks noGrp="1"/>
          </p:cNvSpPr>
          <p:nvPr>
            <p:ph sz="half" idx="2"/>
          </p:nvPr>
        </p:nvSpPr>
        <p:spPr>
          <a:xfrm>
            <a:off x="633845" y="2507551"/>
            <a:ext cx="3867150" cy="3680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6" name="Content Placeholder 5"/>
          <p:cNvSpPr>
            <a:spLocks noGrp="1"/>
          </p:cNvSpPr>
          <p:nvPr>
            <p:ph sz="quarter" idx="4"/>
          </p:nvPr>
        </p:nvSpPr>
        <p:spPr>
          <a:xfrm>
            <a:off x="4629150" y="2507551"/>
            <a:ext cx="3886201" cy="3680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FCDF572D-22FB-4232-A849-509F1E6204F0}" type="datetime1">
              <a:rPr lang="ru-RU" smtClean="0"/>
              <a:pPr/>
              <a:t>15.11.2017</a:t>
            </a:fld>
            <a:endParaRPr lang="ru-RU"/>
          </a:p>
        </p:txBody>
      </p:sp>
      <p:sp>
        <p:nvSpPr>
          <p:cNvPr id="8" name="Footer Placeholder 7"/>
          <p:cNvSpPr>
            <a:spLocks noGrp="1"/>
          </p:cNvSpPr>
          <p:nvPr>
            <p:ph type="ftr" sz="quarter" idx="11"/>
          </p:nvPr>
        </p:nvSpPr>
        <p:spPr/>
        <p:txBody>
          <a:bodyPr/>
          <a:lstStyle/>
          <a:p>
            <a:r>
              <a:rPr lang="ru-RU" smtClean="0"/>
              <a:t>Белогловский А.А. Электронная лавина и лавинно-стримерный переход в воздухе. Кафедра ТЭВН НИУ "МЭИ", 2014.</a:t>
            </a:r>
            <a:endParaRPr lang="ru-RU"/>
          </a:p>
        </p:txBody>
      </p:sp>
      <p:sp>
        <p:nvSpPr>
          <p:cNvPr id="9" name="Slide Number Placeholder 8"/>
          <p:cNvSpPr>
            <a:spLocks noGrp="1"/>
          </p:cNvSpPr>
          <p:nvPr>
            <p:ph type="sldNum" sz="quarter" idx="12"/>
          </p:nvPr>
        </p:nvSpPr>
        <p:spPr/>
        <p:txBody>
          <a:bodyPr/>
          <a:lstStyle/>
          <a:p>
            <a:fld id="{4682C020-F762-4CFF-B6FF-00BA35C30F5C}" type="slidenum">
              <a:rPr lang="ru-RU" smtClean="0"/>
              <a:pPr/>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extLst>
      <p:ext uri="{BB962C8B-B14F-4D97-AF65-F5344CB8AC3E}">
        <p14:creationId xmlns:p14="http://schemas.microsoft.com/office/powerpoint/2010/main" val="278930735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Только заголовок">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0A2F7D1-CB71-4D8D-BAD7-9446652CA203}" type="datetime1">
              <a:rPr lang="ru-RU" smtClean="0"/>
              <a:pPr/>
              <a:t>15.11.2017</a:t>
            </a:fld>
            <a:endParaRPr lang="ru-RU"/>
          </a:p>
        </p:txBody>
      </p:sp>
      <p:sp>
        <p:nvSpPr>
          <p:cNvPr id="4" name="Footer Placeholder 3"/>
          <p:cNvSpPr>
            <a:spLocks noGrp="1"/>
          </p:cNvSpPr>
          <p:nvPr>
            <p:ph type="ftr" sz="quarter" idx="11"/>
          </p:nvPr>
        </p:nvSpPr>
        <p:spPr/>
        <p:txBody>
          <a:bodyPr/>
          <a:lstStyle/>
          <a:p>
            <a:r>
              <a:rPr lang="ru-RU" smtClean="0"/>
              <a:t>Белогловский А.А. Электронная лавина и лавинно-стримерный переход в воздухе. Кафедра ТЭВН НИУ "МЭИ", 2014.</a:t>
            </a:r>
            <a:endParaRPr lang="ru-RU"/>
          </a:p>
        </p:txBody>
      </p:sp>
      <p:sp>
        <p:nvSpPr>
          <p:cNvPr id="5" name="Slide Number Placeholder 4"/>
          <p:cNvSpPr>
            <a:spLocks noGrp="1"/>
          </p:cNvSpPr>
          <p:nvPr>
            <p:ph type="sldNum" sz="quarter" idx="12"/>
          </p:nvPr>
        </p:nvSpPr>
        <p:spPr/>
        <p:txBody>
          <a:bodyPr/>
          <a:lstStyle/>
          <a:p>
            <a:fld id="{4682C020-F762-4CFF-B6FF-00BA35C30F5C}" type="slidenum">
              <a:rPr lang="ru-RU" smtClean="0"/>
              <a:pPr/>
              <a:t>‹#›</a:t>
            </a:fld>
            <a:endParaRPr lang="ru-RU"/>
          </a:p>
        </p:txBody>
      </p:sp>
      <p:sp>
        <p:nvSpPr>
          <p:cNvPr id="6" name="Title 5"/>
          <p:cNvSpPr>
            <a:spLocks noGrp="1"/>
          </p:cNvSpPr>
          <p:nvPr>
            <p:ph type="title"/>
          </p:nvPr>
        </p:nvSpPr>
        <p:spPr/>
        <p:txBody>
          <a:bodyPr/>
          <a:lstStyle/>
          <a:p>
            <a:r>
              <a:rPr lang="ru-RU" smtClean="0"/>
              <a:t>Образец заголовка</a:t>
            </a:r>
            <a:endParaRPr lang="en-US"/>
          </a:p>
        </p:txBody>
      </p:sp>
    </p:spTree>
    <p:extLst>
      <p:ext uri="{BB962C8B-B14F-4D97-AF65-F5344CB8AC3E}">
        <p14:creationId xmlns:p14="http://schemas.microsoft.com/office/powerpoint/2010/main" val="247221387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2B4BD1-D74C-41B6-89C0-9AF060EF8646}" type="datetime1">
              <a:rPr lang="ru-RU" smtClean="0"/>
              <a:pPr/>
              <a:t>15.11.2017</a:t>
            </a:fld>
            <a:endParaRPr lang="ru-RU"/>
          </a:p>
        </p:txBody>
      </p:sp>
      <p:sp>
        <p:nvSpPr>
          <p:cNvPr id="3" name="Footer Placeholder 2"/>
          <p:cNvSpPr>
            <a:spLocks noGrp="1"/>
          </p:cNvSpPr>
          <p:nvPr>
            <p:ph type="ftr" sz="quarter" idx="11"/>
          </p:nvPr>
        </p:nvSpPr>
        <p:spPr/>
        <p:txBody>
          <a:bodyPr/>
          <a:lstStyle/>
          <a:p>
            <a:r>
              <a:rPr lang="ru-RU" smtClean="0"/>
              <a:t>Белогловский А.А. Электронная лавина и лавинно-стримерный переход в воздухе. Кафедра ТЭВН НИУ "МЭИ", 2014.</a:t>
            </a:r>
            <a:endParaRPr lang="ru-RU"/>
          </a:p>
        </p:txBody>
      </p:sp>
      <p:sp>
        <p:nvSpPr>
          <p:cNvPr id="4" name="Slide Number Placeholder 3"/>
          <p:cNvSpPr>
            <a:spLocks noGrp="1"/>
          </p:cNvSpPr>
          <p:nvPr>
            <p:ph type="sldNum" sz="quarter" idx="12"/>
          </p:nvPr>
        </p:nvSpPr>
        <p:spPr/>
        <p:txBody>
          <a:bodyPr/>
          <a:lstStyle/>
          <a:p>
            <a:fld id="{4682C020-F762-4CFF-B6FF-00BA35C30F5C}" type="slidenum">
              <a:rPr lang="ru-RU" smtClean="0"/>
              <a:pPr/>
              <a:t>‹#›</a:t>
            </a:fld>
            <a:endParaRPr lang="ru-RU"/>
          </a:p>
        </p:txBody>
      </p:sp>
    </p:spTree>
    <p:extLst>
      <p:ext uri="{BB962C8B-B14F-4D97-AF65-F5344CB8AC3E}">
        <p14:creationId xmlns:p14="http://schemas.microsoft.com/office/powerpoint/2010/main" val="14888817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smtClean="0"/>
              <a:t>Образец текста</a:t>
            </a:r>
          </a:p>
        </p:txBody>
      </p:sp>
      <p:sp>
        <p:nvSpPr>
          <p:cNvPr id="5" name="Date Placeholder 4"/>
          <p:cNvSpPr>
            <a:spLocks noGrp="1"/>
          </p:cNvSpPr>
          <p:nvPr>
            <p:ph type="dt" sz="half" idx="10"/>
          </p:nvPr>
        </p:nvSpPr>
        <p:spPr/>
        <p:txBody>
          <a:bodyPr/>
          <a:lstStyle/>
          <a:p>
            <a:fld id="{81C367B3-2C31-42A7-B8B6-4358E1227BDE}" type="datetime1">
              <a:rPr lang="ru-RU" smtClean="0"/>
              <a:pPr/>
              <a:t>15.11.2017</a:t>
            </a:fld>
            <a:endParaRPr lang="ru-RU"/>
          </a:p>
        </p:txBody>
      </p:sp>
      <p:sp>
        <p:nvSpPr>
          <p:cNvPr id="6" name="Footer Placeholder 5"/>
          <p:cNvSpPr>
            <a:spLocks noGrp="1"/>
          </p:cNvSpPr>
          <p:nvPr>
            <p:ph type="ftr" sz="quarter" idx="11"/>
          </p:nvPr>
        </p:nvSpPr>
        <p:spPr/>
        <p:txBody>
          <a:bodyPr/>
          <a:lstStyle/>
          <a:p>
            <a:r>
              <a:rPr lang="ru-RU" smtClean="0"/>
              <a:t>Белогловский А.А. Электронная лавина и лавинно-стримерный переход в воздухе. Кафедра ТЭВН НИУ "МЭИ", 2014.</a:t>
            </a:r>
            <a:endParaRPr lang="ru-RU"/>
          </a:p>
        </p:txBody>
      </p:sp>
      <p:sp>
        <p:nvSpPr>
          <p:cNvPr id="7" name="Slide Number Placeholder 6"/>
          <p:cNvSpPr>
            <a:spLocks noGrp="1"/>
          </p:cNvSpPr>
          <p:nvPr>
            <p:ph type="sldNum" sz="quarter" idx="12"/>
          </p:nvPr>
        </p:nvSpPr>
        <p:spPr/>
        <p:txBody>
          <a:bodyPr/>
          <a:lstStyle/>
          <a:p>
            <a:fld id="{4682C020-F762-4CFF-B6FF-00BA35C30F5C}" type="slidenum">
              <a:rPr lang="ru-RU" smtClean="0"/>
              <a:pPr/>
              <a:t>‹#›</a:t>
            </a:fld>
            <a:endParaRPr lang="ru-RU"/>
          </a:p>
        </p:txBody>
      </p:sp>
    </p:spTree>
    <p:extLst>
      <p:ext uri="{BB962C8B-B14F-4D97-AF65-F5344CB8AC3E}">
        <p14:creationId xmlns:p14="http://schemas.microsoft.com/office/powerpoint/2010/main" val="1835803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ru-RU" smtClean="0"/>
              <a:t>Образец заголовка</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ru-RU" smtClean="0"/>
              <a:t>Вставка рисунка</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smtClean="0"/>
              <a:t>Образец текста</a:t>
            </a:r>
          </a:p>
        </p:txBody>
      </p:sp>
      <p:sp>
        <p:nvSpPr>
          <p:cNvPr id="5" name="Date Placeholder 4"/>
          <p:cNvSpPr>
            <a:spLocks noGrp="1"/>
          </p:cNvSpPr>
          <p:nvPr>
            <p:ph type="dt" sz="half" idx="10"/>
          </p:nvPr>
        </p:nvSpPr>
        <p:spPr/>
        <p:txBody>
          <a:bodyPr/>
          <a:lstStyle/>
          <a:p>
            <a:fld id="{496BE7FB-046E-4F28-AB40-0D246A63F114}" type="datetime1">
              <a:rPr lang="ru-RU" smtClean="0"/>
              <a:pPr/>
              <a:t>15.11.2017</a:t>
            </a:fld>
            <a:endParaRPr lang="ru-RU"/>
          </a:p>
        </p:txBody>
      </p:sp>
      <p:sp>
        <p:nvSpPr>
          <p:cNvPr id="6" name="Footer Placeholder 5"/>
          <p:cNvSpPr>
            <a:spLocks noGrp="1"/>
          </p:cNvSpPr>
          <p:nvPr>
            <p:ph type="ftr" sz="quarter" idx="11"/>
          </p:nvPr>
        </p:nvSpPr>
        <p:spPr/>
        <p:txBody>
          <a:bodyPr/>
          <a:lstStyle/>
          <a:p>
            <a:r>
              <a:rPr lang="ru-RU" smtClean="0"/>
              <a:t>Белогловский А.А. Электронная лавина и лавинно-стримерный переход в воздухе. Кафедра ТЭВН НИУ "МЭИ", 2014.</a:t>
            </a:r>
            <a:endParaRPr lang="ru-RU"/>
          </a:p>
        </p:txBody>
      </p:sp>
      <p:sp>
        <p:nvSpPr>
          <p:cNvPr id="7" name="Slide Number Placeholder 6"/>
          <p:cNvSpPr>
            <a:spLocks noGrp="1"/>
          </p:cNvSpPr>
          <p:nvPr>
            <p:ph type="sldNum" sz="quarter" idx="12"/>
          </p:nvPr>
        </p:nvSpPr>
        <p:spPr/>
        <p:txBody>
          <a:bodyPr/>
          <a:lstStyle/>
          <a:p>
            <a:fld id="{4682C020-F762-4CFF-B6FF-00BA35C30F5C}" type="slidenum">
              <a:rPr lang="ru-RU" smtClean="0"/>
              <a:pPr/>
              <a:t>‹#›</a:t>
            </a:fld>
            <a:endParaRPr lang="ru-RU"/>
          </a:p>
        </p:txBody>
      </p:sp>
    </p:spTree>
    <p:extLst>
      <p:ext uri="{BB962C8B-B14F-4D97-AF65-F5344CB8AC3E}">
        <p14:creationId xmlns:p14="http://schemas.microsoft.com/office/powerpoint/2010/main" val="335871802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6A7B604-6B9C-48D5-A0C0-062F2A9E30E5}" type="datetime1">
              <a:rPr lang="ru-RU" smtClean="0"/>
              <a:pPr/>
              <a:t>15.11.2017</a:t>
            </a:fld>
            <a:endParaRPr lang="ru-RU"/>
          </a:p>
        </p:txBody>
      </p:sp>
      <p:sp>
        <p:nvSpPr>
          <p:cNvPr id="5" name="Footer Placeholder 4"/>
          <p:cNvSpPr>
            <a:spLocks noGrp="1"/>
          </p:cNvSpPr>
          <p:nvPr>
            <p:ph type="ftr" sz="quarter" idx="11"/>
          </p:nvPr>
        </p:nvSpPr>
        <p:spPr/>
        <p:txBody>
          <a:bodyPr/>
          <a:lstStyle/>
          <a:p>
            <a:r>
              <a:rPr lang="ru-RU" smtClean="0"/>
              <a:t>Белогловский А.А. Электронная лавина и лавинно-стримерный переход в воздухе. Кафедра ТЭВН НИУ "МЭИ", 2014.</a:t>
            </a:r>
            <a:endParaRPr lang="ru-RU"/>
          </a:p>
        </p:txBody>
      </p:sp>
      <p:sp>
        <p:nvSpPr>
          <p:cNvPr id="6" name="Slide Number Placeholder 5"/>
          <p:cNvSpPr>
            <a:spLocks noGrp="1"/>
          </p:cNvSpPr>
          <p:nvPr>
            <p:ph type="sldNum" sz="quarter" idx="12"/>
          </p:nvPr>
        </p:nvSpPr>
        <p:spPr/>
        <p:txBody>
          <a:bodyPr/>
          <a:lstStyle/>
          <a:p>
            <a:fld id="{4682C020-F762-4CFF-B6FF-00BA35C30F5C}" type="slidenum">
              <a:rPr lang="ru-RU" smtClean="0"/>
              <a:pPr/>
              <a:t>‹#›</a:t>
            </a:fld>
            <a:endParaRPr lang="ru-RU"/>
          </a:p>
        </p:txBody>
      </p:sp>
    </p:spTree>
    <p:extLst>
      <p:ext uri="{BB962C8B-B14F-4D97-AF65-F5344CB8AC3E}">
        <p14:creationId xmlns:p14="http://schemas.microsoft.com/office/powerpoint/2010/main" val="384553125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1C598887-594E-473F-B8C9-1DC4BB1947E9}" type="datetime1">
              <a:rPr lang="ru-RU" smtClean="0"/>
              <a:pPr/>
              <a:t>15.11.2017</a:t>
            </a:fld>
            <a:endParaRPr lang="ru-RU"/>
          </a:p>
        </p:txBody>
      </p:sp>
      <p:sp>
        <p:nvSpPr>
          <p:cNvPr id="5" name="Footer Placeholder 4"/>
          <p:cNvSpPr>
            <a:spLocks noGrp="1"/>
          </p:cNvSpPr>
          <p:nvPr>
            <p:ph type="ftr" sz="quarter" idx="11"/>
          </p:nvPr>
        </p:nvSpPr>
        <p:spPr/>
        <p:txBody>
          <a:bodyPr/>
          <a:lstStyle/>
          <a:p>
            <a:r>
              <a:rPr lang="ru-RU" smtClean="0"/>
              <a:t>Белогловский А.А. Электронная лавина и лавинно-стримерный переход в воздухе. Кафедра ТЭВН НИУ "МЭИ", 2014.</a:t>
            </a:r>
            <a:endParaRPr lang="ru-RU"/>
          </a:p>
        </p:txBody>
      </p:sp>
      <p:sp>
        <p:nvSpPr>
          <p:cNvPr id="6" name="Slide Number Placeholder 5"/>
          <p:cNvSpPr>
            <a:spLocks noGrp="1"/>
          </p:cNvSpPr>
          <p:nvPr>
            <p:ph type="sldNum" sz="quarter" idx="12"/>
          </p:nvPr>
        </p:nvSpPr>
        <p:spPr/>
        <p:txBody>
          <a:bodyPr/>
          <a:lstStyle/>
          <a:p>
            <a:fld id="{4682C020-F762-4CFF-B6FF-00BA35C30F5C}" type="slidenum">
              <a:rPr lang="ru-RU" smtClean="0"/>
              <a:pPr/>
              <a:t>‹#›</a:t>
            </a:fld>
            <a:endParaRPr lang="ru-RU"/>
          </a:p>
        </p:txBody>
      </p:sp>
    </p:spTree>
    <p:extLst>
      <p:ext uri="{BB962C8B-B14F-4D97-AF65-F5344CB8AC3E}">
        <p14:creationId xmlns:p14="http://schemas.microsoft.com/office/powerpoint/2010/main" val="148107826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3" name="Прямоугольник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Прямоугольник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Прямоугольник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Прямоугольник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Прямоугольник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Скругленный прямоугольник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Скругленный прямоугольник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Прямоугольник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6705600" y="4206240"/>
            <a:ext cx="960120" cy="457200"/>
          </a:xfrm>
        </p:spPr>
        <p:txBody>
          <a:bodyPr/>
          <a:lstStyle/>
          <a:p>
            <a:fld id="{E4D144B1-3A15-401A-9BC2-54CFDB17F019}" type="datetime1">
              <a:rPr lang="ru-RU" smtClean="0"/>
              <a:pPr/>
              <a:t>15.11.2017</a:t>
            </a:fld>
            <a:endParaRPr lang="ru-RU"/>
          </a:p>
        </p:txBody>
      </p:sp>
      <p:sp>
        <p:nvSpPr>
          <p:cNvPr id="17" name="Нижний колонтитул 16"/>
          <p:cNvSpPr>
            <a:spLocks noGrp="1"/>
          </p:cNvSpPr>
          <p:nvPr>
            <p:ph type="ftr" sz="quarter" idx="11"/>
          </p:nvPr>
        </p:nvSpPr>
        <p:spPr>
          <a:xfrm>
            <a:off x="5410200" y="4205288"/>
            <a:ext cx="1295400" cy="457200"/>
          </a:xfrm>
        </p:spPr>
        <p:txBody>
          <a:bodyPr/>
          <a:lstStyle/>
          <a:p>
            <a:r>
              <a:rPr lang="ru-RU" smtClean="0"/>
              <a:t>Белогловский А.А. Электронная лавина и лавинно-стримерный переход в воздухе. Кафедра ТЭВН НИУ "МЭИ", 2014.</a:t>
            </a:r>
            <a:endParaRPr lang="ru-RU"/>
          </a:p>
        </p:txBody>
      </p:sp>
      <p:sp>
        <p:nvSpPr>
          <p:cNvPr id="29" name="Номер слайда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4682C020-F762-4CFF-B6FF-00BA35C30F5C}" type="slidenum">
              <a:rPr lang="ru-RU" smtClean="0"/>
              <a:pPr/>
              <a:t>‹#›</a:t>
            </a:fld>
            <a:endParaRPr lang="ru-RU"/>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A79F1B9-250E-451D-9A48-D434E46463E0}" type="datetime1">
              <a:rPr lang="ru-RU" smtClean="0"/>
              <a:pPr/>
              <a:t>15.11.2017</a:t>
            </a:fld>
            <a:endParaRPr lang="ru-RU"/>
          </a:p>
        </p:txBody>
      </p:sp>
      <p:sp>
        <p:nvSpPr>
          <p:cNvPr id="5" name="Нижний колонтитул 4"/>
          <p:cNvSpPr>
            <a:spLocks noGrp="1"/>
          </p:cNvSpPr>
          <p:nvPr>
            <p:ph type="ftr" sz="quarter" idx="11"/>
          </p:nvPr>
        </p:nvSpPr>
        <p:spPr/>
        <p:txBody>
          <a:bodyPr/>
          <a:lstStyle/>
          <a:p>
            <a:r>
              <a:rPr lang="ru-RU" smtClean="0"/>
              <a:t>Белогловский А.А. Электронная лавина и лавинно-стримерный переход в воздухе. Кафедра ТЭВН НИУ "МЭИ", 2014.</a:t>
            </a:r>
            <a:endParaRPr lang="ru-RU"/>
          </a:p>
        </p:txBody>
      </p:sp>
      <p:sp>
        <p:nvSpPr>
          <p:cNvPr id="6" name="Номер слайда 5"/>
          <p:cNvSpPr>
            <a:spLocks noGrp="1"/>
          </p:cNvSpPr>
          <p:nvPr>
            <p:ph type="sldNum" sz="quarter" idx="12"/>
          </p:nvPr>
        </p:nvSpPr>
        <p:spPr/>
        <p:txBody>
          <a:bodyPr/>
          <a:lstStyle/>
          <a:p>
            <a:fld id="{4682C020-F762-4CFF-B6FF-00BA35C30F5C}" type="slidenum">
              <a:rPr lang="ru-RU" smtClean="0"/>
              <a:pPr/>
              <a:t>‹#›</a:t>
            </a:fld>
            <a:endParaRPr lang="ru-RU"/>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675EC01E-E3AD-4E1E-BF3E-A6225C70C0D4}" type="datetime1">
              <a:rPr lang="ru-RU" smtClean="0"/>
              <a:pPr/>
              <a:t>15.11.2017</a:t>
            </a:fld>
            <a:endParaRPr lang="ru-RU"/>
          </a:p>
        </p:txBody>
      </p:sp>
      <p:sp>
        <p:nvSpPr>
          <p:cNvPr id="5" name="Нижний колонтитул 4"/>
          <p:cNvSpPr>
            <a:spLocks noGrp="1"/>
          </p:cNvSpPr>
          <p:nvPr>
            <p:ph type="ftr" sz="quarter" idx="11"/>
          </p:nvPr>
        </p:nvSpPr>
        <p:spPr/>
        <p:txBody>
          <a:bodyPr/>
          <a:lstStyle/>
          <a:p>
            <a:r>
              <a:rPr lang="ru-RU" smtClean="0"/>
              <a:t>Белогловский А.А. Электронная лавина и лавинно-стримерный переход в воздухе. Кафедра ТЭВН НИУ "МЭИ", 2014.</a:t>
            </a:r>
            <a:endParaRPr lang="ru-RU"/>
          </a:p>
        </p:txBody>
      </p:sp>
      <p:sp>
        <p:nvSpPr>
          <p:cNvPr id="6" name="Номер слайда 5"/>
          <p:cNvSpPr>
            <a:spLocks noGrp="1"/>
          </p:cNvSpPr>
          <p:nvPr>
            <p:ph type="sldNum" sz="quarter" idx="12"/>
          </p:nvPr>
        </p:nvSpPr>
        <p:spPr/>
        <p:txBody>
          <a:bodyPr/>
          <a:lstStyle/>
          <a:p>
            <a:fld id="{4682C020-F762-4CFF-B6FF-00BA35C30F5C}" type="slidenum">
              <a:rPr lang="ru-RU" smtClean="0"/>
              <a:pPr/>
              <a:t>‹#›</a:t>
            </a:fld>
            <a:endParaRPr lang="ru-RU"/>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70811658-8577-4C29-8568-DBCDBD05225F}" type="datetime1">
              <a:rPr lang="ru-RU" smtClean="0"/>
              <a:pPr/>
              <a:t>15.11.2017</a:t>
            </a:fld>
            <a:endParaRPr lang="ru-RU"/>
          </a:p>
        </p:txBody>
      </p:sp>
      <p:sp>
        <p:nvSpPr>
          <p:cNvPr id="6" name="Нижний колонтитул 5"/>
          <p:cNvSpPr>
            <a:spLocks noGrp="1"/>
          </p:cNvSpPr>
          <p:nvPr>
            <p:ph type="ftr" sz="quarter" idx="11"/>
          </p:nvPr>
        </p:nvSpPr>
        <p:spPr/>
        <p:txBody>
          <a:bodyPr/>
          <a:lstStyle/>
          <a:p>
            <a:r>
              <a:rPr lang="ru-RU" smtClean="0"/>
              <a:t>Белогловский А.А. Электронная лавина и лавинно-стримерный переход в воздухе. Кафедра ТЭВН НИУ "МЭИ", 2014.</a:t>
            </a:r>
            <a:endParaRPr lang="ru-RU"/>
          </a:p>
        </p:txBody>
      </p:sp>
      <p:sp>
        <p:nvSpPr>
          <p:cNvPr id="7" name="Номер слайда 6"/>
          <p:cNvSpPr>
            <a:spLocks noGrp="1"/>
          </p:cNvSpPr>
          <p:nvPr>
            <p:ph type="sldNum" sz="quarter" idx="12"/>
          </p:nvPr>
        </p:nvSpPr>
        <p:spPr/>
        <p:txBody>
          <a:bodyPr/>
          <a:lstStyle/>
          <a:p>
            <a:fld id="{4682C020-F762-4CFF-B6FF-00BA35C30F5C}"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Только заголовок">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0A2F7D1-CB71-4D8D-BAD7-9446652CA203}" type="datetime1">
              <a:rPr lang="ru-RU" smtClean="0"/>
              <a:pPr/>
              <a:t>15.11.2017</a:t>
            </a:fld>
            <a:endParaRPr lang="ru-RU"/>
          </a:p>
        </p:txBody>
      </p:sp>
      <p:sp>
        <p:nvSpPr>
          <p:cNvPr id="4" name="Footer Placeholder 3"/>
          <p:cNvSpPr>
            <a:spLocks noGrp="1"/>
          </p:cNvSpPr>
          <p:nvPr>
            <p:ph type="ftr" sz="quarter" idx="11"/>
          </p:nvPr>
        </p:nvSpPr>
        <p:spPr/>
        <p:txBody>
          <a:bodyPr/>
          <a:lstStyle/>
          <a:p>
            <a:r>
              <a:rPr lang="ru-RU" smtClean="0"/>
              <a:t>Белогловский А.А. Электронная лавина и лавинно-стримерный переход в воздухе. Кафедра ТЭВН НИУ "МЭИ", 2014.</a:t>
            </a:r>
            <a:endParaRPr lang="ru-RU"/>
          </a:p>
        </p:txBody>
      </p:sp>
      <p:sp>
        <p:nvSpPr>
          <p:cNvPr id="5" name="Slide Number Placeholder 4"/>
          <p:cNvSpPr>
            <a:spLocks noGrp="1"/>
          </p:cNvSpPr>
          <p:nvPr>
            <p:ph type="sldNum" sz="quarter" idx="12"/>
          </p:nvPr>
        </p:nvSpPr>
        <p:spPr/>
        <p:txBody>
          <a:bodyPr/>
          <a:lstStyle/>
          <a:p>
            <a:fld id="{4682C020-F762-4CFF-B6FF-00BA35C30F5C}" type="slidenum">
              <a:rPr lang="ru-RU" smtClean="0"/>
              <a:pPr/>
              <a:t>‹#›</a:t>
            </a:fld>
            <a:endParaRPr lang="ru-RU"/>
          </a:p>
        </p:txBody>
      </p:sp>
      <p:sp>
        <p:nvSpPr>
          <p:cNvPr id="6" name="Title 5"/>
          <p:cNvSpPr>
            <a:spLocks noGrp="1"/>
          </p:cNvSpPr>
          <p:nvPr>
            <p:ph type="title"/>
          </p:nvPr>
        </p:nvSpPr>
        <p:spPr/>
        <p:txBody>
          <a:bodyPr/>
          <a:lstStyle/>
          <a:p>
            <a:r>
              <a:rPr lang="ru-RU" smtClean="0"/>
              <a:t>Образец заголовка</a:t>
            </a:r>
            <a:endParaRPr lang="en-US"/>
          </a:p>
        </p:txBody>
      </p:sp>
    </p:spTree>
    <p:extLst>
      <p:ext uri="{BB962C8B-B14F-4D97-AF65-F5344CB8AC3E}">
        <p14:creationId xmlns:p14="http://schemas.microsoft.com/office/powerpoint/2010/main" val="195228785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143000"/>
            <a:ext cx="8382000" cy="1069848"/>
          </a:xfrm>
        </p:spPr>
        <p:txBody>
          <a:bodyPr anchor="ctr"/>
          <a:lstStyle>
            <a:lvl1pPr>
              <a:defRPr sz="4000" b="0" i="0"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Дата 25"/>
          <p:cNvSpPr>
            <a:spLocks noGrp="1"/>
          </p:cNvSpPr>
          <p:nvPr>
            <p:ph type="dt" sz="half" idx="10"/>
          </p:nvPr>
        </p:nvSpPr>
        <p:spPr/>
        <p:txBody>
          <a:bodyPr rtlCol="0"/>
          <a:lstStyle/>
          <a:p>
            <a:fld id="{FCDF572D-22FB-4232-A849-509F1E6204F0}" type="datetime1">
              <a:rPr lang="ru-RU" smtClean="0"/>
              <a:pPr/>
              <a:t>15.11.2017</a:t>
            </a:fld>
            <a:endParaRPr lang="ru-RU"/>
          </a:p>
        </p:txBody>
      </p:sp>
      <p:sp>
        <p:nvSpPr>
          <p:cNvPr id="27" name="Номер слайда 26"/>
          <p:cNvSpPr>
            <a:spLocks noGrp="1"/>
          </p:cNvSpPr>
          <p:nvPr>
            <p:ph type="sldNum" sz="quarter" idx="11"/>
          </p:nvPr>
        </p:nvSpPr>
        <p:spPr/>
        <p:txBody>
          <a:bodyPr rtlCol="0"/>
          <a:lstStyle/>
          <a:p>
            <a:fld id="{4682C020-F762-4CFF-B6FF-00BA35C30F5C}" type="slidenum">
              <a:rPr lang="ru-RU" smtClean="0"/>
              <a:pPr/>
              <a:t>‹#›</a:t>
            </a:fld>
            <a:endParaRPr lang="ru-RU"/>
          </a:p>
        </p:txBody>
      </p:sp>
      <p:sp>
        <p:nvSpPr>
          <p:cNvPr id="28" name="Нижний колонтитул 27"/>
          <p:cNvSpPr>
            <a:spLocks noGrp="1"/>
          </p:cNvSpPr>
          <p:nvPr>
            <p:ph type="ftr" sz="quarter" idx="12"/>
          </p:nvPr>
        </p:nvSpPr>
        <p:spPr/>
        <p:txBody>
          <a:bodyPr rtlCol="0"/>
          <a:lstStyle/>
          <a:p>
            <a:r>
              <a:rPr lang="ru-RU" smtClean="0"/>
              <a:t>Белогловский А.А. Электронная лавина и лавинно-стримерный переход в воздухе. Кафедра ТЭВН НИУ "МЭИ", 2014.</a:t>
            </a:r>
            <a:endParaRPr lang="ru-RU"/>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ru-RU" smtClean="0"/>
              <a:t>Образец заголовка</a:t>
            </a:r>
            <a:endParaRPr kumimoji="0" lang="en-US"/>
          </a:p>
        </p:txBody>
      </p:sp>
      <p:sp>
        <p:nvSpPr>
          <p:cNvPr id="3" name="Дата 2"/>
          <p:cNvSpPr>
            <a:spLocks noGrp="1"/>
          </p:cNvSpPr>
          <p:nvPr>
            <p:ph type="dt" sz="half" idx="10"/>
          </p:nvPr>
        </p:nvSpPr>
        <p:spPr>
          <a:xfrm>
            <a:off x="6583680" y="612648"/>
            <a:ext cx="957264" cy="457200"/>
          </a:xfrm>
        </p:spPr>
        <p:txBody>
          <a:bodyPr/>
          <a:lstStyle/>
          <a:p>
            <a:fld id="{A0A2F7D1-CB71-4D8D-BAD7-9446652CA203}" type="datetime1">
              <a:rPr lang="ru-RU" smtClean="0"/>
              <a:pPr/>
              <a:t>15.11.2017</a:t>
            </a:fld>
            <a:endParaRPr lang="ru-RU"/>
          </a:p>
        </p:txBody>
      </p:sp>
      <p:sp>
        <p:nvSpPr>
          <p:cNvPr id="4" name="Нижний колонтитул 3"/>
          <p:cNvSpPr>
            <a:spLocks noGrp="1"/>
          </p:cNvSpPr>
          <p:nvPr>
            <p:ph type="ftr" sz="quarter" idx="11"/>
          </p:nvPr>
        </p:nvSpPr>
        <p:spPr>
          <a:xfrm>
            <a:off x="5257800" y="612648"/>
            <a:ext cx="1325880" cy="457200"/>
          </a:xfrm>
        </p:spPr>
        <p:txBody>
          <a:bodyPr/>
          <a:lstStyle/>
          <a:p>
            <a:r>
              <a:rPr lang="ru-RU" smtClean="0"/>
              <a:t>Белогловский А.А. Электронная лавина и лавинно-стримерный переход в воздухе. Кафедра ТЭВН НИУ "МЭИ", 2014.</a:t>
            </a:r>
            <a:endParaRPr lang="ru-RU"/>
          </a:p>
        </p:txBody>
      </p:sp>
      <p:sp>
        <p:nvSpPr>
          <p:cNvPr id="5" name="Номер слайда 4"/>
          <p:cNvSpPr>
            <a:spLocks noGrp="1"/>
          </p:cNvSpPr>
          <p:nvPr>
            <p:ph type="sldNum" sz="quarter" idx="12"/>
          </p:nvPr>
        </p:nvSpPr>
        <p:spPr>
          <a:xfrm>
            <a:off x="8174736" y="2272"/>
            <a:ext cx="762000" cy="365760"/>
          </a:xfrm>
        </p:spPr>
        <p:txBody>
          <a:bodyPr/>
          <a:lstStyle/>
          <a:p>
            <a:fld id="{4682C020-F762-4CFF-B6FF-00BA35C30F5C}" type="slidenum">
              <a:rPr lang="ru-RU" smtClean="0"/>
              <a:pPr/>
              <a:t>‹#›</a:t>
            </a:fld>
            <a:endParaRPr lang="ru-RU"/>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42B4BD1-D74C-41B6-89C0-9AF060EF8646}" type="datetime1">
              <a:rPr lang="ru-RU" smtClean="0"/>
              <a:pPr/>
              <a:t>15.11.2017</a:t>
            </a:fld>
            <a:endParaRPr lang="ru-RU"/>
          </a:p>
        </p:txBody>
      </p:sp>
      <p:sp>
        <p:nvSpPr>
          <p:cNvPr id="3" name="Нижний колонтитул 2"/>
          <p:cNvSpPr>
            <a:spLocks noGrp="1"/>
          </p:cNvSpPr>
          <p:nvPr>
            <p:ph type="ftr" sz="quarter" idx="11"/>
          </p:nvPr>
        </p:nvSpPr>
        <p:spPr/>
        <p:txBody>
          <a:bodyPr/>
          <a:lstStyle/>
          <a:p>
            <a:r>
              <a:rPr lang="ru-RU" smtClean="0"/>
              <a:t>Белогловский А.А. Электронная лавина и лавинно-стримерный переход в воздухе. Кафедра ТЭВН НИУ "МЭИ", 2014.</a:t>
            </a:r>
            <a:endParaRPr lang="ru-RU"/>
          </a:p>
        </p:txBody>
      </p:sp>
      <p:sp>
        <p:nvSpPr>
          <p:cNvPr id="4" name="Номер слайда 3"/>
          <p:cNvSpPr>
            <a:spLocks noGrp="1"/>
          </p:cNvSpPr>
          <p:nvPr>
            <p:ph type="sldNum" sz="quarter" idx="12"/>
          </p:nvPr>
        </p:nvSpPr>
        <p:spPr/>
        <p:txBody>
          <a:bodyPr/>
          <a:lstStyle/>
          <a:p>
            <a:fld id="{4682C020-F762-4CFF-B6FF-00BA35C30F5C}" type="slidenum">
              <a:rPr lang="ru-RU" smtClean="0"/>
              <a:pPr/>
              <a:t>‹#›</a:t>
            </a:fld>
            <a:endParaRPr lang="ru-RU"/>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3496" y="1101970"/>
            <a:ext cx="3383280" cy="877824"/>
          </a:xfrm>
        </p:spPr>
        <p:txBody>
          <a:bodyPr anchor="b"/>
          <a:lstStyle>
            <a:lvl1pPr algn="l">
              <a:buNone/>
              <a:defRPr sz="1800" b="1"/>
            </a:lvl1pPr>
          </a:lstStyle>
          <a:p>
            <a:r>
              <a:rPr kumimoji="0" lang="ru-RU" smtClean="0"/>
              <a:t>Образец заголовка</a:t>
            </a:r>
            <a:endParaRPr kumimoji="0" lang="en-US"/>
          </a:p>
        </p:txBody>
      </p:sp>
      <p:sp>
        <p:nvSpPr>
          <p:cNvPr id="3" name="Текст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81C367B3-2C31-42A7-B8B6-4358E1227BDE}" type="datetime1">
              <a:rPr lang="ru-RU" smtClean="0"/>
              <a:pPr/>
              <a:t>15.11.2017</a:t>
            </a:fld>
            <a:endParaRPr lang="ru-RU"/>
          </a:p>
        </p:txBody>
      </p:sp>
      <p:sp>
        <p:nvSpPr>
          <p:cNvPr id="6" name="Нижний колонтитул 5"/>
          <p:cNvSpPr>
            <a:spLocks noGrp="1"/>
          </p:cNvSpPr>
          <p:nvPr>
            <p:ph type="ftr" sz="quarter" idx="11"/>
          </p:nvPr>
        </p:nvSpPr>
        <p:spPr/>
        <p:txBody>
          <a:bodyPr/>
          <a:lstStyle/>
          <a:p>
            <a:r>
              <a:rPr lang="ru-RU" smtClean="0"/>
              <a:t>Белогловский А.А. Электронная лавина и лавинно-стримерный переход в воздухе. Кафедра ТЭВН НИУ "МЭИ", 2014.</a:t>
            </a:r>
            <a:endParaRPr lang="ru-RU"/>
          </a:p>
        </p:txBody>
      </p:sp>
      <p:sp>
        <p:nvSpPr>
          <p:cNvPr id="7" name="Номер слайда 6"/>
          <p:cNvSpPr>
            <a:spLocks noGrp="1"/>
          </p:cNvSpPr>
          <p:nvPr>
            <p:ph type="sldNum" sz="quarter" idx="12"/>
          </p:nvPr>
        </p:nvSpPr>
        <p:spPr/>
        <p:txBody>
          <a:bodyPr/>
          <a:lstStyle/>
          <a:p>
            <a:fld id="{4682C020-F762-4CFF-B6FF-00BA35C30F5C}" type="slidenum">
              <a:rPr lang="ru-RU" smtClean="0"/>
              <a:pPr/>
              <a:t>‹#›</a:t>
            </a:fld>
            <a:endParaRPr lang="ru-RU"/>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496BE7FB-046E-4F28-AB40-0D246A63F114}" type="datetime1">
              <a:rPr lang="ru-RU" smtClean="0"/>
              <a:pPr/>
              <a:t>15.11.2017</a:t>
            </a:fld>
            <a:endParaRPr lang="ru-RU"/>
          </a:p>
        </p:txBody>
      </p:sp>
      <p:sp>
        <p:nvSpPr>
          <p:cNvPr id="6" name="Нижний колонтитул 5"/>
          <p:cNvSpPr>
            <a:spLocks noGrp="1"/>
          </p:cNvSpPr>
          <p:nvPr>
            <p:ph type="ftr" sz="quarter" idx="11"/>
          </p:nvPr>
        </p:nvSpPr>
        <p:spPr/>
        <p:txBody>
          <a:bodyPr/>
          <a:lstStyle/>
          <a:p>
            <a:endParaRPr kumimoji="0" lang="en-US" dirty="0"/>
          </a:p>
        </p:txBody>
      </p:sp>
      <p:sp>
        <p:nvSpPr>
          <p:cNvPr id="7" name="Номер слайда 6"/>
          <p:cNvSpPr>
            <a:spLocks noGrp="1"/>
          </p:cNvSpPr>
          <p:nvPr>
            <p:ph type="sldNum" sz="quarter" idx="12"/>
          </p:nvPr>
        </p:nvSpPr>
        <p:spPr/>
        <p:txBody>
          <a:bodyPr/>
          <a:lstStyle/>
          <a:p>
            <a:fld id="{4682C020-F762-4CFF-B6FF-00BA35C30F5C}" type="slidenum">
              <a:rPr lang="ru-RU" smtClean="0"/>
              <a:pPr/>
              <a:t>‹#›</a:t>
            </a:fld>
            <a:endParaRPr lang="ru-RU"/>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6A7B604-6B9C-48D5-A0C0-062F2A9E30E5}" type="datetime1">
              <a:rPr lang="ru-RU" smtClean="0"/>
              <a:pPr/>
              <a:t>15.11.2017</a:t>
            </a:fld>
            <a:endParaRPr lang="ru-RU"/>
          </a:p>
        </p:txBody>
      </p:sp>
      <p:sp>
        <p:nvSpPr>
          <p:cNvPr id="5" name="Нижний колонтитул 4"/>
          <p:cNvSpPr>
            <a:spLocks noGrp="1"/>
          </p:cNvSpPr>
          <p:nvPr>
            <p:ph type="ftr" sz="quarter" idx="11"/>
          </p:nvPr>
        </p:nvSpPr>
        <p:spPr/>
        <p:txBody>
          <a:bodyPr/>
          <a:lstStyle/>
          <a:p>
            <a:r>
              <a:rPr lang="ru-RU" smtClean="0"/>
              <a:t>Белогловский А.А. Электронная лавина и лавинно-стримерный переход в воздухе. Кафедра ТЭВН НИУ "МЭИ", 2014.</a:t>
            </a:r>
            <a:endParaRPr lang="ru-RU"/>
          </a:p>
        </p:txBody>
      </p:sp>
      <p:sp>
        <p:nvSpPr>
          <p:cNvPr id="6" name="Номер слайда 5"/>
          <p:cNvSpPr>
            <a:spLocks noGrp="1"/>
          </p:cNvSpPr>
          <p:nvPr>
            <p:ph type="sldNum" sz="quarter" idx="12"/>
          </p:nvPr>
        </p:nvSpPr>
        <p:spPr/>
        <p:txBody>
          <a:bodyPr/>
          <a:lstStyle/>
          <a:p>
            <a:fld id="{4682C020-F762-4CFF-B6FF-00BA35C30F5C}" type="slidenum">
              <a:rPr lang="ru-RU" smtClean="0"/>
              <a:pPr/>
              <a:t>‹#›</a:t>
            </a:fld>
            <a:endParaRPr lang="ru-RU"/>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1143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143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C598887-594E-473F-B8C9-1DC4BB1947E9}" type="datetime1">
              <a:rPr lang="ru-RU" smtClean="0"/>
              <a:pPr/>
              <a:t>15.11.2017</a:t>
            </a:fld>
            <a:endParaRPr lang="ru-RU"/>
          </a:p>
        </p:txBody>
      </p:sp>
      <p:sp>
        <p:nvSpPr>
          <p:cNvPr id="5" name="Нижний колонтитул 4"/>
          <p:cNvSpPr>
            <a:spLocks noGrp="1"/>
          </p:cNvSpPr>
          <p:nvPr>
            <p:ph type="ftr" sz="quarter" idx="11"/>
          </p:nvPr>
        </p:nvSpPr>
        <p:spPr/>
        <p:txBody>
          <a:bodyPr/>
          <a:lstStyle/>
          <a:p>
            <a:r>
              <a:rPr lang="ru-RU" smtClean="0"/>
              <a:t>Белогловский А.А. Электронная лавина и лавинно-стримерный переход в воздухе. Кафедра ТЭВН НИУ "МЭИ", 2014.</a:t>
            </a:r>
            <a:endParaRPr lang="ru-RU"/>
          </a:p>
        </p:txBody>
      </p:sp>
      <p:sp>
        <p:nvSpPr>
          <p:cNvPr id="6" name="Номер слайда 5"/>
          <p:cNvSpPr>
            <a:spLocks noGrp="1"/>
          </p:cNvSpPr>
          <p:nvPr>
            <p:ph type="sldNum" sz="quarter" idx="12"/>
          </p:nvPr>
        </p:nvSpPr>
        <p:spPr/>
        <p:txBody>
          <a:bodyPr/>
          <a:lstStyle/>
          <a:p>
            <a:fld id="{4682C020-F762-4CFF-B6FF-00BA35C30F5C}"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2B4BD1-D74C-41B6-89C0-9AF060EF8646}" type="datetime1">
              <a:rPr lang="ru-RU" smtClean="0"/>
              <a:pPr/>
              <a:t>15.11.2017</a:t>
            </a:fld>
            <a:endParaRPr lang="ru-RU"/>
          </a:p>
        </p:txBody>
      </p:sp>
      <p:sp>
        <p:nvSpPr>
          <p:cNvPr id="3" name="Footer Placeholder 2"/>
          <p:cNvSpPr>
            <a:spLocks noGrp="1"/>
          </p:cNvSpPr>
          <p:nvPr>
            <p:ph type="ftr" sz="quarter" idx="11"/>
          </p:nvPr>
        </p:nvSpPr>
        <p:spPr/>
        <p:txBody>
          <a:bodyPr/>
          <a:lstStyle/>
          <a:p>
            <a:r>
              <a:rPr lang="ru-RU" smtClean="0"/>
              <a:t>Белогловский А.А. Электронная лавина и лавинно-стримерный переход в воздухе. Кафедра ТЭВН НИУ "МЭИ", 2014.</a:t>
            </a:r>
            <a:endParaRPr lang="ru-RU"/>
          </a:p>
        </p:txBody>
      </p:sp>
      <p:sp>
        <p:nvSpPr>
          <p:cNvPr id="4" name="Slide Number Placeholder 3"/>
          <p:cNvSpPr>
            <a:spLocks noGrp="1"/>
          </p:cNvSpPr>
          <p:nvPr>
            <p:ph type="sldNum" sz="quarter" idx="12"/>
          </p:nvPr>
        </p:nvSpPr>
        <p:spPr/>
        <p:txBody>
          <a:bodyPr/>
          <a:lstStyle/>
          <a:p>
            <a:fld id="{4682C020-F762-4CFF-B6FF-00BA35C30F5C}" type="slidenum">
              <a:rPr lang="ru-RU" smtClean="0"/>
              <a:pPr/>
              <a:t>‹#›</a:t>
            </a:fld>
            <a:endParaRPr lang="ru-RU"/>
          </a:p>
        </p:txBody>
      </p:sp>
    </p:spTree>
    <p:extLst>
      <p:ext uri="{BB962C8B-B14F-4D97-AF65-F5344CB8AC3E}">
        <p14:creationId xmlns:p14="http://schemas.microsoft.com/office/powerpoint/2010/main" val="1013411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smtClean="0"/>
              <a:t>Образец текста</a:t>
            </a:r>
          </a:p>
        </p:txBody>
      </p:sp>
      <p:sp>
        <p:nvSpPr>
          <p:cNvPr id="5" name="Date Placeholder 4"/>
          <p:cNvSpPr>
            <a:spLocks noGrp="1"/>
          </p:cNvSpPr>
          <p:nvPr>
            <p:ph type="dt" sz="half" idx="10"/>
          </p:nvPr>
        </p:nvSpPr>
        <p:spPr/>
        <p:txBody>
          <a:bodyPr/>
          <a:lstStyle/>
          <a:p>
            <a:fld id="{81C367B3-2C31-42A7-B8B6-4358E1227BDE}" type="datetime1">
              <a:rPr lang="ru-RU" smtClean="0"/>
              <a:pPr/>
              <a:t>15.11.2017</a:t>
            </a:fld>
            <a:endParaRPr lang="ru-RU"/>
          </a:p>
        </p:txBody>
      </p:sp>
      <p:sp>
        <p:nvSpPr>
          <p:cNvPr id="6" name="Footer Placeholder 5"/>
          <p:cNvSpPr>
            <a:spLocks noGrp="1"/>
          </p:cNvSpPr>
          <p:nvPr>
            <p:ph type="ftr" sz="quarter" idx="11"/>
          </p:nvPr>
        </p:nvSpPr>
        <p:spPr/>
        <p:txBody>
          <a:bodyPr/>
          <a:lstStyle/>
          <a:p>
            <a:r>
              <a:rPr lang="ru-RU" smtClean="0"/>
              <a:t>Белогловский А.А. Электронная лавина и лавинно-стримерный переход в воздухе. Кафедра ТЭВН НИУ "МЭИ", 2014.</a:t>
            </a:r>
            <a:endParaRPr lang="ru-RU"/>
          </a:p>
        </p:txBody>
      </p:sp>
      <p:sp>
        <p:nvSpPr>
          <p:cNvPr id="7" name="Slide Number Placeholder 6"/>
          <p:cNvSpPr>
            <a:spLocks noGrp="1"/>
          </p:cNvSpPr>
          <p:nvPr>
            <p:ph type="sldNum" sz="quarter" idx="12"/>
          </p:nvPr>
        </p:nvSpPr>
        <p:spPr/>
        <p:txBody>
          <a:bodyPr/>
          <a:lstStyle/>
          <a:p>
            <a:fld id="{4682C020-F762-4CFF-B6FF-00BA35C30F5C}" type="slidenum">
              <a:rPr lang="ru-RU" smtClean="0"/>
              <a:pPr/>
              <a:t>‹#›</a:t>
            </a:fld>
            <a:endParaRPr lang="ru-RU"/>
          </a:p>
        </p:txBody>
      </p:sp>
    </p:spTree>
    <p:extLst>
      <p:ext uri="{BB962C8B-B14F-4D97-AF65-F5344CB8AC3E}">
        <p14:creationId xmlns:p14="http://schemas.microsoft.com/office/powerpoint/2010/main" val="4106094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ru-RU" smtClean="0"/>
              <a:t>Образец заголовка</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ru-RU" smtClean="0"/>
              <a:t>Вставка рисунка</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smtClean="0"/>
              <a:t>Образец текста</a:t>
            </a:r>
          </a:p>
        </p:txBody>
      </p:sp>
      <p:sp>
        <p:nvSpPr>
          <p:cNvPr id="5" name="Date Placeholder 4"/>
          <p:cNvSpPr>
            <a:spLocks noGrp="1"/>
          </p:cNvSpPr>
          <p:nvPr>
            <p:ph type="dt" sz="half" idx="10"/>
          </p:nvPr>
        </p:nvSpPr>
        <p:spPr/>
        <p:txBody>
          <a:bodyPr/>
          <a:lstStyle/>
          <a:p>
            <a:fld id="{496BE7FB-046E-4F28-AB40-0D246A63F114}" type="datetime1">
              <a:rPr lang="ru-RU" smtClean="0"/>
              <a:pPr/>
              <a:t>15.11.2017</a:t>
            </a:fld>
            <a:endParaRPr lang="ru-RU"/>
          </a:p>
        </p:txBody>
      </p:sp>
      <p:sp>
        <p:nvSpPr>
          <p:cNvPr id="6" name="Footer Placeholder 5"/>
          <p:cNvSpPr>
            <a:spLocks noGrp="1"/>
          </p:cNvSpPr>
          <p:nvPr>
            <p:ph type="ftr" sz="quarter" idx="11"/>
          </p:nvPr>
        </p:nvSpPr>
        <p:spPr/>
        <p:txBody>
          <a:bodyPr/>
          <a:lstStyle/>
          <a:p>
            <a:r>
              <a:rPr lang="ru-RU" smtClean="0"/>
              <a:t>Белогловский А.А. Электронная лавина и лавинно-стримерный переход в воздухе. Кафедра ТЭВН НИУ "МЭИ", 2014.</a:t>
            </a:r>
            <a:endParaRPr lang="ru-RU"/>
          </a:p>
        </p:txBody>
      </p:sp>
      <p:sp>
        <p:nvSpPr>
          <p:cNvPr id="7" name="Slide Number Placeholder 6"/>
          <p:cNvSpPr>
            <a:spLocks noGrp="1"/>
          </p:cNvSpPr>
          <p:nvPr>
            <p:ph type="sldNum" sz="quarter" idx="12"/>
          </p:nvPr>
        </p:nvSpPr>
        <p:spPr/>
        <p:txBody>
          <a:bodyPr/>
          <a:lstStyle/>
          <a:p>
            <a:fld id="{4682C020-F762-4CFF-B6FF-00BA35C30F5C}" type="slidenum">
              <a:rPr lang="ru-RU" smtClean="0"/>
              <a:pPr/>
              <a:t>‹#›</a:t>
            </a:fld>
            <a:endParaRPr lang="ru-RU"/>
          </a:p>
        </p:txBody>
      </p:sp>
    </p:spTree>
    <p:extLst>
      <p:ext uri="{BB962C8B-B14F-4D97-AF65-F5344CB8AC3E}">
        <p14:creationId xmlns:p14="http://schemas.microsoft.com/office/powerpoint/2010/main" val="273958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0415DDEA-D6C6-4543-A8F3-8F73E2247E40}" type="datetime1">
              <a:rPr lang="ru-RU" smtClean="0"/>
              <a:pPr/>
              <a:t>15.11.2017</a:t>
            </a:fld>
            <a:endParaRPr lang="ru-R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r>
              <a:rPr lang="ru-RU" smtClean="0"/>
              <a:t>Белогловский А.А. Электронная лавина и лавинно-стримерный переход в воздухе. Кафедра ТЭВН НИУ "МЭИ", 2014.</a:t>
            </a:r>
            <a:endParaRPr lang="ru-RU"/>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4682C020-F762-4CFF-B6FF-00BA35C30F5C}" type="slidenum">
              <a:rPr lang="ru-RU" smtClean="0"/>
              <a:pPr/>
              <a:t>‹#›</a:t>
            </a:fld>
            <a:endParaRPr lang="ru-RU"/>
          </a:p>
        </p:txBody>
      </p:sp>
    </p:spTree>
    <p:extLst>
      <p:ext uri="{BB962C8B-B14F-4D97-AF65-F5344CB8AC3E}">
        <p14:creationId xmlns:p14="http://schemas.microsoft.com/office/powerpoint/2010/main" val="180510082"/>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0415DDEA-D6C6-4543-A8F3-8F73E2247E40}" type="datetime1">
              <a:rPr lang="ru-RU" smtClean="0"/>
              <a:pPr/>
              <a:t>15.11.2017</a:t>
            </a:fld>
            <a:endParaRPr lang="ru-R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r>
              <a:rPr lang="ru-RU" smtClean="0"/>
              <a:t>Белогловский А.А. Электронная лавина и лавинно-стримерный переход в воздухе. Кафедра ТЭВН НИУ "МЭИ", 2014.</a:t>
            </a:r>
            <a:endParaRPr lang="ru-RU"/>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4682C020-F762-4CFF-B6FF-00BA35C30F5C}" type="slidenum">
              <a:rPr lang="ru-RU" smtClean="0"/>
              <a:pPr/>
              <a:t>‹#›</a:t>
            </a:fld>
            <a:endParaRPr lang="ru-RU"/>
          </a:p>
        </p:txBody>
      </p:sp>
    </p:spTree>
    <p:extLst>
      <p:ext uri="{BB962C8B-B14F-4D97-AF65-F5344CB8AC3E}">
        <p14:creationId xmlns:p14="http://schemas.microsoft.com/office/powerpoint/2010/main" val="1515107254"/>
      </p:ext>
    </p:extLst>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 id="2147483885" r:id="rId10"/>
    <p:sldLayoutId id="2147483886"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0415DDEA-D6C6-4543-A8F3-8F73E2247E40}" type="datetime1">
              <a:rPr lang="ru-RU" smtClean="0"/>
              <a:pPr/>
              <a:t>15.11.2017</a:t>
            </a:fld>
            <a:endParaRPr lang="ru-R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r>
              <a:rPr lang="ru-RU" smtClean="0"/>
              <a:t>Белогловский А.А. Электронная лавина и лавинно-стримерный переход в воздухе. Кафедра ТЭВН НИУ "МЭИ", 2014.</a:t>
            </a:r>
            <a:endParaRPr lang="ru-RU"/>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4682C020-F762-4CFF-B6FF-00BA35C30F5C}" type="slidenum">
              <a:rPr lang="ru-RU" smtClean="0"/>
              <a:pPr/>
              <a:t>‹#›</a:t>
            </a:fld>
            <a:endParaRPr lang="ru-RU"/>
          </a:p>
        </p:txBody>
      </p:sp>
    </p:spTree>
    <p:extLst>
      <p:ext uri="{BB962C8B-B14F-4D97-AF65-F5344CB8AC3E}">
        <p14:creationId xmlns:p14="http://schemas.microsoft.com/office/powerpoint/2010/main" val="614022042"/>
      </p:ext>
    </p:extLst>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0415DDEA-D6C6-4543-A8F3-8F73E2247E40}" type="datetime1">
              <a:rPr lang="ru-RU" smtClean="0"/>
              <a:pPr/>
              <a:t>15.11.2017</a:t>
            </a:fld>
            <a:endParaRPr lang="ru-R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r>
              <a:rPr lang="ru-RU" smtClean="0"/>
              <a:t>Белогловский А.А. Электронная лавина и лавинно-стримерный переход в воздухе. Кафедра ТЭВН НИУ "МЭИ", 2014.</a:t>
            </a:r>
            <a:endParaRPr lang="ru-RU"/>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4682C020-F762-4CFF-B6FF-00BA35C30F5C}" type="slidenum">
              <a:rPr lang="ru-RU" smtClean="0"/>
              <a:pPr/>
              <a:t>‹#›</a:t>
            </a:fld>
            <a:endParaRPr lang="ru-RU"/>
          </a:p>
        </p:txBody>
      </p:sp>
    </p:spTree>
    <p:extLst>
      <p:ext uri="{BB962C8B-B14F-4D97-AF65-F5344CB8AC3E}">
        <p14:creationId xmlns:p14="http://schemas.microsoft.com/office/powerpoint/2010/main" val="3821080542"/>
      </p:ext>
    </p:extLst>
  </p:cSld>
  <p:clrMap bg1="lt1" tx1="dk1" bg2="lt2" tx2="dk2" accent1="accent1" accent2="accent2" accent3="accent3" accent4="accent4" accent5="accent5" accent6="accent6" hlink="hlink" folHlink="folHlink"/>
  <p:sldLayoutIdLst>
    <p:sldLayoutId id="2147483918" r:id="rId1"/>
    <p:sldLayoutId id="2147483919" r:id="rId2"/>
    <p:sldLayoutId id="2147483920" r:id="rId3"/>
    <p:sldLayoutId id="2147483921" r:id="rId4"/>
    <p:sldLayoutId id="2147483922" r:id="rId5"/>
    <p:sldLayoutId id="2147483923" r:id="rId6"/>
    <p:sldLayoutId id="2147483924" r:id="rId7"/>
    <p:sldLayoutId id="2147483925" r:id="rId8"/>
    <p:sldLayoutId id="2147483926" r:id="rId9"/>
    <p:sldLayoutId id="2147483927" r:id="rId10"/>
    <p:sldLayoutId id="2147483928"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0415DDEA-D6C6-4543-A8F3-8F73E2247E40}" type="datetime1">
              <a:rPr lang="ru-RU" smtClean="0"/>
              <a:pPr/>
              <a:t>15.11.2017</a:t>
            </a:fld>
            <a:endParaRPr lang="ru-R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r>
              <a:rPr lang="ru-RU" smtClean="0"/>
              <a:t>Белогловский А.А. Электронная лавина и лавинно-стримерный переход в воздухе. Кафедра ТЭВН НИУ "МЭИ", 2014.</a:t>
            </a:r>
            <a:endParaRPr lang="ru-RU"/>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4682C020-F762-4CFF-B6FF-00BA35C30F5C}" type="slidenum">
              <a:rPr lang="ru-RU" smtClean="0"/>
              <a:pPr/>
              <a:t>‹#›</a:t>
            </a:fld>
            <a:endParaRPr lang="ru-RU"/>
          </a:p>
        </p:txBody>
      </p:sp>
    </p:spTree>
    <p:extLst>
      <p:ext uri="{BB962C8B-B14F-4D97-AF65-F5344CB8AC3E}">
        <p14:creationId xmlns:p14="http://schemas.microsoft.com/office/powerpoint/2010/main" val="3401456112"/>
      </p:ext>
    </p:extLst>
  </p:cSld>
  <p:clrMap bg1="lt1" tx1="dk1" bg2="lt2" tx2="dk2" accent1="accent1" accent2="accent2" accent3="accent3" accent4="accent4" accent5="accent5" accent6="accent6" hlink="hlink" folHlink="folHlink"/>
  <p:sldLayoutIdLst>
    <p:sldLayoutId id="2147483942" r:id="rId1"/>
    <p:sldLayoutId id="2147483943" r:id="rId2"/>
    <p:sldLayoutId id="2147483944" r:id="rId3"/>
    <p:sldLayoutId id="2147483945" r:id="rId4"/>
    <p:sldLayoutId id="2147483946" r:id="rId5"/>
    <p:sldLayoutId id="2147483947" r:id="rId6"/>
    <p:sldLayoutId id="2147483948" r:id="rId7"/>
    <p:sldLayoutId id="2147483949" r:id="rId8"/>
    <p:sldLayoutId id="2147483950" r:id="rId9"/>
    <p:sldLayoutId id="2147483951" r:id="rId10"/>
    <p:sldLayoutId id="2147483952"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Прямоугольник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Прямоугольник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Прямоугольник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Прямоугольник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Прямоугольник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Скругленный прямоугольник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Скругленный прямоугольник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Прямоугольник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Прямоугольник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Прямоугольник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Прямоугольник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Прямоугольник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Прямоугольник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Заголовок 21"/>
          <p:cNvSpPr>
            <a:spLocks noGrp="1"/>
          </p:cNvSpPr>
          <p:nvPr>
            <p:ph type="title"/>
          </p:nvPr>
        </p:nvSpPr>
        <p:spPr>
          <a:xfrm>
            <a:off x="457200" y="1143000"/>
            <a:ext cx="8229600" cy="10668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0415DDEA-D6C6-4543-A8F3-8F73E2247E40}" type="datetime1">
              <a:rPr lang="ru-RU" smtClean="0"/>
              <a:pPr/>
              <a:t>15.11.2017</a:t>
            </a:fld>
            <a:endParaRPr lang="ru-RU"/>
          </a:p>
        </p:txBody>
      </p:sp>
      <p:sp>
        <p:nvSpPr>
          <p:cNvPr id="3" name="Нижний колонтитул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r>
              <a:rPr lang="ru-RU" smtClean="0"/>
              <a:t>Белогловский А.А. Электронная лавина и лавинно-стримерный переход в воздухе. Кафедра ТЭВН НИУ "МЭИ", 2014.</a:t>
            </a:r>
            <a:endParaRPr lang="ru-RU"/>
          </a:p>
        </p:txBody>
      </p:sp>
      <p:sp>
        <p:nvSpPr>
          <p:cNvPr id="23" name="Номер слайда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4682C020-F762-4CFF-B6FF-00BA35C30F5C}"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4044"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Lst>
  <p:hf hd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5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4.png"/><Relationship Id="rId7"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6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6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1033" descr="фон1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584825"/>
            <a:ext cx="9144000" cy="127317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33" descr="фон1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273175"/>
          </a:xfrm>
          <a:prstGeom prst="rect">
            <a:avLst/>
          </a:prstGeom>
          <a:noFill/>
          <a:extLst>
            <a:ext uri="{909E8E84-426E-40DD-AFC4-6F175D3DCCD1}">
              <a14:hiddenFill xmlns:a14="http://schemas.microsoft.com/office/drawing/2010/main">
                <a:solidFill>
                  <a:srgbClr val="FFFFFF"/>
                </a:solidFill>
              </a14:hiddenFill>
            </a:ext>
          </a:extLst>
        </p:spPr>
      </p:pic>
      <p:sp>
        <p:nvSpPr>
          <p:cNvPr id="11" name="Заголовок 1"/>
          <p:cNvSpPr>
            <a:spLocks noGrp="1"/>
          </p:cNvSpPr>
          <p:nvPr>
            <p:ph type="title"/>
          </p:nvPr>
        </p:nvSpPr>
        <p:spPr>
          <a:xfrm>
            <a:off x="1436292" y="2969276"/>
            <a:ext cx="6400800" cy="1579877"/>
          </a:xfrm>
        </p:spPr>
        <p:txBody>
          <a:bodyPr>
            <a:noAutofit/>
          </a:bodyPr>
          <a:lstStyle/>
          <a:p>
            <a:pPr algn="ctr"/>
            <a:r>
              <a:rPr lang="ru-RU" sz="2400" cap="all" dirty="0">
                <a:solidFill>
                  <a:schemeClr val="accent6"/>
                </a:solidFill>
                <a:effectLst/>
              </a:rPr>
              <a:t>Совершенствование методов определения критериев безопасности гидротехнических сооружений на примере водосливной плотины с анкерным понуром</a:t>
            </a:r>
            <a:endParaRPr lang="ru-RU" sz="2400" b="0" dirty="0">
              <a:ln>
                <a:noFill/>
              </a:ln>
              <a:solidFill>
                <a:schemeClr val="accent6"/>
              </a:solidFill>
              <a:effectLst/>
              <a:latin typeface="Times New Roman" panose="02020603050405020304" pitchFamily="18" charset="0"/>
              <a:cs typeface="Times New Roman" panose="02020603050405020304" pitchFamily="18" charset="0"/>
            </a:endParaRPr>
          </a:p>
        </p:txBody>
      </p:sp>
      <p:pic>
        <p:nvPicPr>
          <p:cNvPr id="12" name="Рисунок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35124" y="339850"/>
            <a:ext cx="3873751" cy="593473"/>
          </a:xfrm>
          <a:prstGeom prst="rect">
            <a:avLst/>
          </a:prstGeom>
        </p:spPr>
      </p:pic>
      <p:sp>
        <p:nvSpPr>
          <p:cNvPr id="13" name="Подзаголовок 2"/>
          <p:cNvSpPr>
            <a:spLocks noGrp="1"/>
          </p:cNvSpPr>
          <p:nvPr>
            <p:ph type="body" idx="1"/>
          </p:nvPr>
        </p:nvSpPr>
        <p:spPr>
          <a:xfrm>
            <a:off x="1436292" y="1469547"/>
            <a:ext cx="6400800" cy="564356"/>
          </a:xfrm>
        </p:spPr>
        <p:txBody>
          <a:bodyPr>
            <a:noAutofit/>
          </a:bodyPr>
          <a:lstStyle/>
          <a:p>
            <a:pPr algn="ctr"/>
            <a:r>
              <a:rPr lang="ru-RU" sz="2000" dirty="0">
                <a:solidFill>
                  <a:schemeClr val="tx1"/>
                </a:solidFill>
                <a:latin typeface="Times New Roman" panose="02020603050405020304" pitchFamily="18" charset="0"/>
                <a:cs typeface="Times New Roman" panose="02020603050405020304" pitchFamily="18" charset="0"/>
              </a:rPr>
              <a:t>Кафедра </a:t>
            </a:r>
            <a:r>
              <a:rPr lang="ru-RU" sz="2000" dirty="0" smtClean="0">
                <a:solidFill>
                  <a:schemeClr val="tx1"/>
                </a:solidFill>
                <a:latin typeface="Times New Roman" panose="02020603050405020304" pitchFamily="18" charset="0"/>
                <a:cs typeface="Times New Roman" panose="02020603050405020304" pitchFamily="18" charset="0"/>
              </a:rPr>
              <a:t>Гидроэнергетики и возобновляемых источников энергии</a:t>
            </a:r>
          </a:p>
        </p:txBody>
      </p:sp>
      <p:sp>
        <p:nvSpPr>
          <p:cNvPr id="14" name="Прямоугольник 13"/>
          <p:cNvSpPr/>
          <p:nvPr/>
        </p:nvSpPr>
        <p:spPr>
          <a:xfrm>
            <a:off x="5255381" y="5124985"/>
            <a:ext cx="3166731" cy="369332"/>
          </a:xfrm>
          <a:prstGeom prst="rect">
            <a:avLst/>
          </a:prstGeom>
        </p:spPr>
        <p:txBody>
          <a:bodyPr wrap="square">
            <a:spAutoFit/>
          </a:bodyPr>
          <a:lstStyle/>
          <a:p>
            <a:pPr marL="13716">
              <a:buClr>
                <a:srgbClr val="DDDDDD"/>
              </a:buClr>
              <a:buSzPct val="80000"/>
            </a:pPr>
            <a:r>
              <a:rPr lang="ru-RU" dirty="0" smtClean="0">
                <a:solidFill>
                  <a:srgbClr val="000000">
                    <a:shade val="30000"/>
                    <a:satMod val="150000"/>
                  </a:srgbClr>
                </a:solidFill>
                <a:latin typeface="Times New Roman" panose="02020603050405020304" pitchFamily="18" charset="0"/>
                <a:cs typeface="Times New Roman" panose="02020603050405020304" pitchFamily="18" charset="0"/>
              </a:rPr>
              <a:t>к.т.н</a:t>
            </a:r>
            <a:r>
              <a:rPr lang="ru-RU" dirty="0">
                <a:solidFill>
                  <a:srgbClr val="000000">
                    <a:shade val="30000"/>
                    <a:satMod val="150000"/>
                  </a:srgbClr>
                </a:solidFill>
                <a:latin typeface="Times New Roman" panose="02020603050405020304" pitchFamily="18" charset="0"/>
                <a:cs typeface="Times New Roman" panose="02020603050405020304" pitchFamily="18" charset="0"/>
              </a:rPr>
              <a:t>., доцент, </a:t>
            </a:r>
            <a:r>
              <a:rPr lang="ru-RU" dirty="0" err="1" smtClean="0">
                <a:solidFill>
                  <a:srgbClr val="000000">
                    <a:shade val="30000"/>
                    <a:satMod val="150000"/>
                  </a:srgbClr>
                </a:solidFill>
                <a:latin typeface="Times New Roman" panose="02020603050405020304" pitchFamily="18" charset="0"/>
                <a:cs typeface="Times New Roman" panose="02020603050405020304" pitchFamily="18" charset="0"/>
              </a:rPr>
              <a:t>Желанкин</a:t>
            </a:r>
            <a:r>
              <a:rPr lang="ru-RU" dirty="0" smtClean="0">
                <a:solidFill>
                  <a:srgbClr val="000000">
                    <a:shade val="30000"/>
                    <a:satMod val="150000"/>
                  </a:srgbClr>
                </a:solidFill>
                <a:latin typeface="Times New Roman" panose="02020603050405020304" pitchFamily="18" charset="0"/>
                <a:cs typeface="Times New Roman" panose="02020603050405020304" pitchFamily="18" charset="0"/>
              </a:rPr>
              <a:t> В.Г.</a:t>
            </a:r>
            <a:endParaRPr lang="ru-RU" dirty="0">
              <a:solidFill>
                <a:srgbClr val="000000">
                  <a:shade val="30000"/>
                  <a:satMod val="150000"/>
                </a:srgbClr>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4018015" y="6485647"/>
            <a:ext cx="745717" cy="400110"/>
          </a:xfrm>
          <a:prstGeom prst="rect">
            <a:avLst/>
          </a:prstGeom>
          <a:noFill/>
        </p:spPr>
        <p:txBody>
          <a:bodyPr wrap="none" rtlCol="0">
            <a:spAutoFit/>
          </a:bodyPr>
          <a:lstStyle/>
          <a:p>
            <a:r>
              <a:rPr lang="ru-RU" sz="1500" dirty="0" smtClean="0">
                <a:solidFill>
                  <a:schemeClr val="tx2">
                    <a:shade val="30000"/>
                    <a:satMod val="150000"/>
                  </a:schemeClr>
                </a:solidFill>
                <a:latin typeface="Times New Roman" panose="02020603050405020304" pitchFamily="18" charset="0"/>
                <a:cs typeface="Times New Roman" panose="02020603050405020304" pitchFamily="18" charset="0"/>
              </a:rPr>
              <a:t> </a:t>
            </a:r>
            <a:r>
              <a:rPr lang="ru-RU" sz="2000" dirty="0">
                <a:solidFill>
                  <a:srgbClr val="FFFF00"/>
                </a:solidFill>
                <a:latin typeface="Times New Roman" panose="02020603050405020304" pitchFamily="18" charset="0"/>
                <a:cs typeface="Times New Roman" panose="02020603050405020304" pitchFamily="18" charset="0"/>
              </a:rPr>
              <a:t>2017</a:t>
            </a:r>
          </a:p>
        </p:txBody>
      </p:sp>
    </p:spTree>
    <p:extLst>
      <p:ext uri="{BB962C8B-B14F-4D97-AF65-F5344CB8AC3E}">
        <p14:creationId xmlns:p14="http://schemas.microsoft.com/office/powerpoint/2010/main" val="94976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fld id="{4682C020-F762-4CFF-B6FF-00BA35C30F5C}" type="slidenum">
              <a:rPr lang="ru-RU" smtClean="0"/>
              <a:pPr/>
              <a:t>10</a:t>
            </a:fld>
            <a:endParaRPr lang="ru-RU"/>
          </a:p>
        </p:txBody>
      </p:sp>
      <p:pic>
        <p:nvPicPr>
          <p:cNvPr id="5" name="Рисунок 4"/>
          <p:cNvPicPr>
            <a:picLocks noChangeAspect="1"/>
          </p:cNvPicPr>
          <p:nvPr/>
        </p:nvPicPr>
        <p:blipFill rotWithShape="1">
          <a:blip r:embed="rId2" cstate="print">
            <a:extLst>
              <a:ext uri="{28A0092B-C50C-407E-A947-70E740481C1C}">
                <a14:useLocalDpi xmlns:a14="http://schemas.microsoft.com/office/drawing/2010/main" val="0"/>
              </a:ext>
            </a:extLst>
          </a:blip>
          <a:srcRect r="61996" b="-8592"/>
          <a:stretch/>
        </p:blipFill>
        <p:spPr>
          <a:xfrm>
            <a:off x="321991" y="461654"/>
            <a:ext cx="1128713" cy="494109"/>
          </a:xfrm>
          <a:prstGeom prst="rect">
            <a:avLst/>
          </a:prstGeom>
        </p:spPr>
      </p:pic>
      <p:sp>
        <p:nvSpPr>
          <p:cNvPr id="6" name="Заголовок 5"/>
          <p:cNvSpPr txBox="1">
            <a:spLocks/>
          </p:cNvSpPr>
          <p:nvPr/>
        </p:nvSpPr>
        <p:spPr>
          <a:xfrm>
            <a:off x="1450704" y="307727"/>
            <a:ext cx="6599787" cy="801961"/>
          </a:xfrm>
          <a:prstGeom prst="rect">
            <a:avLst/>
          </a:prstGeom>
        </p:spPr>
        <p:txBody>
          <a:bodyPr>
            <a:noAutofit/>
          </a:bodyPr>
          <a:lstStyle>
            <a:lvl1pPr algn="l" defTabSz="914400" rtl="0" eaLnBrk="1" latinLnBrk="0" hangingPunct="1">
              <a:lnSpc>
                <a:spcPct val="90000"/>
              </a:lnSpc>
              <a:spcBef>
                <a:spcPct val="0"/>
              </a:spcBef>
              <a:buNone/>
              <a:defRPr sz="4200" b="0" kern="1200" cap="all"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endParaRPr lang="en-US" sz="2100" b="1" dirty="0" smtClean="0">
              <a:solidFill>
                <a:schemeClr val="accent1">
                  <a:lumMod val="75000"/>
                </a:schemeClr>
              </a:solidFill>
              <a:latin typeface="Times New Roman" panose="02020603050405020304" pitchFamily="18" charset="0"/>
              <a:cs typeface="Times New Roman" panose="02020603050405020304" pitchFamily="18" charset="0"/>
            </a:endParaRPr>
          </a:p>
          <a:p>
            <a:pPr algn="ctr"/>
            <a:r>
              <a:rPr lang="ru-RU" sz="2100" b="1" dirty="0" smtClean="0">
                <a:solidFill>
                  <a:schemeClr val="accent1">
                    <a:lumMod val="75000"/>
                  </a:schemeClr>
                </a:solidFill>
                <a:latin typeface="Times New Roman" panose="02020603050405020304" pitchFamily="18" charset="0"/>
                <a:cs typeface="Times New Roman" panose="02020603050405020304" pitchFamily="18" charset="0"/>
              </a:rPr>
              <a:t>Существующая  пьезометрическая сеть  водосливной </a:t>
            </a:r>
            <a:r>
              <a:rPr lang="ru-RU" sz="2100" b="1" dirty="0">
                <a:solidFill>
                  <a:schemeClr val="accent1">
                    <a:lumMod val="75000"/>
                  </a:schemeClr>
                </a:solidFill>
                <a:latin typeface="Times New Roman" panose="02020603050405020304" pitchFamily="18" charset="0"/>
                <a:cs typeface="Times New Roman" panose="02020603050405020304" pitchFamily="18" charset="0"/>
              </a:rPr>
              <a:t>плотины </a:t>
            </a:r>
            <a:r>
              <a:rPr lang="ru-RU" sz="2100" b="1" dirty="0" err="1">
                <a:solidFill>
                  <a:schemeClr val="accent1">
                    <a:lumMod val="75000"/>
                  </a:schemeClr>
                </a:solidFill>
                <a:latin typeface="Times New Roman" panose="02020603050405020304" pitchFamily="18" charset="0"/>
                <a:cs typeface="Times New Roman" panose="02020603050405020304" pitchFamily="18" charset="0"/>
              </a:rPr>
              <a:t>Воткинской</a:t>
            </a:r>
            <a:r>
              <a:rPr lang="ru-RU" sz="2100" b="1" dirty="0">
                <a:solidFill>
                  <a:schemeClr val="accent1">
                    <a:lumMod val="75000"/>
                  </a:schemeClr>
                </a:solidFill>
                <a:latin typeface="Times New Roman" panose="02020603050405020304" pitchFamily="18" charset="0"/>
                <a:cs typeface="Times New Roman" panose="02020603050405020304" pitchFamily="18" charset="0"/>
              </a:rPr>
              <a:t> </a:t>
            </a:r>
            <a:r>
              <a:rPr lang="ru-RU" sz="2100" b="1" dirty="0" smtClean="0">
                <a:solidFill>
                  <a:schemeClr val="accent1">
                    <a:lumMod val="75000"/>
                  </a:schemeClr>
                </a:solidFill>
                <a:latin typeface="Times New Roman" panose="02020603050405020304" pitchFamily="18" charset="0"/>
                <a:cs typeface="Times New Roman" panose="02020603050405020304" pitchFamily="18" charset="0"/>
              </a:rPr>
              <a:t>ГЭС</a:t>
            </a:r>
          </a:p>
        </p:txBody>
      </p:sp>
      <p:sp>
        <p:nvSpPr>
          <p:cNvPr id="7" name="Объект 7"/>
          <p:cNvSpPr txBox="1">
            <a:spLocks/>
          </p:cNvSpPr>
          <p:nvPr/>
        </p:nvSpPr>
        <p:spPr>
          <a:xfrm>
            <a:off x="633844" y="1531083"/>
            <a:ext cx="7964055" cy="1517715"/>
          </a:xfrm>
          <a:prstGeom prst="rect">
            <a:avLst/>
          </a:prstGeom>
        </p:spPr>
        <p:txBody>
          <a:bodyPr>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algn="just"/>
            <a:r>
              <a:rPr lang="ru-RU" sz="1800" dirty="0">
                <a:solidFill>
                  <a:schemeClr val="tx2"/>
                </a:solidFill>
                <a:latin typeface="Times New Roman" panose="02020603050405020304" pitchFamily="18" charset="0"/>
                <a:cs typeface="Times New Roman" panose="02020603050405020304" pitchFamily="18" charset="0"/>
              </a:rPr>
              <a:t>Каждая секция водосливной плотины оснащена пьезометрическим створом (створы №2, 3, 4 и 5), расположенным по оси секции, а крайняя левая секция №1 - дополнительным вторым створом (створ №1), устроенным вдоль внешнего </a:t>
            </a:r>
            <a:r>
              <a:rPr lang="ru-RU" sz="1800" dirty="0" err="1">
                <a:solidFill>
                  <a:schemeClr val="tx2"/>
                </a:solidFill>
                <a:latin typeface="Times New Roman" panose="02020603050405020304" pitchFamily="18" charset="0"/>
                <a:cs typeface="Times New Roman" panose="02020603050405020304" pitchFamily="18" charset="0"/>
              </a:rPr>
              <a:t>межсекционного</a:t>
            </a:r>
            <a:r>
              <a:rPr lang="ru-RU" sz="1800" dirty="0">
                <a:solidFill>
                  <a:schemeClr val="tx2"/>
                </a:solidFill>
                <a:latin typeface="Times New Roman" panose="02020603050405020304" pitchFamily="18" charset="0"/>
                <a:cs typeface="Times New Roman" panose="02020603050405020304" pitchFamily="18" charset="0"/>
              </a:rPr>
              <a:t> шва - для контроля сохранности шпонки. В основании каждой секции ведётся контроль за напором в глубинных горизонтах основания водослива.</a:t>
            </a:r>
          </a:p>
          <a:p>
            <a:pPr algn="just"/>
            <a:r>
              <a:rPr lang="ru-RU" sz="1800" dirty="0">
                <a:solidFill>
                  <a:schemeClr val="tx2"/>
                </a:solidFill>
                <a:latin typeface="Times New Roman" panose="02020603050405020304" pitchFamily="18" charset="0"/>
                <a:cs typeface="Times New Roman" panose="02020603050405020304" pitchFamily="18" charset="0"/>
              </a:rPr>
              <a:t>В качестве ключевых зон подземного контура плотины выбраны области, где пьезометрами контролируется эффективность работы наиболее ответственных противофильтрационных устройств, а эпюры противодавления имеют наибольший вес по данным наблюдения.</a:t>
            </a:r>
          </a:p>
          <a:p>
            <a:pPr marL="0" indent="0" algn="just">
              <a:buNone/>
            </a:pPr>
            <a:r>
              <a:rPr lang="ru-RU" sz="1800" dirty="0">
                <a:solidFill>
                  <a:schemeClr val="tx2"/>
                </a:solidFill>
                <a:latin typeface="Times New Roman" panose="02020603050405020304" pitchFamily="18" charset="0"/>
                <a:cs typeface="Times New Roman" panose="02020603050405020304" pitchFamily="18" charset="0"/>
              </a:rPr>
              <a:t>В качестве пьезометров ключевых зон подземного контура </a:t>
            </a:r>
            <a:r>
              <a:rPr lang="ru-RU" sz="1800" dirty="0" smtClean="0">
                <a:solidFill>
                  <a:schemeClr val="tx2"/>
                </a:solidFill>
                <a:latin typeface="Times New Roman" panose="02020603050405020304" pitchFamily="18" charset="0"/>
                <a:cs typeface="Times New Roman" panose="02020603050405020304" pitchFamily="18" charset="0"/>
              </a:rPr>
              <a:t>водосливной </a:t>
            </a:r>
            <a:r>
              <a:rPr lang="ru-RU" sz="1800" dirty="0">
                <a:solidFill>
                  <a:schemeClr val="tx2"/>
                </a:solidFill>
                <a:latin typeface="Times New Roman" panose="02020603050405020304" pitchFamily="18" charset="0"/>
                <a:cs typeface="Times New Roman" panose="02020603050405020304" pitchFamily="18" charset="0"/>
              </a:rPr>
              <a:t>плотины выбраны </a:t>
            </a:r>
            <a:r>
              <a:rPr lang="ru-RU" sz="1800" dirty="0" smtClean="0">
                <a:solidFill>
                  <a:schemeClr val="tx2"/>
                </a:solidFill>
                <a:latin typeface="Times New Roman" panose="02020603050405020304" pitchFamily="18" charset="0"/>
                <a:cs typeface="Times New Roman" panose="02020603050405020304" pitchFamily="18" charset="0"/>
              </a:rPr>
              <a:t>пьезометры (рис.3):</a:t>
            </a:r>
            <a:endParaRPr lang="ru-RU" sz="1800" dirty="0">
              <a:solidFill>
                <a:schemeClr val="tx2"/>
              </a:solidFill>
              <a:latin typeface="Times New Roman" panose="02020603050405020304" pitchFamily="18" charset="0"/>
              <a:cs typeface="Times New Roman" panose="02020603050405020304" pitchFamily="18" charset="0"/>
            </a:endParaRPr>
          </a:p>
          <a:p>
            <a:pPr algn="just"/>
            <a:r>
              <a:rPr lang="ru-RU" sz="1800" dirty="0" smtClean="0">
                <a:solidFill>
                  <a:schemeClr val="tx2"/>
                </a:solidFill>
                <a:latin typeface="Times New Roman" panose="02020603050405020304" pitchFamily="18" charset="0"/>
                <a:cs typeface="Times New Roman" panose="02020603050405020304" pitchFamily="18" charset="0"/>
              </a:rPr>
              <a:t>в </a:t>
            </a:r>
            <a:r>
              <a:rPr lang="ru-RU" sz="1800" dirty="0">
                <a:solidFill>
                  <a:schemeClr val="tx2"/>
                </a:solidFill>
                <a:latin typeface="Times New Roman" panose="02020603050405020304" pitchFamily="18" charset="0"/>
                <a:cs typeface="Times New Roman" panose="02020603050405020304" pitchFamily="18" charset="0"/>
              </a:rPr>
              <a:t>конце понура для контроля состояния понура - пьезометры группы П-3;</a:t>
            </a:r>
          </a:p>
          <a:p>
            <a:pPr algn="just"/>
            <a:r>
              <a:rPr lang="ru-RU" sz="1800" dirty="0" smtClean="0">
                <a:solidFill>
                  <a:schemeClr val="tx2"/>
                </a:solidFill>
                <a:latin typeface="Times New Roman" panose="02020603050405020304" pitchFamily="18" charset="0"/>
                <a:cs typeface="Times New Roman" panose="02020603050405020304" pitchFamily="18" charset="0"/>
              </a:rPr>
              <a:t>в </a:t>
            </a:r>
            <a:r>
              <a:rPr lang="ru-RU" sz="1800" dirty="0">
                <a:solidFill>
                  <a:schemeClr val="tx2"/>
                </a:solidFill>
                <a:latin typeface="Times New Roman" panose="02020603050405020304" pitchFamily="18" charset="0"/>
                <a:cs typeface="Times New Roman" panose="02020603050405020304" pitchFamily="18" charset="0"/>
              </a:rPr>
              <a:t>дренаже основания флютбета для контроля работоспособности верхового зуба и дренажа – пьезометры группы П-4 (за верховым зубом);</a:t>
            </a:r>
          </a:p>
          <a:p>
            <a:pPr algn="just"/>
            <a:r>
              <a:rPr lang="ru-RU" sz="1800" dirty="0" smtClean="0">
                <a:solidFill>
                  <a:schemeClr val="tx2"/>
                </a:solidFill>
                <a:latin typeface="Times New Roman" panose="02020603050405020304" pitchFamily="18" charset="0"/>
                <a:cs typeface="Times New Roman" panose="02020603050405020304" pitchFamily="18" charset="0"/>
              </a:rPr>
              <a:t>в </a:t>
            </a:r>
            <a:r>
              <a:rPr lang="ru-RU" sz="1800" dirty="0">
                <a:solidFill>
                  <a:schemeClr val="tx2"/>
                </a:solidFill>
                <a:latin typeface="Times New Roman" panose="02020603050405020304" pitchFamily="18" charset="0"/>
                <a:cs typeface="Times New Roman" panose="02020603050405020304" pitchFamily="18" charset="0"/>
              </a:rPr>
              <a:t>напорных горизонтах песчаника и алевролитов, на крайних секциях № 1 и №-4, в створах № 2 и №5 - пьезометры групп ПГ-4а и ПГ-4б.</a:t>
            </a:r>
          </a:p>
          <a:p>
            <a:pPr lvl="0" algn="just"/>
            <a:endParaRPr lang="ru-RU" sz="18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13299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fld id="{4682C020-F762-4CFF-B6FF-00BA35C30F5C}" type="slidenum">
              <a:rPr lang="ru-RU" smtClean="0"/>
              <a:pPr/>
              <a:t>11</a:t>
            </a:fld>
            <a:endParaRPr lang="ru-RU"/>
          </a:p>
        </p:txBody>
      </p:sp>
      <p:pic>
        <p:nvPicPr>
          <p:cNvPr id="5" name="Рисунок 4"/>
          <p:cNvPicPr>
            <a:picLocks noChangeAspect="1"/>
          </p:cNvPicPr>
          <p:nvPr/>
        </p:nvPicPr>
        <p:blipFill rotWithShape="1">
          <a:blip r:embed="rId2" cstate="print">
            <a:extLst>
              <a:ext uri="{28A0092B-C50C-407E-A947-70E740481C1C}">
                <a14:useLocalDpi xmlns:a14="http://schemas.microsoft.com/office/drawing/2010/main" val="0"/>
              </a:ext>
            </a:extLst>
          </a:blip>
          <a:srcRect r="61996" b="-8592"/>
          <a:stretch/>
        </p:blipFill>
        <p:spPr>
          <a:xfrm>
            <a:off x="321991" y="461654"/>
            <a:ext cx="1128713" cy="494109"/>
          </a:xfrm>
          <a:prstGeom prst="rect">
            <a:avLst/>
          </a:prstGeom>
        </p:spPr>
      </p:pic>
      <p:sp>
        <p:nvSpPr>
          <p:cNvPr id="6" name="Заголовок 5"/>
          <p:cNvSpPr txBox="1">
            <a:spLocks/>
          </p:cNvSpPr>
          <p:nvPr/>
        </p:nvSpPr>
        <p:spPr>
          <a:xfrm>
            <a:off x="1450704" y="554782"/>
            <a:ext cx="6599787" cy="801961"/>
          </a:xfrm>
          <a:prstGeom prst="rect">
            <a:avLst/>
          </a:prstGeom>
        </p:spPr>
        <p:txBody>
          <a:bodyPr>
            <a:noAutofit/>
          </a:bodyPr>
          <a:lstStyle>
            <a:lvl1pPr algn="l" defTabSz="914400" rtl="0" eaLnBrk="1" latinLnBrk="0" hangingPunct="1">
              <a:lnSpc>
                <a:spcPct val="90000"/>
              </a:lnSpc>
              <a:spcBef>
                <a:spcPct val="0"/>
              </a:spcBef>
              <a:buNone/>
              <a:defRPr sz="4200" b="0" kern="1200" cap="all"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endParaRPr lang="en-US" sz="2100" b="1" dirty="0" smtClean="0">
              <a:solidFill>
                <a:schemeClr val="accent1">
                  <a:lumMod val="75000"/>
                </a:schemeClr>
              </a:solidFill>
              <a:latin typeface="Times New Roman" panose="02020603050405020304" pitchFamily="18" charset="0"/>
              <a:cs typeface="Times New Roman" panose="02020603050405020304" pitchFamily="18" charset="0"/>
            </a:endParaRPr>
          </a:p>
          <a:p>
            <a:pPr algn="ctr"/>
            <a:r>
              <a:rPr lang="ru-RU" sz="2100" b="1" dirty="0" smtClean="0">
                <a:solidFill>
                  <a:schemeClr val="accent1">
                    <a:lumMod val="75000"/>
                  </a:schemeClr>
                </a:solidFill>
                <a:latin typeface="Times New Roman" panose="02020603050405020304" pitchFamily="18" charset="0"/>
                <a:cs typeface="Times New Roman" panose="02020603050405020304" pitchFamily="18" charset="0"/>
              </a:rPr>
              <a:t>Схема </a:t>
            </a:r>
            <a:r>
              <a:rPr lang="ru-RU" sz="2100" b="1" dirty="0">
                <a:solidFill>
                  <a:schemeClr val="accent1">
                    <a:lumMod val="75000"/>
                  </a:schemeClr>
                </a:solidFill>
                <a:latin typeface="Times New Roman" panose="02020603050405020304" pitchFamily="18" charset="0"/>
                <a:cs typeface="Times New Roman" panose="02020603050405020304" pitchFamily="18" charset="0"/>
              </a:rPr>
              <a:t>расположения </a:t>
            </a:r>
            <a:r>
              <a:rPr lang="ru-RU" sz="2100" b="1" dirty="0" smtClean="0">
                <a:solidFill>
                  <a:schemeClr val="accent1">
                    <a:lumMod val="75000"/>
                  </a:schemeClr>
                </a:solidFill>
                <a:latin typeface="Times New Roman" panose="02020603050405020304" pitchFamily="18" charset="0"/>
                <a:cs typeface="Times New Roman" panose="02020603050405020304" pitchFamily="18" charset="0"/>
              </a:rPr>
              <a:t>пьезометров водосливной </a:t>
            </a:r>
            <a:r>
              <a:rPr lang="ru-RU" sz="2100" b="1" dirty="0">
                <a:solidFill>
                  <a:schemeClr val="accent1">
                    <a:lumMod val="75000"/>
                  </a:schemeClr>
                </a:solidFill>
                <a:latin typeface="Times New Roman" panose="02020603050405020304" pitchFamily="18" charset="0"/>
                <a:cs typeface="Times New Roman" panose="02020603050405020304" pitchFamily="18" charset="0"/>
              </a:rPr>
              <a:t>плотины </a:t>
            </a:r>
            <a:r>
              <a:rPr lang="ru-RU" sz="2100" b="1" dirty="0" err="1">
                <a:solidFill>
                  <a:schemeClr val="accent1">
                    <a:lumMod val="75000"/>
                  </a:schemeClr>
                </a:solidFill>
                <a:latin typeface="Times New Roman" panose="02020603050405020304" pitchFamily="18" charset="0"/>
                <a:cs typeface="Times New Roman" panose="02020603050405020304" pitchFamily="18" charset="0"/>
              </a:rPr>
              <a:t>Воткинской</a:t>
            </a:r>
            <a:r>
              <a:rPr lang="ru-RU" sz="2100" b="1" dirty="0">
                <a:solidFill>
                  <a:schemeClr val="accent1">
                    <a:lumMod val="75000"/>
                  </a:schemeClr>
                </a:solidFill>
                <a:latin typeface="Times New Roman" panose="02020603050405020304" pitchFamily="18" charset="0"/>
                <a:cs typeface="Times New Roman" panose="02020603050405020304" pitchFamily="18" charset="0"/>
              </a:rPr>
              <a:t> </a:t>
            </a:r>
            <a:r>
              <a:rPr lang="ru-RU" sz="2100" b="1" dirty="0" smtClean="0">
                <a:solidFill>
                  <a:schemeClr val="accent1">
                    <a:lumMod val="75000"/>
                  </a:schemeClr>
                </a:solidFill>
                <a:latin typeface="Times New Roman" panose="02020603050405020304" pitchFamily="18" charset="0"/>
                <a:cs typeface="Times New Roman" panose="02020603050405020304" pitchFamily="18" charset="0"/>
              </a:rPr>
              <a:t>ГЭС </a:t>
            </a:r>
          </a:p>
        </p:txBody>
      </p:sp>
      <p:sp>
        <p:nvSpPr>
          <p:cNvPr id="7" name="Объект 7"/>
          <p:cNvSpPr txBox="1">
            <a:spLocks/>
          </p:cNvSpPr>
          <p:nvPr/>
        </p:nvSpPr>
        <p:spPr>
          <a:xfrm>
            <a:off x="597267" y="6279262"/>
            <a:ext cx="7964055" cy="481145"/>
          </a:xfrm>
          <a:prstGeom prst="rect">
            <a:avLst/>
          </a:prstGeom>
        </p:spPr>
        <p:txBody>
          <a:bodyPr>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algn="ctr">
              <a:buNone/>
            </a:pPr>
            <a:r>
              <a:rPr lang="ru-RU" b="1" dirty="0" smtClean="0">
                <a:latin typeface="Times New Roman" panose="02020603050405020304" pitchFamily="18" charset="0"/>
                <a:cs typeface="Times New Roman" panose="02020603050405020304" pitchFamily="18" charset="0"/>
              </a:rPr>
              <a:t>Рис. 3 План</a:t>
            </a:r>
            <a:endParaRPr lang="ru-RU" b="1" dirty="0">
              <a:solidFill>
                <a:prstClr val="black"/>
              </a:solidFill>
              <a:latin typeface="Times New Roman" panose="02020603050405020304" pitchFamily="18" charset="0"/>
              <a:cs typeface="Times New Roman" panose="02020603050405020304" pitchFamily="18" charset="0"/>
            </a:endParaRPr>
          </a:p>
        </p:txBody>
      </p:sp>
      <p:pic>
        <p:nvPicPr>
          <p:cNvPr id="8" name="Рисунок 7" descr="dc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7266" y="1596789"/>
            <a:ext cx="8205539" cy="4682474"/>
          </a:xfrm>
          <a:prstGeom prst="rect">
            <a:avLst/>
          </a:prstGeom>
          <a:noFill/>
          <a:ln>
            <a:noFill/>
          </a:ln>
        </p:spPr>
      </p:pic>
    </p:spTree>
    <p:extLst>
      <p:ext uri="{BB962C8B-B14F-4D97-AF65-F5344CB8AC3E}">
        <p14:creationId xmlns:p14="http://schemas.microsoft.com/office/powerpoint/2010/main" val="30713299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fld id="{4682C020-F762-4CFF-B6FF-00BA35C30F5C}" type="slidenum">
              <a:rPr lang="ru-RU" smtClean="0"/>
              <a:pPr/>
              <a:t>12</a:t>
            </a:fld>
            <a:endParaRPr lang="ru-RU"/>
          </a:p>
        </p:txBody>
      </p:sp>
      <p:pic>
        <p:nvPicPr>
          <p:cNvPr id="5" name="Рисунок 4"/>
          <p:cNvPicPr>
            <a:picLocks noChangeAspect="1"/>
          </p:cNvPicPr>
          <p:nvPr/>
        </p:nvPicPr>
        <p:blipFill rotWithShape="1">
          <a:blip r:embed="rId2" cstate="print">
            <a:extLst>
              <a:ext uri="{28A0092B-C50C-407E-A947-70E740481C1C}">
                <a14:useLocalDpi xmlns:a14="http://schemas.microsoft.com/office/drawing/2010/main" val="0"/>
              </a:ext>
            </a:extLst>
          </a:blip>
          <a:srcRect r="61996" b="-8592"/>
          <a:stretch/>
        </p:blipFill>
        <p:spPr>
          <a:xfrm>
            <a:off x="321991" y="461654"/>
            <a:ext cx="1128713" cy="494109"/>
          </a:xfrm>
          <a:prstGeom prst="rect">
            <a:avLst/>
          </a:prstGeom>
        </p:spPr>
      </p:pic>
      <p:sp>
        <p:nvSpPr>
          <p:cNvPr id="6" name="Заголовок 5"/>
          <p:cNvSpPr txBox="1">
            <a:spLocks/>
          </p:cNvSpPr>
          <p:nvPr/>
        </p:nvSpPr>
        <p:spPr>
          <a:xfrm>
            <a:off x="1450703" y="404667"/>
            <a:ext cx="6599787" cy="801961"/>
          </a:xfrm>
          <a:prstGeom prst="rect">
            <a:avLst/>
          </a:prstGeom>
        </p:spPr>
        <p:txBody>
          <a:bodyPr>
            <a:noAutofit/>
          </a:bodyPr>
          <a:lstStyle>
            <a:lvl1pPr algn="l" defTabSz="914400" rtl="0" eaLnBrk="1" latinLnBrk="0" hangingPunct="1">
              <a:lnSpc>
                <a:spcPct val="90000"/>
              </a:lnSpc>
              <a:spcBef>
                <a:spcPct val="0"/>
              </a:spcBef>
              <a:buNone/>
              <a:defRPr sz="4200" b="0" kern="1200" cap="all"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endParaRPr lang="en-US" sz="2100" b="1" dirty="0" smtClean="0">
              <a:solidFill>
                <a:schemeClr val="accent1">
                  <a:lumMod val="75000"/>
                </a:schemeClr>
              </a:solidFill>
              <a:latin typeface="Times New Roman" panose="02020603050405020304" pitchFamily="18" charset="0"/>
              <a:cs typeface="Times New Roman" panose="02020603050405020304" pitchFamily="18" charset="0"/>
            </a:endParaRPr>
          </a:p>
          <a:p>
            <a:pPr algn="ctr"/>
            <a:r>
              <a:rPr lang="ru-RU" sz="2100" b="1" dirty="0" smtClean="0">
                <a:solidFill>
                  <a:schemeClr val="accent1">
                    <a:lumMod val="75000"/>
                  </a:schemeClr>
                </a:solidFill>
                <a:latin typeface="Times New Roman" panose="02020603050405020304" pitchFamily="18" charset="0"/>
                <a:cs typeface="Times New Roman" panose="02020603050405020304" pitchFamily="18" charset="0"/>
              </a:rPr>
              <a:t>Основные исходные данные для Расчета устойчивости</a:t>
            </a:r>
          </a:p>
        </p:txBody>
      </p:sp>
      <p:sp>
        <p:nvSpPr>
          <p:cNvPr id="7" name="Объект 7"/>
          <p:cNvSpPr txBox="1">
            <a:spLocks/>
          </p:cNvSpPr>
          <p:nvPr/>
        </p:nvSpPr>
        <p:spPr>
          <a:xfrm>
            <a:off x="633844" y="1639650"/>
            <a:ext cx="7964055" cy="4674713"/>
          </a:xfrm>
          <a:prstGeom prst="rect">
            <a:avLst/>
          </a:prstGeom>
        </p:spPr>
        <p:txBody>
          <a:bodyPr>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algn="just"/>
            <a:r>
              <a:rPr lang="ru-RU" sz="1600" dirty="0">
                <a:solidFill>
                  <a:schemeClr val="tx2"/>
                </a:solidFill>
                <a:latin typeface="Arial" panose="020B0604020202020204" pitchFamily="34" charset="0"/>
                <a:cs typeface="Arial" panose="020B0604020202020204" pitchFamily="34" charset="0"/>
              </a:rPr>
              <a:t>В расчете будут рассмотрены два расчетных случая: понур в работе (</a:t>
            </a:r>
            <a:r>
              <a:rPr lang="ru-RU" sz="1600" dirty="0" smtClean="0">
                <a:solidFill>
                  <a:schemeClr val="tx2"/>
                </a:solidFill>
                <a:latin typeface="Arial" panose="020B0604020202020204" pitchFamily="34" charset="0"/>
                <a:cs typeface="Arial" panose="020B0604020202020204" pitchFamily="34" charset="0"/>
              </a:rPr>
              <a:t>рис.5) </a:t>
            </a:r>
            <a:r>
              <a:rPr lang="ru-RU" sz="1600" dirty="0">
                <a:solidFill>
                  <a:schemeClr val="tx2"/>
                </a:solidFill>
                <a:latin typeface="Arial" panose="020B0604020202020204" pitchFamily="34" charset="0"/>
                <a:cs typeface="Arial" panose="020B0604020202020204" pitchFamily="34" charset="0"/>
              </a:rPr>
              <a:t>и отрыв понура (</a:t>
            </a:r>
            <a:r>
              <a:rPr lang="ru-RU" sz="1600" dirty="0" smtClean="0">
                <a:solidFill>
                  <a:schemeClr val="tx2"/>
                </a:solidFill>
                <a:latin typeface="Arial" panose="020B0604020202020204" pitchFamily="34" charset="0"/>
                <a:cs typeface="Arial" panose="020B0604020202020204" pitchFamily="34" charset="0"/>
              </a:rPr>
              <a:t>рис.6). </a:t>
            </a:r>
          </a:p>
          <a:p>
            <a:pPr algn="just">
              <a:buNone/>
            </a:pPr>
            <a:r>
              <a:rPr lang="ru-RU" sz="1600" dirty="0" smtClean="0">
                <a:solidFill>
                  <a:schemeClr val="tx2"/>
                </a:solidFill>
                <a:latin typeface="Arial" panose="020B0604020202020204" pitchFamily="34" charset="0"/>
                <a:cs typeface="Arial" panose="020B0604020202020204" pitchFamily="34" charset="0"/>
              </a:rPr>
              <a:t>	Исходные данный:</a:t>
            </a:r>
          </a:p>
          <a:p>
            <a:pPr algn="just"/>
            <a:r>
              <a:rPr lang="ru-RU" sz="1600" dirty="0" smtClean="0">
                <a:solidFill>
                  <a:schemeClr val="tx2"/>
                </a:solidFill>
                <a:latin typeface="Arial" panose="020B0604020202020204" pitchFamily="34" charset="0"/>
                <a:cs typeface="Arial" panose="020B0604020202020204" pitchFamily="34" charset="0"/>
              </a:rPr>
              <a:t>                           - объёмный вес взвешенных глинистых грунтов</a:t>
            </a:r>
          </a:p>
          <a:p>
            <a:pPr algn="just"/>
            <a:r>
              <a:rPr lang="ru-RU" sz="1600" dirty="0" smtClean="0">
                <a:solidFill>
                  <a:schemeClr val="tx2"/>
                </a:solidFill>
                <a:latin typeface="Arial" panose="020B0604020202020204" pitchFamily="34" charset="0"/>
                <a:cs typeface="Arial" panose="020B0604020202020204" pitchFamily="34" charset="0"/>
              </a:rPr>
              <a:t>                           - объёмный вес воды</a:t>
            </a:r>
          </a:p>
          <a:p>
            <a:pPr algn="just"/>
            <a:r>
              <a:rPr lang="ru-RU" sz="1600" dirty="0" smtClean="0">
                <a:solidFill>
                  <a:schemeClr val="tx2"/>
                </a:solidFill>
                <a:latin typeface="Arial" panose="020B0604020202020204" pitchFamily="34" charset="0"/>
                <a:cs typeface="Arial" panose="020B0604020202020204" pitchFamily="34" charset="0"/>
              </a:rPr>
              <a:t>                          - объёмный вес бетона</a:t>
            </a:r>
          </a:p>
          <a:p>
            <a:pPr algn="just"/>
            <a:r>
              <a:rPr lang="ru-RU" sz="1600" dirty="0" smtClean="0">
                <a:solidFill>
                  <a:schemeClr val="tx2"/>
                </a:solidFill>
                <a:latin typeface="Arial" panose="020B0604020202020204" pitchFamily="34" charset="0"/>
                <a:cs typeface="Arial" panose="020B0604020202020204" pitchFamily="34" charset="0"/>
              </a:rPr>
              <a:t>                           - объёмный вес взвешенных песчаных грунтов</a:t>
            </a:r>
          </a:p>
          <a:p>
            <a:pPr algn="just"/>
            <a:r>
              <a:rPr lang="ru-RU" sz="1600" dirty="0" smtClean="0">
                <a:solidFill>
                  <a:schemeClr val="tx2"/>
                </a:solidFill>
                <a:latin typeface="Arial" panose="020B0604020202020204" pitchFamily="34" charset="0"/>
                <a:cs typeface="Arial" panose="020B0604020202020204" pitchFamily="34" charset="0"/>
                <a:sym typeface="Symbol" panose="05050102010706020507" pitchFamily="18" charset="2"/>
              </a:rPr>
              <a:t> </a:t>
            </a:r>
            <a:r>
              <a:rPr lang="ru-RU" sz="1600" dirty="0" smtClean="0">
                <a:solidFill>
                  <a:schemeClr val="tx2"/>
                </a:solidFill>
                <a:latin typeface="Arial" panose="020B0604020202020204" pitchFamily="34" charset="0"/>
                <a:cs typeface="Arial" panose="020B0604020202020204" pitchFamily="34" charset="0"/>
              </a:rPr>
              <a:t>= 22 град – расчетный угол внутреннего трения грунта основания</a:t>
            </a:r>
          </a:p>
          <a:p>
            <a:pPr algn="just"/>
            <a:r>
              <a:rPr lang="ru-RU" sz="1600" dirty="0" smtClean="0">
                <a:solidFill>
                  <a:schemeClr val="tx2"/>
                </a:solidFill>
                <a:latin typeface="Arial" panose="020B0604020202020204" pitchFamily="34" charset="0"/>
                <a:cs typeface="Arial" panose="020B0604020202020204" pitchFamily="34" charset="0"/>
              </a:rPr>
              <a:t>С = 20 кПа – расчетное удельное сцепление</a:t>
            </a:r>
          </a:p>
          <a:p>
            <a:pPr algn="just"/>
            <a:r>
              <a:rPr lang="ru-RU" sz="1600" dirty="0" smtClean="0">
                <a:solidFill>
                  <a:schemeClr val="tx2"/>
                </a:solidFill>
                <a:latin typeface="Arial" panose="020B0604020202020204" pitchFamily="34" charset="0"/>
                <a:cs typeface="Arial" panose="020B0604020202020204" pitchFamily="34" charset="0"/>
              </a:rPr>
              <a:t>f = 0,404 – расчетный коэффициент трения бетона по грунту основанию</a:t>
            </a:r>
          </a:p>
          <a:p>
            <a:pPr algn="just">
              <a:buNone/>
            </a:pPr>
            <a:r>
              <a:rPr lang="ru-RU" sz="1600" dirty="0" smtClean="0">
                <a:solidFill>
                  <a:schemeClr val="tx2"/>
                </a:solidFill>
                <a:latin typeface="Arial" panose="020B0604020202020204" pitchFamily="34" charset="0"/>
                <a:cs typeface="Arial" panose="020B0604020202020204" pitchFamily="34" charset="0"/>
              </a:rPr>
              <a:t>	</a:t>
            </a:r>
            <a:r>
              <a:rPr lang="ru-RU" sz="1600" u="sng" dirty="0" smtClean="0">
                <a:solidFill>
                  <a:schemeClr val="tx2"/>
                </a:solidFill>
                <a:latin typeface="Arial" panose="020B0604020202020204" pitchFamily="34" charset="0"/>
                <a:cs typeface="Arial" panose="020B0604020202020204" pitchFamily="34" charset="0"/>
              </a:rPr>
              <a:t>Результат расчета устойчивости</a:t>
            </a:r>
            <a:r>
              <a:rPr lang="ru-RU" sz="1600" dirty="0" smtClean="0">
                <a:solidFill>
                  <a:schemeClr val="tx2"/>
                </a:solidFill>
                <a:latin typeface="Arial" panose="020B0604020202020204" pitchFamily="34" charset="0"/>
                <a:cs typeface="Arial" panose="020B0604020202020204" pitchFamily="34" charset="0"/>
              </a:rPr>
              <a:t>:</a:t>
            </a:r>
          </a:p>
          <a:p>
            <a:pPr algn="just"/>
            <a:r>
              <a:rPr lang="ru-RU" sz="1600" dirty="0" smtClean="0">
                <a:solidFill>
                  <a:schemeClr val="tx2"/>
                </a:solidFill>
                <a:latin typeface="Arial" panose="020B0604020202020204" pitchFamily="34" charset="0"/>
                <a:cs typeface="Arial" panose="020B0604020202020204" pitchFamily="34" charset="0"/>
              </a:rPr>
              <a:t>Коэффициент надежности -     </a:t>
            </a:r>
          </a:p>
          <a:p>
            <a:pPr algn="just"/>
            <a:r>
              <a:rPr lang="ru-RU" sz="1600" dirty="0" smtClean="0">
                <a:solidFill>
                  <a:schemeClr val="tx2"/>
                </a:solidFill>
                <a:latin typeface="Arial" panose="020B0604020202020204" pitchFamily="34" charset="0"/>
                <a:cs typeface="Arial" panose="020B0604020202020204" pitchFamily="34" charset="0"/>
              </a:rPr>
              <a:t>Соотношение напряжений - </a:t>
            </a:r>
          </a:p>
          <a:p>
            <a:pPr algn="just">
              <a:buNone/>
            </a:pPr>
            <a:endParaRPr lang="ru-RU" sz="1600" dirty="0">
              <a:latin typeface="Times New Roman" panose="02020603050405020304" pitchFamily="18" charset="0"/>
              <a:cs typeface="Times New Roman" panose="02020603050405020304" pitchFamily="18" charset="0"/>
            </a:endParaRPr>
          </a:p>
        </p:txBody>
      </p:sp>
      <p:sp>
        <p:nvSpPr>
          <p:cNvPr id="112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11265" name="Picture 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941832" y="2596896"/>
            <a:ext cx="1181100" cy="333375"/>
          </a:xfrm>
          <a:prstGeom prst="rect">
            <a:avLst/>
          </a:prstGeom>
          <a:noFill/>
        </p:spPr>
      </p:pic>
      <p:sp>
        <p:nvSpPr>
          <p:cNvPr id="11271"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11270" name="Picture 6"/>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923544" y="2962656"/>
            <a:ext cx="1266825" cy="333375"/>
          </a:xfrm>
          <a:prstGeom prst="rect">
            <a:avLst/>
          </a:prstGeom>
          <a:noFill/>
        </p:spPr>
      </p:pic>
      <p:sp>
        <p:nvSpPr>
          <p:cNvPr id="11275"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11274" name="Picture 10"/>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932688" y="3364992"/>
            <a:ext cx="1238250" cy="266700"/>
          </a:xfrm>
          <a:prstGeom prst="rect">
            <a:avLst/>
          </a:prstGeom>
          <a:noFill/>
        </p:spPr>
      </p:pic>
      <p:sp>
        <p:nvSpPr>
          <p:cNvPr id="11277"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11276" name="Picture 12"/>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923544" y="3721608"/>
            <a:ext cx="1314450" cy="333375"/>
          </a:xfrm>
          <a:prstGeom prst="rect">
            <a:avLst/>
          </a:prstGeom>
          <a:noFill/>
        </p:spPr>
      </p:pic>
      <p:sp>
        <p:nvSpPr>
          <p:cNvPr id="1127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11278" name="Picture 14"/>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3602014" y="5601979"/>
            <a:ext cx="142875" cy="266700"/>
          </a:xfrm>
          <a:prstGeom prst="rect">
            <a:avLst/>
          </a:prstGeom>
          <a:noFill/>
        </p:spPr>
      </p:pic>
      <p:sp>
        <p:nvSpPr>
          <p:cNvPr id="11281"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11280" name="Picture 16"/>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3630589" y="5915025"/>
            <a:ext cx="323850" cy="428625"/>
          </a:xfrm>
          <a:prstGeom prst="rect">
            <a:avLst/>
          </a:prstGeom>
          <a:noFill/>
        </p:spPr>
      </p:pic>
    </p:spTree>
    <p:extLst>
      <p:ext uri="{BB962C8B-B14F-4D97-AF65-F5344CB8AC3E}">
        <p14:creationId xmlns:p14="http://schemas.microsoft.com/office/powerpoint/2010/main" val="34664337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fld id="{4682C020-F762-4CFF-B6FF-00BA35C30F5C}" type="slidenum">
              <a:rPr lang="ru-RU" smtClean="0"/>
              <a:pPr/>
              <a:t>13</a:t>
            </a:fld>
            <a:endParaRPr lang="ru-RU"/>
          </a:p>
        </p:txBody>
      </p:sp>
      <p:pic>
        <p:nvPicPr>
          <p:cNvPr id="5" name="Рисунок 4"/>
          <p:cNvPicPr>
            <a:picLocks noChangeAspect="1"/>
          </p:cNvPicPr>
          <p:nvPr/>
        </p:nvPicPr>
        <p:blipFill rotWithShape="1">
          <a:blip r:embed="rId2" cstate="print">
            <a:extLst>
              <a:ext uri="{28A0092B-C50C-407E-A947-70E740481C1C}">
                <a14:useLocalDpi xmlns:a14="http://schemas.microsoft.com/office/drawing/2010/main" val="0"/>
              </a:ext>
            </a:extLst>
          </a:blip>
          <a:srcRect r="61996" b="-8592"/>
          <a:stretch/>
        </p:blipFill>
        <p:spPr>
          <a:xfrm>
            <a:off x="321991" y="461654"/>
            <a:ext cx="1128713" cy="494109"/>
          </a:xfrm>
          <a:prstGeom prst="rect">
            <a:avLst/>
          </a:prstGeom>
        </p:spPr>
      </p:pic>
      <p:sp>
        <p:nvSpPr>
          <p:cNvPr id="6" name="Заголовок 5"/>
          <p:cNvSpPr txBox="1">
            <a:spLocks/>
          </p:cNvSpPr>
          <p:nvPr/>
        </p:nvSpPr>
        <p:spPr>
          <a:xfrm>
            <a:off x="1285822" y="307727"/>
            <a:ext cx="6599787" cy="801961"/>
          </a:xfrm>
          <a:prstGeom prst="rect">
            <a:avLst/>
          </a:prstGeom>
        </p:spPr>
        <p:txBody>
          <a:bodyPr>
            <a:noAutofit/>
          </a:bodyPr>
          <a:lstStyle>
            <a:lvl1pPr algn="l" defTabSz="914400" rtl="0" eaLnBrk="1" latinLnBrk="0" hangingPunct="1">
              <a:lnSpc>
                <a:spcPct val="90000"/>
              </a:lnSpc>
              <a:spcBef>
                <a:spcPct val="0"/>
              </a:spcBef>
              <a:buNone/>
              <a:defRPr sz="4200" b="0" kern="1200" cap="all"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endParaRPr lang="en-US" sz="2100" b="1" dirty="0" smtClean="0">
              <a:solidFill>
                <a:schemeClr val="accent1">
                  <a:lumMod val="75000"/>
                </a:schemeClr>
              </a:solidFill>
              <a:latin typeface="Times New Roman" panose="02020603050405020304" pitchFamily="18" charset="0"/>
              <a:cs typeface="Times New Roman" panose="02020603050405020304" pitchFamily="18" charset="0"/>
            </a:endParaRPr>
          </a:p>
          <a:p>
            <a:pPr algn="ctr"/>
            <a:r>
              <a:rPr lang="ru-RU" sz="2100" b="1" dirty="0" smtClean="0">
                <a:solidFill>
                  <a:schemeClr val="accent1">
                    <a:lumMod val="75000"/>
                  </a:schemeClr>
                </a:solidFill>
                <a:latin typeface="Times New Roman" panose="02020603050405020304" pitchFamily="18" charset="0"/>
                <a:cs typeface="Times New Roman" panose="02020603050405020304" pitchFamily="18" charset="0"/>
              </a:rPr>
              <a:t>Расчетный случай  №1</a:t>
            </a:r>
          </a:p>
        </p:txBody>
      </p:sp>
      <p:sp>
        <p:nvSpPr>
          <p:cNvPr id="7" name="Объект 7"/>
          <p:cNvSpPr txBox="1">
            <a:spLocks/>
          </p:cNvSpPr>
          <p:nvPr/>
        </p:nvSpPr>
        <p:spPr>
          <a:xfrm>
            <a:off x="533259" y="973709"/>
            <a:ext cx="7964055" cy="810611"/>
          </a:xfrm>
          <a:prstGeom prst="rect">
            <a:avLst/>
          </a:prstGeom>
        </p:spPr>
        <p:txBody>
          <a:bodyPr>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algn="just"/>
            <a:r>
              <a:rPr lang="ru-RU" sz="1600" dirty="0" smtClean="0">
                <a:solidFill>
                  <a:schemeClr val="tx2"/>
                </a:solidFill>
                <a:latin typeface="Arial" panose="020B0604020202020204" pitchFamily="34" charset="0"/>
                <a:cs typeface="Arial" panose="020B0604020202020204" pitchFamily="34" charset="0"/>
              </a:rPr>
              <a:t>Расчетный </a:t>
            </a:r>
            <a:r>
              <a:rPr lang="ru-RU" sz="1600" dirty="0">
                <a:solidFill>
                  <a:schemeClr val="tx2"/>
                </a:solidFill>
                <a:latin typeface="Arial" panose="020B0604020202020204" pitchFamily="34" charset="0"/>
                <a:cs typeface="Arial" panose="020B0604020202020204" pitchFamily="34" charset="0"/>
              </a:rPr>
              <a:t>случай </a:t>
            </a:r>
            <a:r>
              <a:rPr lang="ru-RU" sz="1600" dirty="0" smtClean="0">
                <a:solidFill>
                  <a:schemeClr val="tx2"/>
                </a:solidFill>
                <a:latin typeface="Arial" panose="020B0604020202020204" pitchFamily="34" charset="0"/>
                <a:cs typeface="Arial" panose="020B0604020202020204" pitchFamily="34" charset="0"/>
              </a:rPr>
              <a:t>№1 </a:t>
            </a:r>
            <a:r>
              <a:rPr lang="ru-RU" sz="1600" dirty="0">
                <a:solidFill>
                  <a:schemeClr val="tx2"/>
                </a:solidFill>
                <a:latin typeface="Arial" panose="020B0604020202020204" pitchFamily="34" charset="0"/>
                <a:cs typeface="Arial" panose="020B0604020202020204" pitchFamily="34" charset="0"/>
              </a:rPr>
              <a:t>– Устойчивость плотины с понуром при значениях эпюры фильтрационного противодавления соответствующей уровню К2 (предельный уровень </a:t>
            </a:r>
            <a:r>
              <a:rPr lang="ru-RU" sz="1600" dirty="0" err="1">
                <a:solidFill>
                  <a:schemeClr val="tx2"/>
                </a:solidFill>
                <a:latin typeface="Arial" panose="020B0604020202020204" pitchFamily="34" charset="0"/>
                <a:cs typeface="Arial" panose="020B0604020202020204" pitchFamily="34" charset="0"/>
              </a:rPr>
              <a:t>критериальных</a:t>
            </a:r>
            <a:r>
              <a:rPr lang="ru-RU" sz="1600" dirty="0">
                <a:solidFill>
                  <a:schemeClr val="tx2"/>
                </a:solidFill>
                <a:latin typeface="Arial" panose="020B0604020202020204" pitchFamily="34" charset="0"/>
                <a:cs typeface="Arial" panose="020B0604020202020204" pitchFamily="34" charset="0"/>
              </a:rPr>
              <a:t> значений, установленных для пьезометров в основании плотины</a:t>
            </a:r>
            <a:r>
              <a:rPr lang="ru-RU" sz="1600" dirty="0" smtClean="0">
                <a:solidFill>
                  <a:schemeClr val="tx2"/>
                </a:solidFill>
                <a:latin typeface="Arial" panose="020B0604020202020204" pitchFamily="34" charset="0"/>
                <a:cs typeface="Arial" panose="020B0604020202020204" pitchFamily="34" charset="0"/>
              </a:rPr>
              <a:t>).</a:t>
            </a:r>
            <a:endParaRPr lang="ru-RU" sz="1600" dirty="0">
              <a:solidFill>
                <a:schemeClr val="tx2"/>
              </a:solidFill>
              <a:latin typeface="Arial" panose="020B0604020202020204" pitchFamily="34" charset="0"/>
              <a:cs typeface="Arial" panose="020B0604020202020204" pitchFamily="34" charset="0"/>
            </a:endParaRPr>
          </a:p>
        </p:txBody>
      </p:sp>
      <p:pic>
        <p:nvPicPr>
          <p:cNvPr id="8" name="Рисунок 7" descr="C:\Users\днс\Desktop\плотина_с понуром11111.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7268" y="1978928"/>
            <a:ext cx="8082708" cy="4007641"/>
          </a:xfrm>
          <a:prstGeom prst="rect">
            <a:avLst/>
          </a:prstGeom>
          <a:noFill/>
          <a:ln>
            <a:noFill/>
          </a:ln>
        </p:spPr>
      </p:pic>
      <p:sp>
        <p:nvSpPr>
          <p:cNvPr id="10" name="Объект 7"/>
          <p:cNvSpPr txBox="1">
            <a:spLocks/>
          </p:cNvSpPr>
          <p:nvPr/>
        </p:nvSpPr>
        <p:spPr>
          <a:xfrm>
            <a:off x="597268" y="5974111"/>
            <a:ext cx="7964055" cy="481145"/>
          </a:xfrm>
          <a:prstGeom prst="rect">
            <a:avLst/>
          </a:prstGeom>
        </p:spPr>
        <p:txBody>
          <a:bodyPr>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algn="ctr">
              <a:buNone/>
            </a:pPr>
            <a:r>
              <a:rPr lang="ru-RU" sz="1800" b="1" dirty="0" smtClean="0">
                <a:latin typeface="Times New Roman" panose="02020603050405020304" pitchFamily="18" charset="0"/>
                <a:cs typeface="Times New Roman" panose="02020603050405020304" pitchFamily="18" charset="0"/>
              </a:rPr>
              <a:t>Рис. 5 Водосливная плотина. Поперечный разрез. Расчетный случай № 1 </a:t>
            </a:r>
            <a:endParaRPr lang="ru-RU" sz="1800" b="1" dirty="0">
              <a:latin typeface="Times New Roman" panose="02020603050405020304" pitchFamily="18" charset="0"/>
              <a:cs typeface="Times New Roman" panose="02020603050405020304" pitchFamily="18" charset="0"/>
            </a:endParaRPr>
          </a:p>
          <a:p>
            <a:pPr lvl="0" algn="just">
              <a:buNone/>
            </a:pPr>
            <a:endParaRPr lang="ru-RU" sz="16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93839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fld id="{4682C020-F762-4CFF-B6FF-00BA35C30F5C}" type="slidenum">
              <a:rPr lang="ru-RU" smtClean="0"/>
              <a:pPr/>
              <a:t>14</a:t>
            </a:fld>
            <a:endParaRPr lang="ru-RU"/>
          </a:p>
        </p:txBody>
      </p:sp>
      <p:pic>
        <p:nvPicPr>
          <p:cNvPr id="5" name="Рисунок 4"/>
          <p:cNvPicPr>
            <a:picLocks noChangeAspect="1"/>
          </p:cNvPicPr>
          <p:nvPr/>
        </p:nvPicPr>
        <p:blipFill rotWithShape="1">
          <a:blip r:embed="rId2" cstate="print">
            <a:extLst>
              <a:ext uri="{28A0092B-C50C-407E-A947-70E740481C1C}">
                <a14:useLocalDpi xmlns:a14="http://schemas.microsoft.com/office/drawing/2010/main" val="0"/>
              </a:ext>
            </a:extLst>
          </a:blip>
          <a:srcRect r="61996" b="-8592"/>
          <a:stretch/>
        </p:blipFill>
        <p:spPr>
          <a:xfrm>
            <a:off x="321991" y="461654"/>
            <a:ext cx="1128713" cy="494109"/>
          </a:xfrm>
          <a:prstGeom prst="rect">
            <a:avLst/>
          </a:prstGeom>
        </p:spPr>
      </p:pic>
      <p:sp>
        <p:nvSpPr>
          <p:cNvPr id="6" name="Заголовок 5"/>
          <p:cNvSpPr txBox="1">
            <a:spLocks/>
          </p:cNvSpPr>
          <p:nvPr/>
        </p:nvSpPr>
        <p:spPr>
          <a:xfrm>
            <a:off x="1279401" y="307727"/>
            <a:ext cx="6599787" cy="801961"/>
          </a:xfrm>
          <a:prstGeom prst="rect">
            <a:avLst/>
          </a:prstGeom>
        </p:spPr>
        <p:txBody>
          <a:bodyPr>
            <a:noAutofit/>
          </a:bodyPr>
          <a:lstStyle>
            <a:lvl1pPr algn="l" defTabSz="914400" rtl="0" eaLnBrk="1" latinLnBrk="0" hangingPunct="1">
              <a:lnSpc>
                <a:spcPct val="90000"/>
              </a:lnSpc>
              <a:spcBef>
                <a:spcPct val="0"/>
              </a:spcBef>
              <a:buNone/>
              <a:defRPr sz="4200" b="0" kern="1200" cap="all"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endParaRPr lang="en-US" sz="2100" b="1" dirty="0" smtClean="0">
              <a:solidFill>
                <a:schemeClr val="accent1">
                  <a:lumMod val="75000"/>
                </a:schemeClr>
              </a:solidFill>
              <a:latin typeface="Times New Roman" panose="02020603050405020304" pitchFamily="18" charset="0"/>
              <a:cs typeface="Times New Roman" panose="02020603050405020304" pitchFamily="18" charset="0"/>
            </a:endParaRPr>
          </a:p>
          <a:p>
            <a:pPr algn="ctr"/>
            <a:r>
              <a:rPr lang="ru-RU" sz="2100" b="1" dirty="0">
                <a:solidFill>
                  <a:schemeClr val="accent1">
                    <a:lumMod val="75000"/>
                  </a:schemeClr>
                </a:solidFill>
                <a:latin typeface="Times New Roman" panose="02020603050405020304" pitchFamily="18" charset="0"/>
                <a:cs typeface="Times New Roman" panose="02020603050405020304" pitchFamily="18" charset="0"/>
              </a:rPr>
              <a:t>Расчетный случай  </a:t>
            </a:r>
            <a:r>
              <a:rPr lang="ru-RU" sz="2100" b="1" dirty="0" smtClean="0">
                <a:solidFill>
                  <a:schemeClr val="accent1">
                    <a:lumMod val="75000"/>
                  </a:schemeClr>
                </a:solidFill>
                <a:latin typeface="Times New Roman" panose="02020603050405020304" pitchFamily="18" charset="0"/>
                <a:cs typeface="Times New Roman" panose="02020603050405020304" pitchFamily="18" charset="0"/>
              </a:rPr>
              <a:t>№2</a:t>
            </a:r>
            <a:endParaRPr lang="ru-RU" sz="21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7" name="Объект 7"/>
          <p:cNvSpPr txBox="1">
            <a:spLocks/>
          </p:cNvSpPr>
          <p:nvPr/>
        </p:nvSpPr>
        <p:spPr>
          <a:xfrm>
            <a:off x="597268" y="985147"/>
            <a:ext cx="7964055" cy="1362269"/>
          </a:xfrm>
          <a:prstGeom prst="rect">
            <a:avLst/>
          </a:prstGeom>
        </p:spPr>
        <p:txBody>
          <a:bodyPr>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algn="just"/>
            <a:r>
              <a:rPr lang="ru-RU" sz="1600" dirty="0" smtClean="0">
                <a:solidFill>
                  <a:schemeClr val="tx2"/>
                </a:solidFill>
                <a:latin typeface="Arial" panose="020B0604020202020204" pitchFamily="34" charset="0"/>
                <a:cs typeface="Arial" panose="020B0604020202020204" pitchFamily="34" charset="0"/>
              </a:rPr>
              <a:t>Расчетный </a:t>
            </a:r>
            <a:r>
              <a:rPr lang="ru-RU" sz="1600" dirty="0">
                <a:solidFill>
                  <a:schemeClr val="tx2"/>
                </a:solidFill>
                <a:latin typeface="Arial" panose="020B0604020202020204" pitchFamily="34" charset="0"/>
                <a:cs typeface="Arial" panose="020B0604020202020204" pitchFamily="34" charset="0"/>
              </a:rPr>
              <a:t>случай № 2 – Аварийная ситуация с потерей несущей способности понура, соответствующей сценарию аварийной ситуации </a:t>
            </a:r>
            <a:r>
              <a:rPr lang="ru-RU" sz="1600" dirty="0" smtClean="0">
                <a:solidFill>
                  <a:schemeClr val="tx2"/>
                </a:solidFill>
                <a:latin typeface="Arial" panose="020B0604020202020204" pitchFamily="34" charset="0"/>
                <a:cs typeface="Arial" panose="020B0604020202020204" pitchFamily="34" charset="0"/>
              </a:rPr>
              <a:t>№1</a:t>
            </a:r>
            <a:r>
              <a:rPr lang="ru-RU" sz="1600" dirty="0">
                <a:solidFill>
                  <a:schemeClr val="tx2"/>
                </a:solidFill>
                <a:latin typeface="Arial" panose="020B0604020202020204" pitchFamily="34" charset="0"/>
                <a:cs typeface="Arial" panose="020B0604020202020204" pitchFamily="34" charset="0"/>
              </a:rPr>
              <a:t>, указанной в Декларации </a:t>
            </a:r>
            <a:r>
              <a:rPr lang="ru-RU" sz="1600" dirty="0" smtClean="0">
                <a:solidFill>
                  <a:schemeClr val="tx2"/>
                </a:solidFill>
                <a:latin typeface="Arial" panose="020B0604020202020204" pitchFamily="34" charset="0"/>
                <a:cs typeface="Arial" panose="020B0604020202020204" pitchFamily="34" charset="0"/>
              </a:rPr>
              <a:t>безопасности </a:t>
            </a:r>
            <a:r>
              <a:rPr lang="ru-RU" sz="1600" dirty="0">
                <a:solidFill>
                  <a:schemeClr val="tx2"/>
                </a:solidFill>
                <a:latin typeface="Arial" panose="020B0604020202020204" pitchFamily="34" charset="0"/>
                <a:cs typeface="Arial" panose="020B0604020202020204" pitchFamily="34" charset="0"/>
              </a:rPr>
              <a:t>для особого сочетания воздействий, возникающих с вероятностью 0,001 и менее – случая возможного частичного или полного отрыва понура в соответствии с СП 58.13330.2012 «</a:t>
            </a:r>
            <a:r>
              <a:rPr lang="ru-RU" sz="1600" dirty="0" smtClean="0">
                <a:solidFill>
                  <a:schemeClr val="tx2"/>
                </a:solidFill>
                <a:latin typeface="Arial" panose="020B0604020202020204" pitchFamily="34" charset="0"/>
                <a:cs typeface="Arial" panose="020B0604020202020204" pitchFamily="34" charset="0"/>
              </a:rPr>
              <a:t>Гидротехнические</a:t>
            </a:r>
            <a:r>
              <a:rPr lang="ru-RU" sz="1600" dirty="0"/>
              <a:t> </a:t>
            </a:r>
            <a:r>
              <a:rPr lang="ru-RU" sz="1600" dirty="0">
                <a:solidFill>
                  <a:schemeClr val="tx2"/>
                </a:solidFill>
                <a:latin typeface="Arial" panose="020B0604020202020204" pitchFamily="34" charset="0"/>
                <a:cs typeface="Arial" panose="020B0604020202020204" pitchFamily="34" charset="0"/>
              </a:rPr>
              <a:t>сооружения. Основные положения».</a:t>
            </a:r>
            <a:r>
              <a:rPr lang="ru-RU" sz="1600" dirty="0" smtClean="0">
                <a:solidFill>
                  <a:schemeClr val="tx2"/>
                </a:solidFill>
                <a:latin typeface="Arial" panose="020B0604020202020204" pitchFamily="34" charset="0"/>
                <a:cs typeface="Arial" panose="020B0604020202020204" pitchFamily="34" charset="0"/>
              </a:rPr>
              <a:t> </a:t>
            </a:r>
            <a:endParaRPr lang="ru-RU" sz="1600" dirty="0">
              <a:solidFill>
                <a:schemeClr val="tx2"/>
              </a:solidFill>
              <a:latin typeface="Arial" panose="020B0604020202020204" pitchFamily="34" charset="0"/>
              <a:cs typeface="Arial" panose="020B0604020202020204" pitchFamily="34" charset="0"/>
            </a:endParaRPr>
          </a:p>
        </p:txBody>
      </p:sp>
      <p:pic>
        <p:nvPicPr>
          <p:cNvPr id="8" name="Рисунок 7" descr="C:\Users\днс\Desktop\исходник_,без понура11111.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1991" y="2347416"/>
            <a:ext cx="8512985" cy="3916906"/>
          </a:xfrm>
          <a:prstGeom prst="rect">
            <a:avLst/>
          </a:prstGeom>
          <a:noFill/>
          <a:ln>
            <a:noFill/>
          </a:ln>
        </p:spPr>
      </p:pic>
      <p:sp>
        <p:nvSpPr>
          <p:cNvPr id="9" name="Объект 7"/>
          <p:cNvSpPr txBox="1">
            <a:spLocks/>
          </p:cNvSpPr>
          <p:nvPr/>
        </p:nvSpPr>
        <p:spPr>
          <a:xfrm>
            <a:off x="597268" y="6132795"/>
            <a:ext cx="7964055" cy="481145"/>
          </a:xfrm>
          <a:prstGeom prst="rect">
            <a:avLst/>
          </a:prstGeom>
        </p:spPr>
        <p:txBody>
          <a:bodyPr>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algn="ctr">
              <a:buNone/>
            </a:pPr>
            <a:r>
              <a:rPr lang="ru-RU" sz="1800" b="1" dirty="0" smtClean="0">
                <a:latin typeface="Times New Roman" panose="02020603050405020304" pitchFamily="18" charset="0"/>
                <a:cs typeface="Times New Roman" panose="02020603050405020304" pitchFamily="18" charset="0"/>
              </a:rPr>
              <a:t>Рис. 6 Водосливная плотина. Поперечный разрез. Расчетный случай № 2 </a:t>
            </a:r>
            <a:endParaRPr lang="ru-RU" sz="1800" b="1" dirty="0">
              <a:latin typeface="Times New Roman" panose="02020603050405020304" pitchFamily="18" charset="0"/>
              <a:cs typeface="Times New Roman" panose="02020603050405020304" pitchFamily="18" charset="0"/>
            </a:endParaRPr>
          </a:p>
          <a:p>
            <a:pPr lvl="0" algn="just">
              <a:buNone/>
            </a:pPr>
            <a:endParaRPr lang="ru-RU" sz="16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93839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fld id="{4682C020-F762-4CFF-B6FF-00BA35C30F5C}" type="slidenum">
              <a:rPr lang="ru-RU" smtClean="0"/>
              <a:pPr/>
              <a:t>15</a:t>
            </a:fld>
            <a:endParaRPr lang="ru-RU"/>
          </a:p>
        </p:txBody>
      </p:sp>
      <p:pic>
        <p:nvPicPr>
          <p:cNvPr id="5" name="Рисунок 4"/>
          <p:cNvPicPr>
            <a:picLocks noChangeAspect="1"/>
          </p:cNvPicPr>
          <p:nvPr/>
        </p:nvPicPr>
        <p:blipFill rotWithShape="1">
          <a:blip r:embed="rId2" cstate="print">
            <a:extLst>
              <a:ext uri="{28A0092B-C50C-407E-A947-70E740481C1C}">
                <a14:useLocalDpi xmlns:a14="http://schemas.microsoft.com/office/drawing/2010/main" val="0"/>
              </a:ext>
            </a:extLst>
          </a:blip>
          <a:srcRect r="61996" b="-8592"/>
          <a:stretch/>
        </p:blipFill>
        <p:spPr>
          <a:xfrm>
            <a:off x="321991" y="461654"/>
            <a:ext cx="1128713" cy="494109"/>
          </a:xfrm>
          <a:prstGeom prst="rect">
            <a:avLst/>
          </a:prstGeom>
        </p:spPr>
      </p:pic>
      <p:sp>
        <p:nvSpPr>
          <p:cNvPr id="6" name="Заголовок 5"/>
          <p:cNvSpPr txBox="1">
            <a:spLocks/>
          </p:cNvSpPr>
          <p:nvPr/>
        </p:nvSpPr>
        <p:spPr>
          <a:xfrm>
            <a:off x="1450703" y="404667"/>
            <a:ext cx="6599787" cy="801961"/>
          </a:xfrm>
          <a:prstGeom prst="rect">
            <a:avLst/>
          </a:prstGeom>
        </p:spPr>
        <p:txBody>
          <a:bodyPr>
            <a:noAutofit/>
          </a:bodyPr>
          <a:lstStyle>
            <a:lvl1pPr algn="l" defTabSz="914400" rtl="0" eaLnBrk="1" latinLnBrk="0" hangingPunct="1">
              <a:lnSpc>
                <a:spcPct val="90000"/>
              </a:lnSpc>
              <a:spcBef>
                <a:spcPct val="0"/>
              </a:spcBef>
              <a:buNone/>
              <a:defRPr sz="4200" b="0" kern="1200" cap="all"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endParaRPr lang="en-US" sz="2100" b="1" dirty="0" smtClean="0">
              <a:solidFill>
                <a:schemeClr val="accent1">
                  <a:lumMod val="75000"/>
                </a:schemeClr>
              </a:solidFill>
              <a:latin typeface="Times New Roman" panose="02020603050405020304" pitchFamily="18" charset="0"/>
              <a:cs typeface="Times New Roman" panose="02020603050405020304" pitchFamily="18" charset="0"/>
            </a:endParaRPr>
          </a:p>
          <a:p>
            <a:pPr algn="ctr"/>
            <a:r>
              <a:rPr lang="ru-RU" sz="2100" b="1" dirty="0" smtClean="0">
                <a:solidFill>
                  <a:schemeClr val="accent1">
                    <a:lumMod val="75000"/>
                  </a:schemeClr>
                </a:solidFill>
                <a:latin typeface="Times New Roman" panose="02020603050405020304" pitchFamily="18" charset="0"/>
                <a:cs typeface="Times New Roman" panose="02020603050405020304" pitchFamily="18" charset="0"/>
              </a:rPr>
              <a:t>Результаты Расчета </a:t>
            </a:r>
            <a:r>
              <a:rPr lang="ru-RU" sz="2100" b="1" dirty="0">
                <a:solidFill>
                  <a:schemeClr val="accent1">
                    <a:lumMod val="75000"/>
                  </a:schemeClr>
                </a:solidFill>
                <a:latin typeface="Times New Roman" panose="02020603050405020304" pitchFamily="18" charset="0"/>
                <a:cs typeface="Times New Roman" panose="02020603050405020304" pitchFamily="18" charset="0"/>
              </a:rPr>
              <a:t>устойчивости бетонной водосливной </a:t>
            </a:r>
            <a:r>
              <a:rPr lang="ru-RU" sz="2100" b="1" dirty="0" smtClean="0">
                <a:solidFill>
                  <a:schemeClr val="accent1">
                    <a:lumMod val="75000"/>
                  </a:schemeClr>
                </a:solidFill>
                <a:latin typeface="Times New Roman" panose="02020603050405020304" pitchFamily="18" charset="0"/>
                <a:cs typeface="Times New Roman" panose="02020603050405020304" pitchFamily="18" charset="0"/>
              </a:rPr>
              <a:t>плотины</a:t>
            </a:r>
          </a:p>
        </p:txBody>
      </p:sp>
      <p:graphicFrame>
        <p:nvGraphicFramePr>
          <p:cNvPr id="2" name="Таблица 1"/>
          <p:cNvGraphicFramePr>
            <a:graphicFrameLocks noGrp="1"/>
          </p:cNvGraphicFramePr>
          <p:nvPr>
            <p:extLst>
              <p:ext uri="{D42A27DB-BD31-4B8C-83A1-F6EECF244321}">
                <p14:modId xmlns:p14="http://schemas.microsoft.com/office/powerpoint/2010/main" val="1939451876"/>
              </p:ext>
            </p:extLst>
          </p:nvPr>
        </p:nvGraphicFramePr>
        <p:xfrm>
          <a:off x="647699" y="1923940"/>
          <a:ext cx="7772400" cy="3579391"/>
        </p:xfrm>
        <a:graphic>
          <a:graphicData uri="http://schemas.openxmlformats.org/drawingml/2006/table">
            <a:tbl>
              <a:tblPr firstRow="1" firstCol="1" bandRow="1">
                <a:tableStyleId>{5C22544A-7EE6-4342-B048-85BDC9FD1C3A}</a:tableStyleId>
              </a:tblPr>
              <a:tblGrid>
                <a:gridCol w="429309">
                  <a:extLst>
                    <a:ext uri="{9D8B030D-6E8A-4147-A177-3AD203B41FA5}">
                      <a16:colId xmlns:mc="http://schemas.openxmlformats.org/markup-compatibility/2006" xmlns:a16="http://schemas.microsoft.com/office/drawing/2014/main" xmlns="" xmlns:a14="http://schemas.microsoft.com/office/drawing/2010/main" val="2429179107"/>
                    </a:ext>
                  </a:extLst>
                </a:gridCol>
                <a:gridCol w="3456891">
                  <a:extLst>
                    <a:ext uri="{9D8B030D-6E8A-4147-A177-3AD203B41FA5}">
                      <a16:colId xmlns:mc="http://schemas.openxmlformats.org/markup-compatibility/2006" xmlns:a16="http://schemas.microsoft.com/office/drawing/2014/main" xmlns="" xmlns:a14="http://schemas.microsoft.com/office/drawing/2010/main" val="3073448647"/>
                    </a:ext>
                  </a:extLst>
                </a:gridCol>
                <a:gridCol w="1943100">
                  <a:extLst>
                    <a:ext uri="{9D8B030D-6E8A-4147-A177-3AD203B41FA5}">
                      <a16:colId xmlns:mc="http://schemas.openxmlformats.org/markup-compatibility/2006" xmlns:a16="http://schemas.microsoft.com/office/drawing/2014/main" xmlns="" xmlns:a14="http://schemas.microsoft.com/office/drawing/2010/main" val="751637232"/>
                    </a:ext>
                  </a:extLst>
                </a:gridCol>
                <a:gridCol w="1943100">
                  <a:extLst>
                    <a:ext uri="{9D8B030D-6E8A-4147-A177-3AD203B41FA5}">
                      <a16:colId xmlns:mc="http://schemas.openxmlformats.org/markup-compatibility/2006" xmlns:a16="http://schemas.microsoft.com/office/drawing/2014/main" xmlns="" xmlns:a14="http://schemas.microsoft.com/office/drawing/2010/main" val="3390630378"/>
                    </a:ext>
                  </a:extLst>
                </a:gridCol>
              </a:tblGrid>
              <a:tr h="775231">
                <a:tc>
                  <a:txBody>
                    <a:bodyPr/>
                    <a:lstStyle/>
                    <a:p>
                      <a:pPr algn="ctr">
                        <a:lnSpc>
                          <a:spcPct val="115000"/>
                        </a:lnSpc>
                        <a:spcAft>
                          <a:spcPts val="0"/>
                        </a:spcAft>
                      </a:pPr>
                      <a:r>
                        <a:rPr lang="ru-RU" sz="1600" dirty="0">
                          <a:solidFill>
                            <a:schemeClr val="tx1"/>
                          </a:solidFill>
                          <a:effectLst/>
                          <a:latin typeface="Times New Roman" panose="02020603050405020304" pitchFamily="18" charset="0"/>
                          <a:cs typeface="Times New Roman" panose="02020603050405020304" pitchFamily="18" charset="0"/>
                        </a:rPr>
                        <a:t>№</a:t>
                      </a:r>
                      <a:endParaRPr lang="ru-RU" sz="16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solidFill>
                      <a:srgbClr val="D0D8E8"/>
                    </a:solidFill>
                  </a:tcPr>
                </a:tc>
                <a:tc>
                  <a:txBody>
                    <a:bodyPr/>
                    <a:lstStyle/>
                    <a:p>
                      <a:pPr algn="ctr">
                        <a:lnSpc>
                          <a:spcPct val="115000"/>
                        </a:lnSpc>
                        <a:spcAft>
                          <a:spcPts val="0"/>
                        </a:spcAft>
                      </a:pPr>
                      <a:r>
                        <a:rPr lang="ru-RU" sz="1600" dirty="0">
                          <a:solidFill>
                            <a:schemeClr val="tx1"/>
                          </a:solidFill>
                          <a:effectLst/>
                          <a:latin typeface="Times New Roman" panose="02020603050405020304" pitchFamily="18" charset="0"/>
                          <a:cs typeface="Times New Roman" panose="02020603050405020304" pitchFamily="18" charset="0"/>
                        </a:rPr>
                        <a:t>Описание варианта</a:t>
                      </a:r>
                      <a:endParaRPr lang="ru-RU" sz="16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solidFill>
                      <a:srgbClr val="D0D8E8"/>
                    </a:solidFill>
                  </a:tcPr>
                </a:tc>
                <a:tc>
                  <a:txBody>
                    <a:bodyPr/>
                    <a:lstStyle/>
                    <a:p>
                      <a:endParaRPr lang="ru-RU" dirty="0"/>
                    </a:p>
                  </a:txBody>
                  <a:tcPr marL="68580" marR="68580" marT="0" marB="0" anchor="ctr">
                    <a:blipFill>
                      <a:blip r:embed="rId4"/>
                      <a:stretch>
                        <a:fillRect l="-200313" t="-787" r="-101254" b="-376378"/>
                      </a:stretch>
                    </a:blipFill>
                  </a:tcPr>
                </a:tc>
                <a:tc>
                  <a:txBody>
                    <a:bodyPr/>
                    <a:lstStyle/>
                    <a:p>
                      <a:endParaRPr lang="ru-RU" dirty="0"/>
                    </a:p>
                  </a:txBody>
                  <a:tcPr marL="68580" marR="68580" marT="0" marB="0" anchor="ctr">
                    <a:blipFill>
                      <a:blip r:embed="rId4"/>
                      <a:stretch>
                        <a:fillRect l="-300313" t="-787" r="-1254" b="-376378"/>
                      </a:stretch>
                    </a:blipFill>
                  </a:tcPr>
                </a:tc>
                <a:extLst>
                  <a:ext uri="{0D108BD9-81ED-4DB2-BD59-A6C34878D82A}">
                    <a16:rowId xmlns:mc="http://schemas.openxmlformats.org/markup-compatibility/2006" xmlns:a16="http://schemas.microsoft.com/office/drawing/2014/main" xmlns="" xmlns:a14="http://schemas.microsoft.com/office/drawing/2010/main" val="3633688795"/>
                  </a:ext>
                </a:extLst>
              </a:tr>
              <a:tr h="280416">
                <a:tc>
                  <a:txBody>
                    <a:bodyPr/>
                    <a:lstStyle/>
                    <a:p>
                      <a:pPr algn="ctr">
                        <a:lnSpc>
                          <a:spcPct val="115000"/>
                        </a:lnSpc>
                        <a:spcAft>
                          <a:spcPts val="0"/>
                        </a:spcAft>
                      </a:pPr>
                      <a:r>
                        <a:rPr lang="ru-RU" sz="1600" dirty="0">
                          <a:solidFill>
                            <a:schemeClr val="tx1"/>
                          </a:solidFill>
                          <a:effectLst/>
                          <a:latin typeface="Times New Roman" panose="02020603050405020304" pitchFamily="18" charset="0"/>
                          <a:cs typeface="Times New Roman" panose="02020603050405020304" pitchFamily="18" charset="0"/>
                        </a:rPr>
                        <a:t>1</a:t>
                      </a:r>
                      <a:endParaRPr lang="ru-RU" sz="16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solidFill>
                      <a:srgbClr val="D0D8E8"/>
                    </a:solidFill>
                  </a:tcPr>
                </a:tc>
                <a:tc>
                  <a:txBody>
                    <a:bodyPr/>
                    <a:lstStyle/>
                    <a:p>
                      <a:pPr algn="ctr">
                        <a:lnSpc>
                          <a:spcPct val="115000"/>
                        </a:lnSpc>
                        <a:spcAft>
                          <a:spcPts val="0"/>
                        </a:spcAft>
                      </a:pPr>
                      <a:r>
                        <a:rPr lang="ru-RU" sz="1600">
                          <a:solidFill>
                            <a:schemeClr val="tx1"/>
                          </a:solidFill>
                          <a:effectLst/>
                          <a:latin typeface="Times New Roman" panose="02020603050405020304" pitchFamily="18" charset="0"/>
                          <a:cs typeface="Times New Roman" panose="02020603050405020304" pitchFamily="18" charset="0"/>
                        </a:rPr>
                        <a:t>Плотина с понуром</a:t>
                      </a:r>
                      <a:endParaRPr lang="ru-RU" sz="16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solidFill>
                      <a:srgbClr val="D0D8E8"/>
                    </a:solidFill>
                  </a:tcPr>
                </a:tc>
                <a:tc>
                  <a:txBody>
                    <a:bodyPr/>
                    <a:lstStyle/>
                    <a:p>
                      <a:pPr algn="ctr">
                        <a:lnSpc>
                          <a:spcPct val="115000"/>
                        </a:lnSpc>
                        <a:spcAft>
                          <a:spcPts val="0"/>
                        </a:spcAft>
                      </a:pPr>
                      <a:r>
                        <a:rPr lang="ru-RU" sz="1600">
                          <a:solidFill>
                            <a:schemeClr val="tx1"/>
                          </a:solidFill>
                          <a:effectLst/>
                          <a:latin typeface="Times New Roman" panose="02020603050405020304" pitchFamily="18" charset="0"/>
                          <a:cs typeface="Times New Roman" panose="02020603050405020304" pitchFamily="18" charset="0"/>
                        </a:rPr>
                        <a:t>1,9</a:t>
                      </a:r>
                      <a:endParaRPr lang="ru-RU" sz="16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solidFill>
                      <a:srgbClr val="E9EDF4"/>
                    </a:solidFill>
                  </a:tcPr>
                </a:tc>
                <a:tc>
                  <a:txBody>
                    <a:bodyPr/>
                    <a:lstStyle/>
                    <a:p>
                      <a:pPr algn="ctr">
                        <a:lnSpc>
                          <a:spcPct val="115000"/>
                        </a:lnSpc>
                        <a:spcAft>
                          <a:spcPts val="0"/>
                        </a:spcAft>
                      </a:pPr>
                      <a:r>
                        <a:rPr lang="ru-RU" sz="1600">
                          <a:solidFill>
                            <a:schemeClr val="tx1"/>
                          </a:solidFill>
                          <a:effectLst/>
                          <a:latin typeface="Times New Roman" panose="02020603050405020304" pitchFamily="18" charset="0"/>
                          <a:cs typeface="Times New Roman" panose="02020603050405020304" pitchFamily="18" charset="0"/>
                        </a:rPr>
                        <a:t>1,78</a:t>
                      </a:r>
                      <a:endParaRPr lang="ru-RU" sz="16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solidFill>
                      <a:srgbClr val="E9EDF4"/>
                    </a:solidFill>
                  </a:tcPr>
                </a:tc>
                <a:extLst>
                  <a:ext uri="{0D108BD9-81ED-4DB2-BD59-A6C34878D82A}">
                    <a16:rowId xmlns:mc="http://schemas.openxmlformats.org/markup-compatibility/2006" xmlns:a16="http://schemas.microsoft.com/office/drawing/2014/main" xmlns="" xmlns:a14="http://schemas.microsoft.com/office/drawing/2010/main" val="2836936742"/>
                  </a:ext>
                </a:extLst>
              </a:tr>
              <a:tr h="841248">
                <a:tc>
                  <a:txBody>
                    <a:bodyPr/>
                    <a:lstStyle/>
                    <a:p>
                      <a:pPr algn="ctr">
                        <a:lnSpc>
                          <a:spcPct val="115000"/>
                        </a:lnSpc>
                        <a:spcAft>
                          <a:spcPts val="0"/>
                        </a:spcAft>
                      </a:pPr>
                      <a:r>
                        <a:rPr lang="ru-RU" sz="1600" dirty="0">
                          <a:solidFill>
                            <a:schemeClr val="tx1"/>
                          </a:solidFill>
                          <a:effectLst/>
                          <a:latin typeface="Times New Roman" panose="02020603050405020304" pitchFamily="18" charset="0"/>
                          <a:cs typeface="Times New Roman" panose="02020603050405020304" pitchFamily="18" charset="0"/>
                        </a:rPr>
                        <a:t>2</a:t>
                      </a:r>
                      <a:endParaRPr lang="ru-RU" sz="16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solidFill>
                      <a:srgbClr val="D0D8E8"/>
                    </a:solidFill>
                  </a:tcPr>
                </a:tc>
                <a:tc>
                  <a:txBody>
                    <a:bodyPr/>
                    <a:lstStyle/>
                    <a:p>
                      <a:pPr algn="ctr">
                        <a:lnSpc>
                          <a:spcPct val="115000"/>
                        </a:lnSpc>
                        <a:spcAft>
                          <a:spcPts val="0"/>
                        </a:spcAft>
                      </a:pPr>
                      <a:r>
                        <a:rPr lang="ru-RU" sz="1600" dirty="0">
                          <a:solidFill>
                            <a:schemeClr val="tx1"/>
                          </a:solidFill>
                          <a:effectLst/>
                          <a:latin typeface="Times New Roman" panose="02020603050405020304" pitchFamily="18" charset="0"/>
                          <a:cs typeface="Times New Roman" panose="02020603050405020304" pitchFamily="18" charset="0"/>
                        </a:rPr>
                        <a:t>Плотина с отрывом понура и максимальным фильтрационным давлением 60 кПа</a:t>
                      </a:r>
                      <a:endParaRPr lang="ru-RU" sz="16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solidFill>
                      <a:srgbClr val="D0D8E8"/>
                    </a:solidFill>
                  </a:tcPr>
                </a:tc>
                <a:tc>
                  <a:txBody>
                    <a:bodyPr/>
                    <a:lstStyle/>
                    <a:p>
                      <a:pPr algn="ctr">
                        <a:lnSpc>
                          <a:spcPct val="115000"/>
                        </a:lnSpc>
                        <a:spcAft>
                          <a:spcPts val="0"/>
                        </a:spcAft>
                      </a:pPr>
                      <a:r>
                        <a:rPr lang="ru-RU" sz="1600" dirty="0" smtClean="0">
                          <a:solidFill>
                            <a:schemeClr val="tx1"/>
                          </a:solidFill>
                          <a:effectLst/>
                          <a:latin typeface="Times New Roman" panose="02020603050405020304" pitchFamily="18" charset="0"/>
                          <a:cs typeface="Times New Roman" panose="02020603050405020304" pitchFamily="18" charset="0"/>
                        </a:rPr>
                        <a:t>0,98</a:t>
                      </a:r>
                      <a:endParaRPr lang="ru-RU" sz="16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solidFill>
                      <a:srgbClr val="E9EDF4"/>
                    </a:solidFill>
                  </a:tcPr>
                </a:tc>
                <a:tc>
                  <a:txBody>
                    <a:bodyPr/>
                    <a:lstStyle/>
                    <a:p>
                      <a:pPr algn="ctr">
                        <a:lnSpc>
                          <a:spcPct val="115000"/>
                        </a:lnSpc>
                        <a:spcAft>
                          <a:spcPts val="0"/>
                        </a:spcAft>
                      </a:pPr>
                      <a:r>
                        <a:rPr lang="ru-RU" sz="1600">
                          <a:solidFill>
                            <a:schemeClr val="tx1"/>
                          </a:solidFill>
                          <a:effectLst/>
                          <a:latin typeface="Times New Roman" panose="02020603050405020304" pitchFamily="18" charset="0"/>
                          <a:cs typeface="Times New Roman" panose="02020603050405020304" pitchFamily="18" charset="0"/>
                        </a:rPr>
                        <a:t>1,78</a:t>
                      </a:r>
                      <a:endParaRPr lang="ru-RU" sz="16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solidFill>
                      <a:srgbClr val="E9EDF4"/>
                    </a:solidFill>
                  </a:tcPr>
                </a:tc>
                <a:extLst>
                  <a:ext uri="{0D108BD9-81ED-4DB2-BD59-A6C34878D82A}">
                    <a16:rowId xmlns:mc="http://schemas.openxmlformats.org/markup-compatibility/2006" xmlns:a16="http://schemas.microsoft.com/office/drawing/2014/main" xmlns="" xmlns:a14="http://schemas.microsoft.com/office/drawing/2010/main" val="959618452"/>
                  </a:ext>
                </a:extLst>
              </a:tr>
              <a:tr h="841248">
                <a:tc>
                  <a:txBody>
                    <a:bodyPr/>
                    <a:lstStyle/>
                    <a:p>
                      <a:pPr algn="ctr">
                        <a:lnSpc>
                          <a:spcPct val="115000"/>
                        </a:lnSpc>
                        <a:spcAft>
                          <a:spcPts val="0"/>
                        </a:spcAft>
                      </a:pPr>
                      <a:r>
                        <a:rPr lang="ru-RU" sz="1600" dirty="0">
                          <a:solidFill>
                            <a:schemeClr val="tx1"/>
                          </a:solidFill>
                          <a:effectLst/>
                          <a:latin typeface="Times New Roman" panose="02020603050405020304" pitchFamily="18" charset="0"/>
                          <a:cs typeface="Times New Roman" panose="02020603050405020304" pitchFamily="18" charset="0"/>
                        </a:rPr>
                        <a:t>3</a:t>
                      </a:r>
                      <a:endParaRPr lang="ru-RU" sz="16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solidFill>
                      <a:srgbClr val="D0D8E8"/>
                    </a:solidFill>
                  </a:tcPr>
                </a:tc>
                <a:tc>
                  <a:txBody>
                    <a:bodyPr/>
                    <a:lstStyle/>
                    <a:p>
                      <a:pPr algn="ctr">
                        <a:lnSpc>
                          <a:spcPct val="115000"/>
                        </a:lnSpc>
                        <a:spcAft>
                          <a:spcPts val="0"/>
                        </a:spcAft>
                      </a:pPr>
                      <a:r>
                        <a:rPr lang="ru-RU" sz="1600">
                          <a:solidFill>
                            <a:schemeClr val="tx1"/>
                          </a:solidFill>
                          <a:effectLst/>
                          <a:latin typeface="Times New Roman" panose="02020603050405020304" pitchFamily="18" charset="0"/>
                          <a:cs typeface="Times New Roman" panose="02020603050405020304" pitchFamily="18" charset="0"/>
                        </a:rPr>
                        <a:t>Плотина с отрывом понура и максимальным фильтрационным давлением 100 кПа</a:t>
                      </a:r>
                      <a:endParaRPr lang="ru-RU" sz="16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solidFill>
                      <a:srgbClr val="D0D8E8"/>
                    </a:solidFill>
                  </a:tcPr>
                </a:tc>
                <a:tc>
                  <a:txBody>
                    <a:bodyPr/>
                    <a:lstStyle/>
                    <a:p>
                      <a:pPr algn="ctr">
                        <a:lnSpc>
                          <a:spcPct val="115000"/>
                        </a:lnSpc>
                        <a:spcAft>
                          <a:spcPts val="0"/>
                        </a:spcAft>
                      </a:pPr>
                      <a:r>
                        <a:rPr lang="ru-RU" sz="1600">
                          <a:solidFill>
                            <a:schemeClr val="tx1"/>
                          </a:solidFill>
                          <a:effectLst/>
                          <a:latin typeface="Times New Roman" panose="02020603050405020304" pitchFamily="18" charset="0"/>
                          <a:cs typeface="Times New Roman" panose="02020603050405020304" pitchFamily="18" charset="0"/>
                        </a:rPr>
                        <a:t>0,96</a:t>
                      </a:r>
                      <a:endParaRPr lang="ru-RU" sz="16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solidFill>
                      <a:srgbClr val="E9EDF4"/>
                    </a:solidFill>
                  </a:tcPr>
                </a:tc>
                <a:tc>
                  <a:txBody>
                    <a:bodyPr/>
                    <a:lstStyle/>
                    <a:p>
                      <a:pPr algn="ctr">
                        <a:lnSpc>
                          <a:spcPct val="115000"/>
                        </a:lnSpc>
                        <a:spcAft>
                          <a:spcPts val="0"/>
                        </a:spcAft>
                      </a:pPr>
                      <a:r>
                        <a:rPr lang="ru-RU" sz="1600" dirty="0">
                          <a:solidFill>
                            <a:schemeClr val="tx1"/>
                          </a:solidFill>
                          <a:effectLst/>
                          <a:latin typeface="Times New Roman" panose="02020603050405020304" pitchFamily="18" charset="0"/>
                          <a:cs typeface="Times New Roman" panose="02020603050405020304" pitchFamily="18" charset="0"/>
                        </a:rPr>
                        <a:t>1,8</a:t>
                      </a:r>
                      <a:endParaRPr lang="ru-RU" sz="16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solidFill>
                      <a:srgbClr val="E9EDF4"/>
                    </a:solidFill>
                  </a:tcPr>
                </a:tc>
                <a:extLst>
                  <a:ext uri="{0D108BD9-81ED-4DB2-BD59-A6C34878D82A}">
                    <a16:rowId xmlns:mc="http://schemas.openxmlformats.org/markup-compatibility/2006" xmlns:a16="http://schemas.microsoft.com/office/drawing/2014/main" xmlns="" xmlns:a14="http://schemas.microsoft.com/office/drawing/2010/main" val="1872670477"/>
                  </a:ext>
                </a:extLst>
              </a:tr>
              <a:tr h="841248">
                <a:tc>
                  <a:txBody>
                    <a:bodyPr/>
                    <a:lstStyle/>
                    <a:p>
                      <a:pPr algn="ctr">
                        <a:lnSpc>
                          <a:spcPct val="115000"/>
                        </a:lnSpc>
                        <a:spcAft>
                          <a:spcPts val="0"/>
                        </a:spcAft>
                      </a:pPr>
                      <a:r>
                        <a:rPr lang="ru-RU" sz="1600" dirty="0">
                          <a:solidFill>
                            <a:schemeClr val="tx1"/>
                          </a:solidFill>
                          <a:effectLst/>
                          <a:latin typeface="Times New Roman" panose="02020603050405020304" pitchFamily="18" charset="0"/>
                          <a:cs typeface="Times New Roman" panose="02020603050405020304" pitchFamily="18" charset="0"/>
                        </a:rPr>
                        <a:t>4</a:t>
                      </a:r>
                      <a:endParaRPr lang="ru-RU" sz="16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solidFill>
                      <a:srgbClr val="D0D8E8"/>
                    </a:solidFill>
                  </a:tcPr>
                </a:tc>
                <a:tc>
                  <a:txBody>
                    <a:bodyPr/>
                    <a:lstStyle/>
                    <a:p>
                      <a:pPr algn="ctr">
                        <a:lnSpc>
                          <a:spcPct val="115000"/>
                        </a:lnSpc>
                        <a:spcAft>
                          <a:spcPts val="0"/>
                        </a:spcAft>
                      </a:pPr>
                      <a:r>
                        <a:rPr lang="ru-RU" sz="1600" dirty="0">
                          <a:solidFill>
                            <a:schemeClr val="tx1"/>
                          </a:solidFill>
                          <a:effectLst/>
                          <a:latin typeface="Times New Roman" panose="02020603050405020304" pitchFamily="18" charset="0"/>
                          <a:cs typeface="Times New Roman" panose="02020603050405020304" pitchFamily="18" charset="0"/>
                        </a:rPr>
                        <a:t>Плотина с отрывом понура и максимальным фильтрационным давлением 160 кПа</a:t>
                      </a:r>
                      <a:endParaRPr lang="ru-RU" sz="16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solidFill>
                      <a:srgbClr val="D0D8E8"/>
                    </a:solidFill>
                  </a:tcPr>
                </a:tc>
                <a:tc>
                  <a:txBody>
                    <a:bodyPr/>
                    <a:lstStyle/>
                    <a:p>
                      <a:pPr algn="ctr">
                        <a:lnSpc>
                          <a:spcPct val="115000"/>
                        </a:lnSpc>
                        <a:spcAft>
                          <a:spcPts val="0"/>
                        </a:spcAft>
                      </a:pPr>
                      <a:r>
                        <a:rPr lang="ru-RU" sz="1600">
                          <a:solidFill>
                            <a:schemeClr val="tx1"/>
                          </a:solidFill>
                          <a:effectLst/>
                          <a:latin typeface="Times New Roman" panose="02020603050405020304" pitchFamily="18" charset="0"/>
                          <a:cs typeface="Times New Roman" panose="02020603050405020304" pitchFamily="18" charset="0"/>
                        </a:rPr>
                        <a:t>0,93</a:t>
                      </a:r>
                      <a:endParaRPr lang="ru-RU" sz="16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solidFill>
                      <a:srgbClr val="E9EDF4"/>
                    </a:solidFill>
                  </a:tcPr>
                </a:tc>
                <a:tc>
                  <a:txBody>
                    <a:bodyPr/>
                    <a:lstStyle/>
                    <a:p>
                      <a:pPr algn="ctr">
                        <a:lnSpc>
                          <a:spcPct val="115000"/>
                        </a:lnSpc>
                        <a:spcAft>
                          <a:spcPts val="0"/>
                        </a:spcAft>
                      </a:pPr>
                      <a:r>
                        <a:rPr lang="ru-RU" sz="1600" dirty="0">
                          <a:solidFill>
                            <a:schemeClr val="tx1"/>
                          </a:solidFill>
                          <a:effectLst/>
                          <a:latin typeface="Times New Roman" panose="02020603050405020304" pitchFamily="18" charset="0"/>
                          <a:cs typeface="Times New Roman" panose="02020603050405020304" pitchFamily="18" charset="0"/>
                        </a:rPr>
                        <a:t>1,85</a:t>
                      </a:r>
                      <a:endParaRPr lang="ru-RU" sz="16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solidFill>
                      <a:srgbClr val="E9EDF4"/>
                    </a:solidFill>
                  </a:tcPr>
                </a:tc>
                <a:extLst>
                  <a:ext uri="{0D108BD9-81ED-4DB2-BD59-A6C34878D82A}">
                    <a16:rowId xmlns:mc="http://schemas.openxmlformats.org/markup-compatibility/2006" xmlns:a16="http://schemas.microsoft.com/office/drawing/2014/main" xmlns="" xmlns:a14="http://schemas.microsoft.com/office/drawing/2010/main" val="1108479508"/>
                  </a:ext>
                </a:extLst>
              </a:tr>
            </a:tbl>
          </a:graphicData>
        </a:graphic>
      </p:graphicFrame>
      <p:sp>
        <p:nvSpPr>
          <p:cNvPr id="8" name="Объект 7"/>
          <p:cNvSpPr txBox="1">
            <a:spLocks/>
          </p:cNvSpPr>
          <p:nvPr/>
        </p:nvSpPr>
        <p:spPr>
          <a:xfrm>
            <a:off x="533260" y="1448111"/>
            <a:ext cx="7964055" cy="396463"/>
          </a:xfrm>
          <a:prstGeom prst="rect">
            <a:avLst/>
          </a:prstGeom>
        </p:spPr>
        <p:txBody>
          <a:bodyPr>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algn="ctr">
              <a:buNone/>
            </a:pPr>
            <a:r>
              <a:rPr lang="ru-RU" sz="1800" b="1" dirty="0" smtClean="0">
                <a:solidFill>
                  <a:schemeClr val="tx2"/>
                </a:solidFill>
                <a:latin typeface="Arial" panose="020B0604020202020204" pitchFamily="34" charset="0"/>
                <a:cs typeface="Arial" panose="020B0604020202020204" pitchFamily="34" charset="0"/>
              </a:rPr>
              <a:t>Таблица 2 - Результаты расчетов</a:t>
            </a:r>
            <a:endParaRPr lang="ru-RU" sz="1800" b="1"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33793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fld id="{4682C020-F762-4CFF-B6FF-00BA35C30F5C}" type="slidenum">
              <a:rPr lang="ru-RU" smtClean="0"/>
              <a:pPr/>
              <a:t>16</a:t>
            </a:fld>
            <a:endParaRPr lang="ru-RU"/>
          </a:p>
        </p:txBody>
      </p:sp>
      <p:pic>
        <p:nvPicPr>
          <p:cNvPr id="5" name="Рисунок 4"/>
          <p:cNvPicPr>
            <a:picLocks noChangeAspect="1"/>
          </p:cNvPicPr>
          <p:nvPr/>
        </p:nvPicPr>
        <p:blipFill rotWithShape="1">
          <a:blip r:embed="rId2" cstate="print">
            <a:extLst>
              <a:ext uri="{28A0092B-C50C-407E-A947-70E740481C1C}">
                <a14:useLocalDpi xmlns:a14="http://schemas.microsoft.com/office/drawing/2010/main" val="0"/>
              </a:ext>
            </a:extLst>
          </a:blip>
          <a:srcRect r="61996" b="-8592"/>
          <a:stretch/>
        </p:blipFill>
        <p:spPr>
          <a:xfrm>
            <a:off x="321991" y="461654"/>
            <a:ext cx="1128713" cy="494109"/>
          </a:xfrm>
          <a:prstGeom prst="rect">
            <a:avLst/>
          </a:prstGeom>
        </p:spPr>
      </p:pic>
      <p:sp>
        <p:nvSpPr>
          <p:cNvPr id="6" name="Заголовок 5"/>
          <p:cNvSpPr txBox="1">
            <a:spLocks/>
          </p:cNvSpPr>
          <p:nvPr/>
        </p:nvSpPr>
        <p:spPr>
          <a:xfrm>
            <a:off x="1450703" y="404667"/>
            <a:ext cx="6599787" cy="801961"/>
          </a:xfrm>
          <a:prstGeom prst="rect">
            <a:avLst/>
          </a:prstGeom>
        </p:spPr>
        <p:txBody>
          <a:bodyPr>
            <a:noAutofit/>
          </a:bodyPr>
          <a:lstStyle>
            <a:lvl1pPr algn="l" defTabSz="914400" rtl="0" eaLnBrk="1" latinLnBrk="0" hangingPunct="1">
              <a:lnSpc>
                <a:spcPct val="90000"/>
              </a:lnSpc>
              <a:spcBef>
                <a:spcPct val="0"/>
              </a:spcBef>
              <a:buNone/>
              <a:defRPr sz="4200" b="0" kern="1200" cap="all"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endParaRPr lang="en-US" sz="2100" b="1" dirty="0" smtClean="0">
              <a:solidFill>
                <a:schemeClr val="accent1">
                  <a:lumMod val="75000"/>
                </a:schemeClr>
              </a:solidFill>
              <a:latin typeface="Times New Roman" panose="02020603050405020304" pitchFamily="18" charset="0"/>
              <a:cs typeface="Times New Roman" panose="02020603050405020304" pitchFamily="18" charset="0"/>
            </a:endParaRPr>
          </a:p>
          <a:p>
            <a:pPr algn="ctr"/>
            <a:r>
              <a:rPr lang="ru-RU" sz="2100" b="1" dirty="0" smtClean="0">
                <a:solidFill>
                  <a:schemeClr val="accent1">
                    <a:lumMod val="75000"/>
                  </a:schemeClr>
                </a:solidFill>
                <a:latin typeface="Times New Roman" panose="02020603050405020304" pitchFamily="18" charset="0"/>
                <a:cs typeface="Times New Roman" panose="02020603050405020304" pitchFamily="18" charset="0"/>
              </a:rPr>
              <a:t>Результаты </a:t>
            </a:r>
            <a:r>
              <a:rPr lang="ru-RU" sz="2100" b="1" dirty="0" smtClean="0">
                <a:solidFill>
                  <a:schemeClr val="accent1">
                    <a:lumMod val="75000"/>
                  </a:schemeClr>
                </a:solidFill>
                <a:latin typeface="Times New Roman" panose="02020603050405020304" pitchFamily="18" charset="0"/>
                <a:cs typeface="Times New Roman" panose="02020603050405020304" pitchFamily="18" charset="0"/>
              </a:rPr>
              <a:t>вероятностных Расчетов </a:t>
            </a:r>
            <a:r>
              <a:rPr lang="ru-RU" sz="2100" b="1" dirty="0">
                <a:solidFill>
                  <a:schemeClr val="accent1">
                    <a:lumMod val="75000"/>
                  </a:schemeClr>
                </a:solidFill>
                <a:latin typeface="Times New Roman" panose="02020603050405020304" pitchFamily="18" charset="0"/>
                <a:cs typeface="Times New Roman" panose="02020603050405020304" pitchFamily="18" charset="0"/>
              </a:rPr>
              <a:t>устойчивости бетонной </a:t>
            </a:r>
            <a:r>
              <a:rPr lang="ru-RU" sz="2100" b="1" dirty="0" smtClean="0">
                <a:solidFill>
                  <a:schemeClr val="accent1">
                    <a:lumMod val="75000"/>
                  </a:schemeClr>
                </a:solidFill>
                <a:latin typeface="Times New Roman" panose="02020603050405020304" pitchFamily="18" charset="0"/>
                <a:cs typeface="Times New Roman" panose="02020603050405020304" pitchFamily="18" charset="0"/>
              </a:rPr>
              <a:t>плотины</a:t>
            </a:r>
            <a:endParaRPr lang="ru-RU" sz="2100" b="1" dirty="0" smtClean="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8" name="Объект 7"/>
          <p:cNvSpPr txBox="1">
            <a:spLocks/>
          </p:cNvSpPr>
          <p:nvPr/>
        </p:nvSpPr>
        <p:spPr>
          <a:xfrm>
            <a:off x="533260" y="1448111"/>
            <a:ext cx="7964055" cy="396463"/>
          </a:xfrm>
          <a:prstGeom prst="rect">
            <a:avLst/>
          </a:prstGeom>
        </p:spPr>
        <p:txBody>
          <a:bodyPr>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algn="ctr">
              <a:buNone/>
            </a:pPr>
            <a:r>
              <a:rPr lang="ru-RU" sz="1800" b="1" dirty="0" smtClean="0">
                <a:solidFill>
                  <a:schemeClr val="tx2"/>
                </a:solidFill>
                <a:latin typeface="Arial" panose="020B0604020202020204" pitchFamily="34" charset="0"/>
                <a:cs typeface="Arial" panose="020B0604020202020204" pitchFamily="34" charset="0"/>
              </a:rPr>
              <a:t>Таблица </a:t>
            </a:r>
            <a:r>
              <a:rPr lang="ru-RU" sz="1800" b="1" dirty="0">
                <a:solidFill>
                  <a:schemeClr val="tx2"/>
                </a:solidFill>
                <a:latin typeface="Arial" panose="020B0604020202020204" pitchFamily="34" charset="0"/>
                <a:cs typeface="Arial" panose="020B0604020202020204" pitchFamily="34" charset="0"/>
              </a:rPr>
              <a:t>3</a:t>
            </a:r>
            <a:r>
              <a:rPr lang="ru-RU" sz="1800" b="1" dirty="0" smtClean="0">
                <a:solidFill>
                  <a:schemeClr val="tx2"/>
                </a:solidFill>
                <a:latin typeface="Arial" panose="020B0604020202020204" pitchFamily="34" charset="0"/>
                <a:cs typeface="Arial" panose="020B0604020202020204" pitchFamily="34" charset="0"/>
              </a:rPr>
              <a:t> </a:t>
            </a:r>
            <a:r>
              <a:rPr lang="ru-RU" sz="1800" b="1" dirty="0" smtClean="0">
                <a:solidFill>
                  <a:schemeClr val="tx2"/>
                </a:solidFill>
                <a:latin typeface="Arial" panose="020B0604020202020204" pitchFamily="34" charset="0"/>
                <a:cs typeface="Arial" panose="020B0604020202020204" pitchFamily="34" charset="0"/>
              </a:rPr>
              <a:t>- Результаты расчетов</a:t>
            </a:r>
            <a:endParaRPr lang="ru-RU" sz="1800" b="1" dirty="0">
              <a:solidFill>
                <a:schemeClr val="tx2"/>
              </a:solidFill>
              <a:latin typeface="Arial" panose="020B0604020202020204" pitchFamily="34" charset="0"/>
              <a:cs typeface="Arial" panose="020B0604020202020204" pitchFamily="34"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3460443963"/>
              </p:ext>
            </p:extLst>
          </p:nvPr>
        </p:nvGraphicFramePr>
        <p:xfrm>
          <a:off x="533260" y="1901291"/>
          <a:ext cx="8269547" cy="4558020"/>
        </p:xfrm>
        <a:graphic>
          <a:graphicData uri="http://schemas.openxmlformats.org/drawingml/2006/table">
            <a:tbl>
              <a:tblPr firstRow="1" firstCol="1" bandRow="1">
                <a:tableStyleId>{5C22544A-7EE6-4342-B048-85BDC9FD1C3A}</a:tableStyleId>
              </a:tblPr>
              <a:tblGrid>
                <a:gridCol w="285606"/>
                <a:gridCol w="2715904"/>
                <a:gridCol w="1555845"/>
                <a:gridCol w="1815152"/>
                <a:gridCol w="1897040"/>
              </a:tblGrid>
              <a:tr h="1286994">
                <a:tc>
                  <a:txBody>
                    <a:bodyPr/>
                    <a:lstStyle/>
                    <a:p>
                      <a:pPr algn="ctr">
                        <a:lnSpc>
                          <a:spcPct val="150000"/>
                        </a:lnSpc>
                        <a:spcAft>
                          <a:spcPts val="0"/>
                        </a:spcAft>
                      </a:pPr>
                      <a:r>
                        <a:rPr lang="ru-RU" sz="1400" dirty="0">
                          <a:effectLst/>
                          <a:latin typeface="Arial" panose="020B0604020202020204" pitchFamily="34" charset="0"/>
                          <a:cs typeface="Arial" panose="020B0604020202020204" pitchFamily="34" charset="0"/>
                        </a:rPr>
                        <a:t>№</a:t>
                      </a:r>
                      <a:endParaRPr lang="ru-RU" sz="1400" dirty="0">
                        <a:effectLst/>
                        <a:latin typeface="Arial" panose="020B0604020202020204" pitchFamily="34" charset="0"/>
                        <a:ea typeface="Times New Roman"/>
                        <a:cs typeface="Arial" panose="020B0604020202020204" pitchFamily="34" charset="0"/>
                      </a:endParaRPr>
                    </a:p>
                  </a:txBody>
                  <a:tcPr marL="60060" marR="60060" marT="0" marB="0"/>
                </a:tc>
                <a:tc>
                  <a:txBody>
                    <a:bodyPr/>
                    <a:lstStyle/>
                    <a:p>
                      <a:pPr algn="ctr">
                        <a:lnSpc>
                          <a:spcPct val="150000"/>
                        </a:lnSpc>
                        <a:spcAft>
                          <a:spcPts val="0"/>
                        </a:spcAft>
                      </a:pPr>
                      <a:r>
                        <a:rPr lang="ru-RU" sz="1400" dirty="0">
                          <a:effectLst/>
                          <a:latin typeface="Arial" panose="020B0604020202020204" pitchFamily="34" charset="0"/>
                          <a:cs typeface="Arial" panose="020B0604020202020204" pitchFamily="34" charset="0"/>
                        </a:rPr>
                        <a:t>Описание варианта</a:t>
                      </a:r>
                      <a:endParaRPr lang="ru-RU" sz="1400" dirty="0">
                        <a:effectLst/>
                        <a:latin typeface="Arial" panose="020B0604020202020204" pitchFamily="34" charset="0"/>
                        <a:ea typeface="Times New Roman"/>
                        <a:cs typeface="Arial" panose="020B0604020202020204" pitchFamily="34" charset="0"/>
                      </a:endParaRPr>
                    </a:p>
                  </a:txBody>
                  <a:tcPr marL="60060" marR="60060" marT="0" marB="0" anchor="ctr"/>
                </a:tc>
                <a:tc>
                  <a:txBody>
                    <a:bodyPr/>
                    <a:lstStyle/>
                    <a:p>
                      <a:pPr algn="ctr">
                        <a:lnSpc>
                          <a:spcPct val="150000"/>
                        </a:lnSpc>
                        <a:spcAft>
                          <a:spcPts val="0"/>
                        </a:spcAft>
                      </a:pPr>
                      <a:r>
                        <a:rPr lang="ru-RU" sz="1400" dirty="0" err="1" smtClean="0">
                          <a:effectLst/>
                          <a:latin typeface="Arial" panose="020B0604020202020204" pitchFamily="34" charset="0"/>
                          <a:cs typeface="Arial" panose="020B0604020202020204" pitchFamily="34" charset="0"/>
                        </a:rPr>
                        <a:t>Матеатическое</a:t>
                      </a:r>
                      <a:r>
                        <a:rPr lang="ru-RU" sz="1400" dirty="0" smtClean="0">
                          <a:effectLst/>
                          <a:latin typeface="Arial" panose="020B0604020202020204" pitchFamily="34" charset="0"/>
                          <a:cs typeface="Arial" panose="020B0604020202020204" pitchFamily="34" charset="0"/>
                        </a:rPr>
                        <a:t> ожидание Коэффициента запаса </a:t>
                      </a:r>
                      <a:r>
                        <a:rPr lang="ru-RU" sz="1400" dirty="0" err="1" smtClean="0">
                          <a:effectLst/>
                          <a:latin typeface="Arial" panose="020B0604020202020204" pitchFamily="34" charset="0"/>
                          <a:cs typeface="Arial" panose="020B0604020202020204" pitchFamily="34" charset="0"/>
                        </a:rPr>
                        <a:t>Кз</a:t>
                      </a:r>
                      <a:endParaRPr lang="ru-RU" sz="1400" dirty="0">
                        <a:effectLst/>
                        <a:latin typeface="Arial" panose="020B0604020202020204" pitchFamily="34" charset="0"/>
                        <a:ea typeface="Times New Roman"/>
                        <a:cs typeface="Arial" panose="020B0604020202020204" pitchFamily="34" charset="0"/>
                      </a:endParaRPr>
                    </a:p>
                  </a:txBody>
                  <a:tcPr marL="60060" marR="60060" marT="0" marB="0" anchor="ctr"/>
                </a:tc>
                <a:tc>
                  <a:txBody>
                    <a:bodyPr/>
                    <a:lstStyle/>
                    <a:p>
                      <a:pPr algn="ctr">
                        <a:lnSpc>
                          <a:spcPct val="150000"/>
                        </a:lnSpc>
                        <a:spcAft>
                          <a:spcPts val="0"/>
                        </a:spcAft>
                      </a:pPr>
                      <a:r>
                        <a:rPr lang="ru-RU" sz="1400" dirty="0">
                          <a:effectLst/>
                          <a:latin typeface="Arial" panose="020B0604020202020204" pitchFamily="34" charset="0"/>
                          <a:cs typeface="Arial" panose="020B0604020202020204" pitchFamily="34" charset="0"/>
                        </a:rPr>
                        <a:t>Риск разрушения от потери устойчивости</a:t>
                      </a:r>
                      <a:endParaRPr lang="ru-RU" sz="1400" dirty="0">
                        <a:effectLst/>
                        <a:latin typeface="Arial" panose="020B0604020202020204" pitchFamily="34" charset="0"/>
                        <a:ea typeface="Times New Roman"/>
                        <a:cs typeface="Arial" panose="020B0604020202020204" pitchFamily="34" charset="0"/>
                      </a:endParaRPr>
                    </a:p>
                  </a:txBody>
                  <a:tcPr marL="60060" marR="60060" marT="0" marB="0" anchor="ctr"/>
                </a:tc>
                <a:tc>
                  <a:txBody>
                    <a:bodyPr/>
                    <a:lstStyle/>
                    <a:p>
                      <a:pPr algn="ctr">
                        <a:lnSpc>
                          <a:spcPct val="150000"/>
                        </a:lnSpc>
                        <a:spcAft>
                          <a:spcPts val="0"/>
                        </a:spcAft>
                      </a:pPr>
                      <a:r>
                        <a:rPr lang="ru-RU" sz="1400" dirty="0">
                          <a:effectLst/>
                          <a:latin typeface="Arial" panose="020B0604020202020204" pitchFamily="34" charset="0"/>
                          <a:cs typeface="Arial" panose="020B0604020202020204" pitchFamily="34" charset="0"/>
                        </a:rPr>
                        <a:t>Риск возникновения аварии </a:t>
                      </a:r>
                      <a:r>
                        <a:rPr lang="ru-RU" sz="1400" dirty="0" smtClean="0">
                          <a:effectLst/>
                          <a:latin typeface="Arial" panose="020B0604020202020204" pitchFamily="34" charset="0"/>
                          <a:cs typeface="Arial" panose="020B0604020202020204" pitchFamily="34" charset="0"/>
                        </a:rPr>
                        <a:t>согласно дереву </a:t>
                      </a:r>
                      <a:r>
                        <a:rPr lang="ru-RU" sz="1400" dirty="0">
                          <a:effectLst/>
                          <a:latin typeface="Arial" panose="020B0604020202020204" pitchFamily="34" charset="0"/>
                          <a:cs typeface="Arial" panose="020B0604020202020204" pitchFamily="34" charset="0"/>
                        </a:rPr>
                        <a:t>отказов</a:t>
                      </a:r>
                      <a:endParaRPr lang="ru-RU" sz="1400" dirty="0">
                        <a:effectLst/>
                        <a:latin typeface="Arial" panose="020B0604020202020204" pitchFamily="34" charset="0"/>
                        <a:ea typeface="Times New Roman"/>
                        <a:cs typeface="Arial" panose="020B0604020202020204" pitchFamily="34" charset="0"/>
                      </a:endParaRPr>
                    </a:p>
                  </a:txBody>
                  <a:tcPr marL="60060" marR="60060" marT="0" marB="0" anchor="ctr"/>
                </a:tc>
              </a:tr>
              <a:tr h="277302">
                <a:tc>
                  <a:txBody>
                    <a:bodyPr/>
                    <a:lstStyle/>
                    <a:p>
                      <a:pPr algn="ctr">
                        <a:lnSpc>
                          <a:spcPct val="150000"/>
                        </a:lnSpc>
                        <a:spcAft>
                          <a:spcPts val="0"/>
                        </a:spcAft>
                      </a:pPr>
                      <a:r>
                        <a:rPr lang="ru-RU" sz="1400" dirty="0">
                          <a:effectLst/>
                          <a:latin typeface="Arial" panose="020B0604020202020204" pitchFamily="34" charset="0"/>
                          <a:cs typeface="Arial" panose="020B0604020202020204" pitchFamily="34" charset="0"/>
                        </a:rPr>
                        <a:t>1</a:t>
                      </a:r>
                      <a:endParaRPr lang="ru-RU" sz="1400" dirty="0">
                        <a:effectLst/>
                        <a:latin typeface="Arial" panose="020B0604020202020204" pitchFamily="34" charset="0"/>
                        <a:ea typeface="Times New Roman"/>
                        <a:cs typeface="Arial" panose="020B0604020202020204" pitchFamily="34" charset="0"/>
                      </a:endParaRPr>
                    </a:p>
                  </a:txBody>
                  <a:tcPr marL="60060" marR="60060" marT="0" marB="0"/>
                </a:tc>
                <a:tc>
                  <a:txBody>
                    <a:bodyPr/>
                    <a:lstStyle/>
                    <a:p>
                      <a:pPr algn="ctr">
                        <a:lnSpc>
                          <a:spcPct val="150000"/>
                        </a:lnSpc>
                        <a:spcAft>
                          <a:spcPts val="0"/>
                        </a:spcAft>
                      </a:pPr>
                      <a:r>
                        <a:rPr lang="ru-RU" sz="1200" dirty="0">
                          <a:effectLst/>
                          <a:latin typeface="Arial" panose="020B0604020202020204" pitchFamily="34" charset="0"/>
                          <a:cs typeface="Arial" panose="020B0604020202020204" pitchFamily="34" charset="0"/>
                        </a:rPr>
                        <a:t>Плотина с понуром</a:t>
                      </a:r>
                      <a:endParaRPr lang="ru-RU" sz="1200" dirty="0">
                        <a:effectLst/>
                        <a:latin typeface="Arial" panose="020B0604020202020204" pitchFamily="34" charset="0"/>
                        <a:ea typeface="Times New Roman"/>
                        <a:cs typeface="Arial" panose="020B0604020202020204" pitchFamily="34" charset="0"/>
                      </a:endParaRPr>
                    </a:p>
                  </a:txBody>
                  <a:tcPr marL="60060" marR="60060" marT="0" marB="0" anchor="ctr"/>
                </a:tc>
                <a:tc>
                  <a:txBody>
                    <a:bodyPr/>
                    <a:lstStyle/>
                    <a:p>
                      <a:pPr algn="ctr">
                        <a:lnSpc>
                          <a:spcPct val="150000"/>
                        </a:lnSpc>
                        <a:spcAft>
                          <a:spcPts val="0"/>
                        </a:spcAft>
                      </a:pPr>
                      <a:r>
                        <a:rPr lang="ru-RU" sz="1400" dirty="0" smtClean="0">
                          <a:effectLst/>
                          <a:latin typeface="Arial" panose="020B0604020202020204" pitchFamily="34" charset="0"/>
                          <a:cs typeface="Arial" panose="020B0604020202020204" pitchFamily="34" charset="0"/>
                        </a:rPr>
                        <a:t>2,61</a:t>
                      </a:r>
                      <a:endParaRPr lang="ru-RU" sz="1400" dirty="0">
                        <a:effectLst/>
                        <a:latin typeface="Arial" panose="020B0604020202020204" pitchFamily="34" charset="0"/>
                        <a:ea typeface="Times New Roman"/>
                        <a:cs typeface="Arial" panose="020B0604020202020204" pitchFamily="34" charset="0"/>
                      </a:endParaRPr>
                    </a:p>
                  </a:txBody>
                  <a:tcPr marL="60060" marR="60060" marT="0" marB="0" anchor="ctr"/>
                </a:tc>
                <a:tc>
                  <a:txBody>
                    <a:bodyPr/>
                    <a:lstStyle/>
                    <a:p>
                      <a:pPr algn="ctr">
                        <a:lnSpc>
                          <a:spcPct val="150000"/>
                        </a:lnSpc>
                        <a:spcAft>
                          <a:spcPts val="0"/>
                        </a:spcAft>
                      </a:pPr>
                      <a:r>
                        <a:rPr lang="ru-RU" sz="1400" dirty="0">
                          <a:effectLst/>
                          <a:latin typeface="Arial" panose="020B0604020202020204" pitchFamily="34" charset="0"/>
                          <a:cs typeface="Arial" panose="020B0604020202020204" pitchFamily="34" charset="0"/>
                        </a:rPr>
                        <a:t>1 10</a:t>
                      </a:r>
                      <a:r>
                        <a:rPr lang="ru-RU" sz="1400" baseline="30000" dirty="0">
                          <a:effectLst/>
                          <a:latin typeface="Arial" panose="020B0604020202020204" pitchFamily="34" charset="0"/>
                          <a:cs typeface="Arial" panose="020B0604020202020204" pitchFamily="34" charset="0"/>
                        </a:rPr>
                        <a:t>-7</a:t>
                      </a:r>
                      <a:endParaRPr lang="ru-RU" sz="1400" dirty="0">
                        <a:effectLst/>
                        <a:latin typeface="Arial" panose="020B0604020202020204" pitchFamily="34" charset="0"/>
                        <a:ea typeface="Times New Roman"/>
                        <a:cs typeface="Arial" panose="020B0604020202020204" pitchFamily="34" charset="0"/>
                      </a:endParaRPr>
                    </a:p>
                  </a:txBody>
                  <a:tcPr marL="60060" marR="60060" marT="0" marB="0" anchor="ctr"/>
                </a:tc>
                <a:tc>
                  <a:txBody>
                    <a:bodyPr/>
                    <a:lstStyle/>
                    <a:p>
                      <a:pPr algn="ctr">
                        <a:lnSpc>
                          <a:spcPct val="150000"/>
                        </a:lnSpc>
                        <a:spcAft>
                          <a:spcPts val="0"/>
                        </a:spcAft>
                      </a:pPr>
                      <a:r>
                        <a:rPr lang="en-US" sz="1400" dirty="0" smtClean="0">
                          <a:effectLst/>
                          <a:latin typeface="Arial" panose="020B0604020202020204" pitchFamily="34" charset="0"/>
                          <a:cs typeface="Arial" panose="020B0604020202020204" pitchFamily="34" charset="0"/>
                        </a:rPr>
                        <a:t>9</a:t>
                      </a:r>
                      <a:r>
                        <a:rPr lang="ru-RU" sz="1400" dirty="0" smtClean="0">
                          <a:effectLst/>
                          <a:latin typeface="Arial" panose="020B0604020202020204" pitchFamily="34" charset="0"/>
                          <a:cs typeface="Arial" panose="020B0604020202020204" pitchFamily="34" charset="0"/>
                        </a:rPr>
                        <a:t> 10</a:t>
                      </a:r>
                      <a:r>
                        <a:rPr lang="ru-RU" sz="1400" baseline="30000" dirty="0" smtClean="0">
                          <a:effectLst/>
                          <a:latin typeface="Arial" panose="020B0604020202020204" pitchFamily="34" charset="0"/>
                          <a:cs typeface="Arial" panose="020B0604020202020204" pitchFamily="34" charset="0"/>
                        </a:rPr>
                        <a:t>-</a:t>
                      </a:r>
                      <a:r>
                        <a:rPr lang="en-US" sz="1400" baseline="30000" dirty="0" smtClean="0">
                          <a:effectLst/>
                          <a:latin typeface="Arial" panose="020B0604020202020204" pitchFamily="34" charset="0"/>
                          <a:cs typeface="Arial" panose="020B0604020202020204" pitchFamily="34" charset="0"/>
                        </a:rPr>
                        <a:t>8</a:t>
                      </a:r>
                      <a:endParaRPr lang="ru-RU" sz="1400" dirty="0">
                        <a:effectLst/>
                        <a:latin typeface="Arial" panose="020B0604020202020204" pitchFamily="34" charset="0"/>
                        <a:ea typeface="Times New Roman"/>
                        <a:cs typeface="Arial" panose="020B0604020202020204" pitchFamily="34" charset="0"/>
                      </a:endParaRPr>
                    </a:p>
                  </a:txBody>
                  <a:tcPr marL="60060" marR="60060" marT="0" marB="0" anchor="ctr"/>
                </a:tc>
              </a:tr>
              <a:tr h="983662">
                <a:tc>
                  <a:txBody>
                    <a:bodyPr/>
                    <a:lstStyle/>
                    <a:p>
                      <a:pPr algn="ctr">
                        <a:lnSpc>
                          <a:spcPct val="150000"/>
                        </a:lnSpc>
                        <a:spcAft>
                          <a:spcPts val="0"/>
                        </a:spcAft>
                      </a:pPr>
                      <a:r>
                        <a:rPr lang="ru-RU" sz="1400" dirty="0">
                          <a:effectLst/>
                          <a:latin typeface="Arial" panose="020B0604020202020204" pitchFamily="34" charset="0"/>
                          <a:cs typeface="Arial" panose="020B0604020202020204" pitchFamily="34" charset="0"/>
                        </a:rPr>
                        <a:t>2</a:t>
                      </a:r>
                      <a:endParaRPr lang="ru-RU" sz="1400" dirty="0">
                        <a:effectLst/>
                        <a:latin typeface="Arial" panose="020B0604020202020204" pitchFamily="34" charset="0"/>
                        <a:ea typeface="Times New Roman"/>
                        <a:cs typeface="Arial" panose="020B0604020202020204" pitchFamily="34" charset="0"/>
                      </a:endParaRPr>
                    </a:p>
                  </a:txBody>
                  <a:tcPr marL="60060" marR="60060" marT="0" marB="0" anchor="ctr"/>
                </a:tc>
                <a:tc>
                  <a:txBody>
                    <a:bodyPr/>
                    <a:lstStyle/>
                    <a:p>
                      <a:pPr algn="ctr">
                        <a:lnSpc>
                          <a:spcPct val="150000"/>
                        </a:lnSpc>
                        <a:spcAft>
                          <a:spcPts val="0"/>
                        </a:spcAft>
                      </a:pPr>
                      <a:r>
                        <a:rPr lang="ru-RU" sz="1200" dirty="0">
                          <a:effectLst/>
                          <a:latin typeface="Arial" panose="020B0604020202020204" pitchFamily="34" charset="0"/>
                          <a:cs typeface="Arial" panose="020B0604020202020204" pitchFamily="34" charset="0"/>
                        </a:rPr>
                        <a:t>Плотина с отрывом понура и максимальным фильтрационным давлением 60 кПа</a:t>
                      </a:r>
                      <a:endParaRPr lang="ru-RU" sz="1200" dirty="0">
                        <a:effectLst/>
                        <a:latin typeface="Arial" panose="020B0604020202020204" pitchFamily="34" charset="0"/>
                        <a:ea typeface="Times New Roman"/>
                        <a:cs typeface="Arial" panose="020B0604020202020204" pitchFamily="34" charset="0"/>
                      </a:endParaRPr>
                    </a:p>
                  </a:txBody>
                  <a:tcPr marL="60060" marR="60060" marT="0" marB="0" anchor="ctr"/>
                </a:tc>
                <a:tc>
                  <a:txBody>
                    <a:bodyPr/>
                    <a:lstStyle/>
                    <a:p>
                      <a:pPr algn="ctr">
                        <a:lnSpc>
                          <a:spcPct val="150000"/>
                        </a:lnSpc>
                        <a:spcAft>
                          <a:spcPts val="0"/>
                        </a:spcAft>
                      </a:pPr>
                      <a:r>
                        <a:rPr lang="ru-RU" sz="1400" dirty="0" smtClean="0">
                          <a:effectLst/>
                          <a:latin typeface="Arial" panose="020B0604020202020204" pitchFamily="34" charset="0"/>
                          <a:cs typeface="Arial" panose="020B0604020202020204" pitchFamily="34" charset="0"/>
                        </a:rPr>
                        <a:t>1,35</a:t>
                      </a:r>
                      <a:endParaRPr lang="ru-RU" sz="1400" dirty="0">
                        <a:effectLst/>
                        <a:latin typeface="Arial" panose="020B0604020202020204" pitchFamily="34" charset="0"/>
                        <a:ea typeface="Times New Roman"/>
                        <a:cs typeface="Arial" panose="020B0604020202020204" pitchFamily="34" charset="0"/>
                      </a:endParaRPr>
                    </a:p>
                  </a:txBody>
                  <a:tcPr marL="60060" marR="60060" marT="0" marB="0" anchor="ctr"/>
                </a:tc>
                <a:tc>
                  <a:txBody>
                    <a:bodyPr/>
                    <a:lstStyle/>
                    <a:p>
                      <a:pPr algn="ctr">
                        <a:lnSpc>
                          <a:spcPct val="150000"/>
                        </a:lnSpc>
                        <a:spcAft>
                          <a:spcPts val="0"/>
                        </a:spcAft>
                      </a:pPr>
                      <a:r>
                        <a:rPr lang="ru-RU" sz="1400" dirty="0">
                          <a:effectLst/>
                          <a:latin typeface="Arial" panose="020B0604020202020204" pitchFamily="34" charset="0"/>
                          <a:cs typeface="Arial" panose="020B0604020202020204" pitchFamily="34" charset="0"/>
                        </a:rPr>
                        <a:t>3,4 10</a:t>
                      </a:r>
                      <a:r>
                        <a:rPr lang="ru-RU" sz="1400" baseline="30000" dirty="0">
                          <a:effectLst/>
                          <a:latin typeface="Arial" panose="020B0604020202020204" pitchFamily="34" charset="0"/>
                          <a:cs typeface="Arial" panose="020B0604020202020204" pitchFamily="34" charset="0"/>
                        </a:rPr>
                        <a:t>-2</a:t>
                      </a:r>
                      <a:endParaRPr lang="ru-RU" sz="1400" dirty="0">
                        <a:effectLst/>
                        <a:latin typeface="Arial" panose="020B0604020202020204" pitchFamily="34" charset="0"/>
                        <a:ea typeface="Times New Roman"/>
                        <a:cs typeface="Arial" panose="020B0604020202020204" pitchFamily="34" charset="0"/>
                      </a:endParaRPr>
                    </a:p>
                  </a:txBody>
                  <a:tcPr marL="60060" marR="60060" marT="0" marB="0" anchor="ctr"/>
                </a:tc>
                <a:tc>
                  <a:txBody>
                    <a:bodyPr/>
                    <a:lstStyle/>
                    <a:p>
                      <a:pPr algn="ctr">
                        <a:lnSpc>
                          <a:spcPct val="150000"/>
                        </a:lnSpc>
                        <a:spcAft>
                          <a:spcPts val="0"/>
                        </a:spcAft>
                      </a:pPr>
                      <a:r>
                        <a:rPr lang="ru-RU" sz="1400" dirty="0">
                          <a:effectLst/>
                          <a:latin typeface="Arial" panose="020B0604020202020204" pitchFamily="34" charset="0"/>
                          <a:cs typeface="Arial" panose="020B0604020202020204" pitchFamily="34" charset="0"/>
                        </a:rPr>
                        <a:t>3,4 10</a:t>
                      </a:r>
                      <a:r>
                        <a:rPr lang="ru-RU" sz="1400" baseline="30000" dirty="0">
                          <a:effectLst/>
                          <a:latin typeface="Arial" panose="020B0604020202020204" pitchFamily="34" charset="0"/>
                          <a:cs typeface="Arial" panose="020B0604020202020204" pitchFamily="34" charset="0"/>
                        </a:rPr>
                        <a:t>-5</a:t>
                      </a:r>
                      <a:endParaRPr lang="ru-RU" sz="1400" dirty="0">
                        <a:effectLst/>
                        <a:latin typeface="Arial" panose="020B0604020202020204" pitchFamily="34" charset="0"/>
                        <a:ea typeface="Times New Roman"/>
                        <a:cs typeface="Arial" panose="020B0604020202020204" pitchFamily="34" charset="0"/>
                      </a:endParaRPr>
                    </a:p>
                  </a:txBody>
                  <a:tcPr marL="60060" marR="60060" marT="0" marB="0" anchor="ctr"/>
                </a:tc>
              </a:tr>
              <a:tr h="983662">
                <a:tc>
                  <a:txBody>
                    <a:bodyPr/>
                    <a:lstStyle/>
                    <a:p>
                      <a:pPr algn="ctr">
                        <a:lnSpc>
                          <a:spcPct val="150000"/>
                        </a:lnSpc>
                        <a:spcAft>
                          <a:spcPts val="0"/>
                        </a:spcAft>
                      </a:pPr>
                      <a:r>
                        <a:rPr lang="ru-RU" sz="1400" dirty="0">
                          <a:effectLst/>
                          <a:latin typeface="Arial" panose="020B0604020202020204" pitchFamily="34" charset="0"/>
                          <a:cs typeface="Arial" panose="020B0604020202020204" pitchFamily="34" charset="0"/>
                        </a:rPr>
                        <a:t>3</a:t>
                      </a:r>
                      <a:endParaRPr lang="ru-RU" sz="1400" dirty="0">
                        <a:effectLst/>
                        <a:latin typeface="Arial" panose="020B0604020202020204" pitchFamily="34" charset="0"/>
                        <a:ea typeface="Times New Roman"/>
                        <a:cs typeface="Arial" panose="020B0604020202020204" pitchFamily="34" charset="0"/>
                      </a:endParaRPr>
                    </a:p>
                  </a:txBody>
                  <a:tcPr marL="60060" marR="60060" marT="0" marB="0" anchor="ctr"/>
                </a:tc>
                <a:tc>
                  <a:txBody>
                    <a:bodyPr/>
                    <a:lstStyle/>
                    <a:p>
                      <a:pPr algn="ctr">
                        <a:lnSpc>
                          <a:spcPct val="150000"/>
                        </a:lnSpc>
                        <a:spcAft>
                          <a:spcPts val="0"/>
                        </a:spcAft>
                      </a:pPr>
                      <a:r>
                        <a:rPr lang="ru-RU" sz="1200">
                          <a:effectLst/>
                          <a:latin typeface="Arial" panose="020B0604020202020204" pitchFamily="34" charset="0"/>
                          <a:cs typeface="Arial" panose="020B0604020202020204" pitchFamily="34" charset="0"/>
                        </a:rPr>
                        <a:t>Плотина с отрывом понура и максимальным фильтрационным давлением 100 кПа</a:t>
                      </a:r>
                      <a:endParaRPr lang="ru-RU" sz="1200">
                        <a:effectLst/>
                        <a:latin typeface="Arial" panose="020B0604020202020204" pitchFamily="34" charset="0"/>
                        <a:ea typeface="Times New Roman"/>
                        <a:cs typeface="Arial" panose="020B0604020202020204" pitchFamily="34" charset="0"/>
                      </a:endParaRPr>
                    </a:p>
                  </a:txBody>
                  <a:tcPr marL="60060" marR="60060" marT="0" marB="0" anchor="ctr"/>
                </a:tc>
                <a:tc>
                  <a:txBody>
                    <a:bodyPr/>
                    <a:lstStyle/>
                    <a:p>
                      <a:pPr algn="ctr">
                        <a:lnSpc>
                          <a:spcPct val="150000"/>
                        </a:lnSpc>
                        <a:spcAft>
                          <a:spcPts val="0"/>
                        </a:spcAft>
                      </a:pPr>
                      <a:r>
                        <a:rPr lang="ru-RU" sz="1400" dirty="0" smtClean="0">
                          <a:effectLst/>
                          <a:latin typeface="Arial" panose="020B0604020202020204" pitchFamily="34" charset="0"/>
                          <a:cs typeface="Arial" panose="020B0604020202020204" pitchFamily="34" charset="0"/>
                        </a:rPr>
                        <a:t>1,33</a:t>
                      </a:r>
                      <a:endParaRPr lang="ru-RU" sz="1400" dirty="0">
                        <a:effectLst/>
                        <a:latin typeface="Arial" panose="020B0604020202020204" pitchFamily="34" charset="0"/>
                        <a:ea typeface="Times New Roman"/>
                        <a:cs typeface="Arial" panose="020B0604020202020204" pitchFamily="34" charset="0"/>
                      </a:endParaRPr>
                    </a:p>
                  </a:txBody>
                  <a:tcPr marL="60060" marR="60060" marT="0" marB="0" anchor="ctr"/>
                </a:tc>
                <a:tc>
                  <a:txBody>
                    <a:bodyPr/>
                    <a:lstStyle/>
                    <a:p>
                      <a:pPr algn="ctr">
                        <a:lnSpc>
                          <a:spcPct val="150000"/>
                        </a:lnSpc>
                        <a:spcAft>
                          <a:spcPts val="0"/>
                        </a:spcAft>
                      </a:pPr>
                      <a:r>
                        <a:rPr lang="ru-RU" sz="1400" dirty="0">
                          <a:effectLst/>
                          <a:latin typeface="Arial" panose="020B0604020202020204" pitchFamily="34" charset="0"/>
                          <a:cs typeface="Arial" panose="020B0604020202020204" pitchFamily="34" charset="0"/>
                        </a:rPr>
                        <a:t>4,4 10</a:t>
                      </a:r>
                      <a:r>
                        <a:rPr lang="ru-RU" sz="1400" baseline="30000" dirty="0">
                          <a:effectLst/>
                          <a:latin typeface="Arial" panose="020B0604020202020204" pitchFamily="34" charset="0"/>
                          <a:cs typeface="Arial" panose="020B0604020202020204" pitchFamily="34" charset="0"/>
                        </a:rPr>
                        <a:t>-2</a:t>
                      </a:r>
                      <a:endParaRPr lang="ru-RU" sz="1400" dirty="0">
                        <a:effectLst/>
                        <a:latin typeface="Arial" panose="020B0604020202020204" pitchFamily="34" charset="0"/>
                        <a:ea typeface="Times New Roman"/>
                        <a:cs typeface="Arial" panose="020B0604020202020204" pitchFamily="34" charset="0"/>
                      </a:endParaRPr>
                    </a:p>
                  </a:txBody>
                  <a:tcPr marL="60060" marR="60060" marT="0" marB="0" anchor="ctr"/>
                </a:tc>
                <a:tc>
                  <a:txBody>
                    <a:bodyPr/>
                    <a:lstStyle/>
                    <a:p>
                      <a:pPr algn="ctr">
                        <a:lnSpc>
                          <a:spcPct val="150000"/>
                        </a:lnSpc>
                        <a:spcAft>
                          <a:spcPts val="0"/>
                        </a:spcAft>
                      </a:pPr>
                      <a:r>
                        <a:rPr lang="ru-RU" sz="1400" dirty="0">
                          <a:effectLst/>
                          <a:latin typeface="Arial" panose="020B0604020202020204" pitchFamily="34" charset="0"/>
                          <a:cs typeface="Arial" panose="020B0604020202020204" pitchFamily="34" charset="0"/>
                        </a:rPr>
                        <a:t>4,4 10</a:t>
                      </a:r>
                      <a:r>
                        <a:rPr lang="ru-RU" sz="1400" baseline="30000" dirty="0">
                          <a:effectLst/>
                          <a:latin typeface="Arial" panose="020B0604020202020204" pitchFamily="34" charset="0"/>
                          <a:cs typeface="Arial" panose="020B0604020202020204" pitchFamily="34" charset="0"/>
                        </a:rPr>
                        <a:t>-5</a:t>
                      </a:r>
                      <a:endParaRPr lang="ru-RU" sz="1400" dirty="0">
                        <a:effectLst/>
                        <a:latin typeface="Arial" panose="020B0604020202020204" pitchFamily="34" charset="0"/>
                        <a:ea typeface="Times New Roman"/>
                        <a:cs typeface="Arial" panose="020B0604020202020204" pitchFamily="34" charset="0"/>
                      </a:endParaRPr>
                    </a:p>
                  </a:txBody>
                  <a:tcPr marL="60060" marR="60060" marT="0" marB="0" anchor="ctr"/>
                </a:tc>
              </a:tr>
              <a:tr h="983662">
                <a:tc>
                  <a:txBody>
                    <a:bodyPr/>
                    <a:lstStyle/>
                    <a:p>
                      <a:pPr algn="ctr">
                        <a:lnSpc>
                          <a:spcPct val="150000"/>
                        </a:lnSpc>
                        <a:spcAft>
                          <a:spcPts val="0"/>
                        </a:spcAft>
                      </a:pPr>
                      <a:r>
                        <a:rPr lang="ru-RU" sz="1400" dirty="0">
                          <a:effectLst/>
                          <a:latin typeface="Arial" panose="020B0604020202020204" pitchFamily="34" charset="0"/>
                          <a:cs typeface="Arial" panose="020B0604020202020204" pitchFamily="34" charset="0"/>
                        </a:rPr>
                        <a:t>4</a:t>
                      </a:r>
                      <a:endParaRPr lang="ru-RU" sz="1400" dirty="0">
                        <a:effectLst/>
                        <a:latin typeface="Arial" panose="020B0604020202020204" pitchFamily="34" charset="0"/>
                        <a:ea typeface="Times New Roman"/>
                        <a:cs typeface="Arial" panose="020B0604020202020204" pitchFamily="34" charset="0"/>
                      </a:endParaRPr>
                    </a:p>
                  </a:txBody>
                  <a:tcPr marL="60060" marR="60060" marT="0" marB="0" anchor="ctr"/>
                </a:tc>
                <a:tc>
                  <a:txBody>
                    <a:bodyPr/>
                    <a:lstStyle/>
                    <a:p>
                      <a:pPr algn="ctr">
                        <a:lnSpc>
                          <a:spcPct val="150000"/>
                        </a:lnSpc>
                        <a:spcAft>
                          <a:spcPts val="0"/>
                        </a:spcAft>
                      </a:pPr>
                      <a:r>
                        <a:rPr lang="ru-RU" sz="1200">
                          <a:effectLst/>
                          <a:latin typeface="Arial" panose="020B0604020202020204" pitchFamily="34" charset="0"/>
                          <a:cs typeface="Arial" panose="020B0604020202020204" pitchFamily="34" charset="0"/>
                        </a:rPr>
                        <a:t>Плотина с отрывом понура и максимальным фильтрационным давлением 160 кПа</a:t>
                      </a:r>
                      <a:endParaRPr lang="ru-RU" sz="1200">
                        <a:effectLst/>
                        <a:latin typeface="Arial" panose="020B0604020202020204" pitchFamily="34" charset="0"/>
                        <a:ea typeface="Times New Roman"/>
                        <a:cs typeface="Arial" panose="020B0604020202020204" pitchFamily="34" charset="0"/>
                      </a:endParaRPr>
                    </a:p>
                  </a:txBody>
                  <a:tcPr marL="60060" marR="60060" marT="0" marB="0" anchor="ctr"/>
                </a:tc>
                <a:tc>
                  <a:txBody>
                    <a:bodyPr/>
                    <a:lstStyle/>
                    <a:p>
                      <a:pPr algn="ctr">
                        <a:lnSpc>
                          <a:spcPct val="150000"/>
                        </a:lnSpc>
                        <a:spcAft>
                          <a:spcPts val="0"/>
                        </a:spcAft>
                      </a:pPr>
                      <a:r>
                        <a:rPr lang="ru-RU" sz="1400" dirty="0" smtClean="0">
                          <a:effectLst/>
                          <a:latin typeface="Arial" panose="020B0604020202020204" pitchFamily="34" charset="0"/>
                          <a:cs typeface="Arial" panose="020B0604020202020204" pitchFamily="34" charset="0"/>
                        </a:rPr>
                        <a:t>1,29</a:t>
                      </a:r>
                      <a:endParaRPr lang="ru-RU" sz="1400" dirty="0">
                        <a:effectLst/>
                        <a:latin typeface="Arial" panose="020B0604020202020204" pitchFamily="34" charset="0"/>
                        <a:ea typeface="Times New Roman"/>
                        <a:cs typeface="Arial" panose="020B0604020202020204" pitchFamily="34" charset="0"/>
                      </a:endParaRPr>
                    </a:p>
                  </a:txBody>
                  <a:tcPr marL="60060" marR="60060" marT="0" marB="0" anchor="ctr"/>
                </a:tc>
                <a:tc>
                  <a:txBody>
                    <a:bodyPr/>
                    <a:lstStyle/>
                    <a:p>
                      <a:pPr algn="ctr">
                        <a:lnSpc>
                          <a:spcPct val="150000"/>
                        </a:lnSpc>
                        <a:spcAft>
                          <a:spcPts val="0"/>
                        </a:spcAft>
                      </a:pPr>
                      <a:r>
                        <a:rPr lang="ru-RU" sz="1400">
                          <a:effectLst/>
                          <a:latin typeface="Arial" panose="020B0604020202020204" pitchFamily="34" charset="0"/>
                          <a:cs typeface="Arial" panose="020B0604020202020204" pitchFamily="34" charset="0"/>
                        </a:rPr>
                        <a:t>6,6 10</a:t>
                      </a:r>
                      <a:r>
                        <a:rPr lang="ru-RU" sz="1400" baseline="30000">
                          <a:effectLst/>
                          <a:latin typeface="Arial" panose="020B0604020202020204" pitchFamily="34" charset="0"/>
                          <a:cs typeface="Arial" panose="020B0604020202020204" pitchFamily="34" charset="0"/>
                        </a:rPr>
                        <a:t>-2</a:t>
                      </a:r>
                      <a:endParaRPr lang="ru-RU" sz="1400">
                        <a:effectLst/>
                        <a:latin typeface="Arial" panose="020B0604020202020204" pitchFamily="34" charset="0"/>
                        <a:ea typeface="Times New Roman"/>
                        <a:cs typeface="Arial" panose="020B0604020202020204" pitchFamily="34" charset="0"/>
                      </a:endParaRPr>
                    </a:p>
                  </a:txBody>
                  <a:tcPr marL="60060" marR="60060" marT="0" marB="0" anchor="ctr"/>
                </a:tc>
                <a:tc>
                  <a:txBody>
                    <a:bodyPr/>
                    <a:lstStyle/>
                    <a:p>
                      <a:pPr algn="ctr">
                        <a:lnSpc>
                          <a:spcPct val="150000"/>
                        </a:lnSpc>
                        <a:spcAft>
                          <a:spcPts val="0"/>
                        </a:spcAft>
                      </a:pPr>
                      <a:r>
                        <a:rPr lang="ru-RU" sz="1400" dirty="0">
                          <a:effectLst/>
                          <a:latin typeface="Arial" panose="020B0604020202020204" pitchFamily="34" charset="0"/>
                          <a:cs typeface="Arial" panose="020B0604020202020204" pitchFamily="34" charset="0"/>
                        </a:rPr>
                        <a:t>6,6 10</a:t>
                      </a:r>
                      <a:r>
                        <a:rPr lang="ru-RU" sz="1400" baseline="30000" dirty="0">
                          <a:effectLst/>
                          <a:latin typeface="Arial" panose="020B0604020202020204" pitchFamily="34" charset="0"/>
                          <a:cs typeface="Arial" panose="020B0604020202020204" pitchFamily="34" charset="0"/>
                        </a:rPr>
                        <a:t>-5</a:t>
                      </a:r>
                      <a:endParaRPr lang="ru-RU" sz="1400" dirty="0">
                        <a:effectLst/>
                        <a:latin typeface="Arial" panose="020B0604020202020204" pitchFamily="34" charset="0"/>
                        <a:ea typeface="Times New Roman"/>
                        <a:cs typeface="Arial" panose="020B0604020202020204" pitchFamily="34" charset="0"/>
                      </a:endParaRPr>
                    </a:p>
                  </a:txBody>
                  <a:tcPr marL="60060" marR="60060" marT="0" marB="0" anchor="ctr"/>
                </a:tc>
              </a:tr>
            </a:tbl>
          </a:graphicData>
        </a:graphic>
      </p:graphicFrame>
    </p:spTree>
    <p:extLst>
      <p:ext uri="{BB962C8B-B14F-4D97-AF65-F5344CB8AC3E}">
        <p14:creationId xmlns:p14="http://schemas.microsoft.com/office/powerpoint/2010/main" val="37710990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fld id="{4682C020-F762-4CFF-B6FF-00BA35C30F5C}" type="slidenum">
              <a:rPr lang="ru-RU" smtClean="0"/>
              <a:pPr/>
              <a:t>17</a:t>
            </a:fld>
            <a:endParaRPr lang="ru-RU"/>
          </a:p>
        </p:txBody>
      </p:sp>
      <p:pic>
        <p:nvPicPr>
          <p:cNvPr id="5" name="Рисунок 4"/>
          <p:cNvPicPr>
            <a:picLocks noChangeAspect="1"/>
          </p:cNvPicPr>
          <p:nvPr/>
        </p:nvPicPr>
        <p:blipFill rotWithShape="1">
          <a:blip r:embed="rId2" cstate="print">
            <a:extLst>
              <a:ext uri="{28A0092B-C50C-407E-A947-70E740481C1C}">
                <a14:useLocalDpi xmlns:a14="http://schemas.microsoft.com/office/drawing/2010/main" val="0"/>
              </a:ext>
            </a:extLst>
          </a:blip>
          <a:srcRect r="61996" b="-8592"/>
          <a:stretch/>
        </p:blipFill>
        <p:spPr>
          <a:xfrm>
            <a:off x="321991" y="461654"/>
            <a:ext cx="1128713" cy="494109"/>
          </a:xfrm>
          <a:prstGeom prst="rect">
            <a:avLst/>
          </a:prstGeom>
        </p:spPr>
      </p:pic>
      <p:sp>
        <p:nvSpPr>
          <p:cNvPr id="6" name="Заголовок 5"/>
          <p:cNvSpPr txBox="1">
            <a:spLocks/>
          </p:cNvSpPr>
          <p:nvPr/>
        </p:nvSpPr>
        <p:spPr>
          <a:xfrm>
            <a:off x="1450703" y="404667"/>
            <a:ext cx="6599787" cy="801961"/>
          </a:xfrm>
          <a:prstGeom prst="rect">
            <a:avLst/>
          </a:prstGeom>
        </p:spPr>
        <p:txBody>
          <a:bodyPr>
            <a:noAutofit/>
          </a:bodyPr>
          <a:lstStyle>
            <a:lvl1pPr algn="l" defTabSz="914400" rtl="0" eaLnBrk="1" latinLnBrk="0" hangingPunct="1">
              <a:lnSpc>
                <a:spcPct val="90000"/>
              </a:lnSpc>
              <a:spcBef>
                <a:spcPct val="0"/>
              </a:spcBef>
              <a:buNone/>
              <a:defRPr sz="4200" b="0" kern="1200" cap="all"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endParaRPr lang="en-US" sz="2100" b="1" dirty="0" smtClean="0">
              <a:solidFill>
                <a:schemeClr val="accent1">
                  <a:lumMod val="75000"/>
                </a:schemeClr>
              </a:solidFill>
              <a:latin typeface="Times New Roman" panose="02020603050405020304" pitchFamily="18" charset="0"/>
              <a:cs typeface="Times New Roman" panose="02020603050405020304" pitchFamily="18" charset="0"/>
            </a:endParaRPr>
          </a:p>
          <a:p>
            <a:pPr algn="ctr"/>
            <a:r>
              <a:rPr lang="ru-RU" sz="2100" b="1" dirty="0" smtClean="0">
                <a:solidFill>
                  <a:schemeClr val="accent1">
                    <a:lumMod val="75000"/>
                  </a:schemeClr>
                </a:solidFill>
                <a:latin typeface="Times New Roman" panose="02020603050405020304" pitchFamily="18" charset="0"/>
                <a:cs typeface="Times New Roman" panose="02020603050405020304" pitchFamily="18" charset="0"/>
              </a:rPr>
              <a:t>Основные выводы</a:t>
            </a:r>
          </a:p>
        </p:txBody>
      </p:sp>
      <p:sp>
        <p:nvSpPr>
          <p:cNvPr id="8" name="Объект 7"/>
          <p:cNvSpPr txBox="1">
            <a:spLocks/>
          </p:cNvSpPr>
          <p:nvPr/>
        </p:nvSpPr>
        <p:spPr>
          <a:xfrm>
            <a:off x="633843" y="1227029"/>
            <a:ext cx="7964055" cy="1527141"/>
          </a:xfrm>
          <a:prstGeom prst="rect">
            <a:avLst/>
          </a:prstGeom>
        </p:spPr>
        <p:txBody>
          <a:bodyPr>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algn="just"/>
            <a:r>
              <a:rPr lang="ru-RU" sz="1600" dirty="0">
                <a:solidFill>
                  <a:schemeClr val="tx2"/>
                </a:solidFill>
                <a:latin typeface="Arial" panose="020B0604020202020204" pitchFamily="34" charset="0"/>
                <a:cs typeface="Arial" panose="020B0604020202020204" pitchFamily="34" charset="0"/>
              </a:rPr>
              <a:t>Из таблицы следует, что расчеты </a:t>
            </a:r>
            <a:r>
              <a:rPr lang="ru-RU" sz="1600" dirty="0" smtClean="0">
                <a:solidFill>
                  <a:schemeClr val="tx2"/>
                </a:solidFill>
                <a:latin typeface="Arial" panose="020B0604020202020204" pitchFamily="34" charset="0"/>
                <a:cs typeface="Arial" panose="020B0604020202020204" pitchFamily="34" charset="0"/>
              </a:rPr>
              <a:t>(Вар.№</a:t>
            </a:r>
            <a:r>
              <a:rPr lang="ru-RU" sz="1600" dirty="0">
                <a:solidFill>
                  <a:schemeClr val="tx2"/>
                </a:solidFill>
                <a:latin typeface="Arial" panose="020B0604020202020204" pitchFamily="34" charset="0"/>
                <a:cs typeface="Arial" panose="020B0604020202020204" pitchFamily="34" charset="0"/>
              </a:rPr>
              <a:t>1), проведенные для плотины с понуром при значениях соответствующих показаниям пьезометров под понуром и плотиной на уровне К2 (по сути предельного состояния), принятом в Декларации безопасности, на самом деле не представляют никакой опасности для плотины, имеющей в этом случае значительный коэффициент запаса устойчивости 1,9 и приемлемое распределение напряжений. Поэтому порог значений К2 для пьезометров может быть существенно повышен. </a:t>
            </a:r>
          </a:p>
          <a:p>
            <a:pPr algn="just"/>
            <a:r>
              <a:rPr lang="ru-RU" sz="1600" dirty="0">
                <a:solidFill>
                  <a:schemeClr val="tx2"/>
                </a:solidFill>
                <a:latin typeface="Arial" panose="020B0604020202020204" pitchFamily="34" charset="0"/>
                <a:cs typeface="Arial" panose="020B0604020202020204" pitchFamily="34" charset="0"/>
              </a:rPr>
              <a:t>Расчеты, проведенные для механического отрыва или отказа несущей способности понура, рассматриваемого, как сценарий аварийной ситуации, показывают, что при принятых расчетных данных устойчивость плотины, регламентированная нормами, не обеспечивается, но полученные результаты расчетов позволяют провести вероятностные расчеты и оценить реальный риск аварии для данного сооружения, а не руководствоваться паллиативными методиками типа </a:t>
            </a:r>
            <a:r>
              <a:rPr lang="en-US" sz="1600" dirty="0">
                <a:solidFill>
                  <a:schemeClr val="tx2"/>
                </a:solidFill>
                <a:latin typeface="Arial" panose="020B0604020202020204" pitchFamily="34" charset="0"/>
                <a:cs typeface="Arial" panose="020B0604020202020204" pitchFamily="34" charset="0"/>
              </a:rPr>
              <a:t>Fell</a:t>
            </a:r>
            <a:r>
              <a:rPr lang="ru-RU" sz="1600" dirty="0">
                <a:solidFill>
                  <a:schemeClr val="tx2"/>
                </a:solidFill>
                <a:latin typeface="Arial" panose="020B0604020202020204" pitchFamily="34" charset="0"/>
                <a:cs typeface="Arial" panose="020B0604020202020204" pitchFamily="34" charset="0"/>
              </a:rPr>
              <a:t>, </a:t>
            </a:r>
            <a:r>
              <a:rPr lang="ru-RU" sz="1600" dirty="0" smtClean="0">
                <a:solidFill>
                  <a:schemeClr val="tx2"/>
                </a:solidFill>
                <a:latin typeface="Arial" panose="020B0604020202020204" pitchFamily="34" charset="0"/>
                <a:cs typeface="Arial" panose="020B0604020202020204" pitchFamily="34" charset="0"/>
              </a:rPr>
              <a:t>экспертными оценками </a:t>
            </a:r>
            <a:r>
              <a:rPr lang="ru-RU" sz="1600" dirty="0">
                <a:solidFill>
                  <a:schemeClr val="tx2"/>
                </a:solidFill>
                <a:latin typeface="Arial" panose="020B0604020202020204" pitchFamily="34" charset="0"/>
                <a:cs typeface="Arial" panose="020B0604020202020204" pitchFamily="34" charset="0"/>
              </a:rPr>
              <a:t>и т. д., </a:t>
            </a:r>
            <a:r>
              <a:rPr lang="ru-RU" sz="1600" dirty="0" smtClean="0">
                <a:solidFill>
                  <a:schemeClr val="tx2"/>
                </a:solidFill>
                <a:latin typeface="Arial" panose="020B0604020202020204" pitchFamily="34" charset="0"/>
                <a:cs typeface="Arial" panose="020B0604020202020204" pitchFamily="34" charset="0"/>
              </a:rPr>
              <a:t>не</a:t>
            </a:r>
            <a:r>
              <a:rPr lang="en-US" sz="1600" dirty="0" smtClean="0">
                <a:solidFill>
                  <a:schemeClr val="tx2"/>
                </a:solidFill>
                <a:latin typeface="Arial" panose="020B0604020202020204" pitchFamily="34" charset="0"/>
                <a:cs typeface="Arial" panose="020B0604020202020204" pitchFamily="34" charset="0"/>
              </a:rPr>
              <a:t> </a:t>
            </a:r>
            <a:r>
              <a:rPr lang="ru-RU" sz="1600" dirty="0" smtClean="0">
                <a:solidFill>
                  <a:schemeClr val="tx2"/>
                </a:solidFill>
                <a:latin typeface="Arial" panose="020B0604020202020204" pitchFamily="34" charset="0"/>
                <a:cs typeface="Arial" panose="020B0604020202020204" pitchFamily="34" charset="0"/>
              </a:rPr>
              <a:t>дающие </a:t>
            </a:r>
            <a:r>
              <a:rPr lang="ru-RU" sz="1600" dirty="0">
                <a:solidFill>
                  <a:schemeClr val="tx2"/>
                </a:solidFill>
                <a:latin typeface="Arial" panose="020B0604020202020204" pitchFamily="34" charset="0"/>
                <a:cs typeface="Arial" panose="020B0604020202020204" pitchFamily="34" charset="0"/>
              </a:rPr>
              <a:t>объективной численной оценки риска.</a:t>
            </a:r>
          </a:p>
          <a:p>
            <a:pPr algn="just"/>
            <a:r>
              <a:rPr lang="ru-RU" sz="1600" dirty="0" smtClean="0">
                <a:solidFill>
                  <a:schemeClr val="tx2"/>
                </a:solidFill>
                <a:latin typeface="Arial" panose="020B0604020202020204" pitchFamily="34" charset="0"/>
                <a:cs typeface="Arial" panose="020B0604020202020204" pitchFamily="34" charset="0"/>
              </a:rPr>
              <a:t>Полученные </a:t>
            </a:r>
            <a:r>
              <a:rPr lang="ru-RU" sz="1600" dirty="0">
                <a:solidFill>
                  <a:schemeClr val="tx2"/>
                </a:solidFill>
                <a:latin typeface="Arial" panose="020B0604020202020204" pitchFamily="34" charset="0"/>
                <a:cs typeface="Arial" panose="020B0604020202020204" pitchFamily="34" charset="0"/>
              </a:rPr>
              <a:t>на примере бетонной водосливной плотины </a:t>
            </a:r>
            <a:r>
              <a:rPr lang="ru-RU" sz="1600" dirty="0" err="1">
                <a:solidFill>
                  <a:schemeClr val="tx2"/>
                </a:solidFill>
                <a:latin typeface="Arial" panose="020B0604020202020204" pitchFamily="34" charset="0"/>
                <a:cs typeface="Arial" panose="020B0604020202020204" pitchFamily="34" charset="0"/>
              </a:rPr>
              <a:t>Воткинской</a:t>
            </a:r>
            <a:r>
              <a:rPr lang="ru-RU" sz="1600" dirty="0">
                <a:solidFill>
                  <a:schemeClr val="tx2"/>
                </a:solidFill>
                <a:latin typeface="Arial" panose="020B0604020202020204" pitchFamily="34" charset="0"/>
                <a:cs typeface="Arial" panose="020B0604020202020204" pitchFamily="34" charset="0"/>
              </a:rPr>
              <a:t> ГЭС </a:t>
            </a:r>
            <a:r>
              <a:rPr lang="ru-RU" sz="1600" dirty="0" smtClean="0">
                <a:solidFill>
                  <a:schemeClr val="tx2"/>
                </a:solidFill>
                <a:latin typeface="Arial" panose="020B0604020202020204" pitchFamily="34" charset="0"/>
                <a:cs typeface="Arial" panose="020B0604020202020204" pitchFamily="34" charset="0"/>
              </a:rPr>
              <a:t>результаты вероятностных расчетов, </a:t>
            </a:r>
            <a:r>
              <a:rPr lang="ru-RU" sz="1600" dirty="0" smtClean="0">
                <a:solidFill>
                  <a:schemeClr val="tx2"/>
                </a:solidFill>
                <a:latin typeface="Arial" panose="020B0604020202020204" pitchFamily="34" charset="0"/>
                <a:cs typeface="Arial" panose="020B0604020202020204" pitchFamily="34" charset="0"/>
              </a:rPr>
              <a:t>позволяют </a:t>
            </a:r>
            <a:r>
              <a:rPr lang="ru-RU" sz="1600" dirty="0">
                <a:solidFill>
                  <a:schemeClr val="tx2"/>
                </a:solidFill>
                <a:latin typeface="Arial" panose="020B0604020202020204" pitchFamily="34" charset="0"/>
                <a:cs typeface="Arial" panose="020B0604020202020204" pitchFamily="34" charset="0"/>
              </a:rPr>
              <a:t>обосновать более высокие </a:t>
            </a:r>
            <a:r>
              <a:rPr lang="ru-RU" sz="1600" dirty="0" err="1">
                <a:solidFill>
                  <a:schemeClr val="tx2"/>
                </a:solidFill>
                <a:latin typeface="Arial" panose="020B0604020202020204" pitchFamily="34" charset="0"/>
                <a:cs typeface="Arial" panose="020B0604020202020204" pitchFamily="34" charset="0"/>
              </a:rPr>
              <a:t>критериальные</a:t>
            </a:r>
            <a:r>
              <a:rPr lang="ru-RU" sz="1600" dirty="0">
                <a:solidFill>
                  <a:schemeClr val="tx2"/>
                </a:solidFill>
                <a:latin typeface="Arial" panose="020B0604020202020204" pitchFamily="34" charset="0"/>
                <a:cs typeface="Arial" panose="020B0604020202020204" pitchFamily="34" charset="0"/>
              </a:rPr>
              <a:t> значения диагностических показателей для количественной оценки состояния сооружений гидроузла. Дальнейшим направлением такой работы является объективная количественная оценка риска возможной аварийной ситуации на бетонной плотине </a:t>
            </a:r>
            <a:r>
              <a:rPr lang="ru-RU" sz="1600" dirty="0" err="1">
                <a:solidFill>
                  <a:schemeClr val="tx2"/>
                </a:solidFill>
                <a:latin typeface="Arial" panose="020B0604020202020204" pitchFamily="34" charset="0"/>
                <a:cs typeface="Arial" panose="020B0604020202020204" pitchFamily="34" charset="0"/>
              </a:rPr>
              <a:t>Воткинской</a:t>
            </a:r>
            <a:r>
              <a:rPr lang="ru-RU" sz="1600" dirty="0">
                <a:solidFill>
                  <a:schemeClr val="tx2"/>
                </a:solidFill>
                <a:latin typeface="Arial" panose="020B0604020202020204" pitchFamily="34" charset="0"/>
                <a:cs typeface="Arial" panose="020B0604020202020204" pitchFamily="34" charset="0"/>
              </a:rPr>
              <a:t> </a:t>
            </a:r>
            <a:r>
              <a:rPr lang="ru-RU" sz="1600" dirty="0" smtClean="0">
                <a:solidFill>
                  <a:schemeClr val="tx2"/>
                </a:solidFill>
                <a:latin typeface="Arial" panose="020B0604020202020204" pitchFamily="34" charset="0"/>
                <a:cs typeface="Arial" panose="020B0604020202020204" pitchFamily="34" charset="0"/>
              </a:rPr>
              <a:t>ГЭС</a:t>
            </a:r>
            <a:r>
              <a:rPr lang="en-US" sz="1600" dirty="0" smtClean="0">
                <a:solidFill>
                  <a:schemeClr val="tx2"/>
                </a:solidFill>
                <a:latin typeface="Arial" panose="020B0604020202020204" pitchFamily="34" charset="0"/>
                <a:cs typeface="Arial" panose="020B0604020202020204" pitchFamily="34" charset="0"/>
              </a:rPr>
              <a:t> </a:t>
            </a:r>
            <a:r>
              <a:rPr lang="ru-RU" sz="1600" dirty="0" smtClean="0">
                <a:solidFill>
                  <a:schemeClr val="tx2"/>
                </a:solidFill>
                <a:latin typeface="Arial" panose="020B0604020202020204" pitchFamily="34" charset="0"/>
                <a:cs typeface="Arial" panose="020B0604020202020204" pitchFamily="34" charset="0"/>
              </a:rPr>
              <a:t>с применением вероятностных методов расчета.</a:t>
            </a:r>
            <a:endParaRPr lang="ru-RU" sz="16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79355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fld id="{4682C020-F762-4CFF-B6FF-00BA35C30F5C}" type="slidenum">
              <a:rPr lang="ru-RU" smtClean="0"/>
              <a:pPr/>
              <a:t>18</a:t>
            </a:fld>
            <a:endParaRPr lang="ru-RU"/>
          </a:p>
        </p:txBody>
      </p:sp>
      <p:sp>
        <p:nvSpPr>
          <p:cNvPr id="5" name="TextBox 4"/>
          <p:cNvSpPr txBox="1"/>
          <p:nvPr/>
        </p:nvSpPr>
        <p:spPr>
          <a:xfrm>
            <a:off x="3028209" y="2980706"/>
            <a:ext cx="3614836" cy="461665"/>
          </a:xfrm>
          <a:prstGeom prst="rect">
            <a:avLst/>
          </a:prstGeom>
          <a:noFill/>
        </p:spPr>
        <p:txBody>
          <a:bodyPr wrap="none" rtlCol="0">
            <a:spAutoFit/>
          </a:bodyPr>
          <a:lstStyle/>
          <a:p>
            <a:r>
              <a:rPr lang="ru-RU" sz="2400" b="1" dirty="0" smtClean="0">
                <a:solidFill>
                  <a:schemeClr val="tx2"/>
                </a:solidFill>
                <a:latin typeface="Times New Roman" pitchFamily="18" charset="0"/>
                <a:cs typeface="Times New Roman" pitchFamily="18" charset="0"/>
              </a:rPr>
              <a:t>Благодарю за внимание!</a:t>
            </a:r>
            <a:endParaRPr lang="ru-RU" sz="2400" b="1" dirty="0">
              <a:solidFill>
                <a:schemeClr val="tx2"/>
              </a:solidFill>
              <a:latin typeface="Times New Roman" pitchFamily="18" charset="0"/>
              <a:cs typeface="Times New Roman" pitchFamily="18" charset="0"/>
            </a:endParaRPr>
          </a:p>
        </p:txBody>
      </p:sp>
      <p:pic>
        <p:nvPicPr>
          <p:cNvPr id="6" name="Рисунок 5"/>
          <p:cNvPicPr>
            <a:picLocks noChangeAspect="1"/>
          </p:cNvPicPr>
          <p:nvPr/>
        </p:nvPicPr>
        <p:blipFill rotWithShape="1">
          <a:blip r:embed="rId2" cstate="print">
            <a:extLst>
              <a:ext uri="{28A0092B-C50C-407E-A947-70E740481C1C}">
                <a14:useLocalDpi xmlns:a14="http://schemas.microsoft.com/office/drawing/2010/main" val="0"/>
              </a:ext>
            </a:extLst>
          </a:blip>
          <a:srcRect r="61996" b="-8592"/>
          <a:stretch/>
        </p:blipFill>
        <p:spPr>
          <a:xfrm>
            <a:off x="267400" y="475302"/>
            <a:ext cx="1128713" cy="49410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p>
            <a:fld id="{4682C020-F762-4CFF-B6FF-00BA35C30F5C}" type="slidenum">
              <a:rPr lang="ru-RU" smtClean="0">
                <a:solidFill>
                  <a:schemeClr val="bg1"/>
                </a:solidFill>
                <a:latin typeface="Times New Roman" panose="02020603050405020304" pitchFamily="18" charset="0"/>
                <a:cs typeface="Times New Roman" panose="02020603050405020304" pitchFamily="18" charset="0"/>
              </a:rPr>
              <a:pPr/>
              <a:t>2</a:t>
            </a:fld>
            <a:endParaRPr lang="ru-RU" dirty="0">
              <a:solidFill>
                <a:schemeClr val="bg1"/>
              </a:solidFill>
              <a:latin typeface="Times New Roman" panose="02020603050405020304" pitchFamily="18" charset="0"/>
              <a:cs typeface="Times New Roman" panose="02020603050405020304" pitchFamily="18" charset="0"/>
            </a:endParaRPr>
          </a:p>
        </p:txBody>
      </p:sp>
      <p:sp>
        <p:nvSpPr>
          <p:cNvPr id="12" name="Объект 7"/>
          <p:cNvSpPr txBox="1">
            <a:spLocks/>
          </p:cNvSpPr>
          <p:nvPr/>
        </p:nvSpPr>
        <p:spPr>
          <a:xfrm>
            <a:off x="586219" y="1316135"/>
            <a:ext cx="7938655" cy="1488423"/>
          </a:xfrm>
          <a:prstGeom prst="rect">
            <a:avLst/>
          </a:prstGeom>
        </p:spPr>
        <p:txBody>
          <a:bodyPr>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algn="just">
              <a:lnSpc>
                <a:spcPct val="100000"/>
              </a:lnSpc>
              <a:spcBef>
                <a:spcPts val="0"/>
              </a:spcBef>
              <a:spcAft>
                <a:spcPts val="1000"/>
              </a:spcAft>
            </a:pPr>
            <a:r>
              <a:rPr lang="ru-RU" sz="1600" dirty="0">
                <a:solidFill>
                  <a:schemeClr val="tx2"/>
                </a:solidFill>
                <a:latin typeface="Arial" panose="020B0604020202020204" pitchFamily="34" charset="0"/>
                <a:ea typeface="SimSun" panose="02010600030101010101" pitchFamily="2" charset="-122"/>
                <a:cs typeface="Arial" panose="020B0604020202020204" pitchFamily="34" charset="0"/>
              </a:rPr>
              <a:t>По данным Российского Регистра гидротехнических сооружений на </a:t>
            </a:r>
            <a:r>
              <a:rPr lang="ru-RU" sz="1600" dirty="0" smtClean="0">
                <a:solidFill>
                  <a:schemeClr val="tx2"/>
                </a:solidFill>
                <a:latin typeface="Arial" panose="020B0604020202020204" pitchFamily="34" charset="0"/>
                <a:ea typeface="SimSun" panose="02010600030101010101" pitchFamily="2" charset="-122"/>
                <a:cs typeface="Arial" panose="020B0604020202020204" pitchFamily="34" charset="0"/>
              </a:rPr>
              <a:t>конец 2016 </a:t>
            </a:r>
            <a:r>
              <a:rPr lang="ru-RU" sz="1600" dirty="0">
                <a:solidFill>
                  <a:schemeClr val="tx2"/>
                </a:solidFill>
                <a:latin typeface="Arial" panose="020B0604020202020204" pitchFamily="34" charset="0"/>
                <a:ea typeface="SimSun" panose="02010600030101010101" pitchFamily="2" charset="-122"/>
                <a:cs typeface="Arial" panose="020B0604020202020204" pitchFamily="34" charset="0"/>
              </a:rPr>
              <a:t>года в Российской Федерации зарегистрировано </a:t>
            </a:r>
            <a:r>
              <a:rPr lang="ru-RU" sz="1600" b="1" dirty="0">
                <a:solidFill>
                  <a:schemeClr val="tx2"/>
                </a:solidFill>
                <a:latin typeface="Arial" panose="020B0604020202020204" pitchFamily="34" charset="0"/>
                <a:ea typeface="SimSun" panose="02010600030101010101" pitchFamily="2" charset="-122"/>
                <a:cs typeface="Arial" panose="020B0604020202020204" pitchFamily="34" charset="0"/>
              </a:rPr>
              <a:t>5310</a:t>
            </a:r>
            <a:r>
              <a:rPr lang="ru-RU" sz="1600" dirty="0">
                <a:solidFill>
                  <a:schemeClr val="tx2"/>
                </a:solidFill>
                <a:latin typeface="Arial" panose="020B0604020202020204" pitchFamily="34" charset="0"/>
                <a:ea typeface="SimSun" panose="02010600030101010101" pitchFamily="2" charset="-122"/>
                <a:cs typeface="Arial" panose="020B0604020202020204" pitchFamily="34" charset="0"/>
              </a:rPr>
              <a:t> комплексов гидротехнических сооружений, в состав которых входят </a:t>
            </a:r>
            <a:r>
              <a:rPr lang="ru-RU" sz="1600" b="1" dirty="0">
                <a:solidFill>
                  <a:schemeClr val="tx2"/>
                </a:solidFill>
                <a:latin typeface="Arial" panose="020B0604020202020204" pitchFamily="34" charset="0"/>
                <a:ea typeface="SimSun" panose="02010600030101010101" pitchFamily="2" charset="-122"/>
                <a:cs typeface="Arial" panose="020B0604020202020204" pitchFamily="34" charset="0"/>
              </a:rPr>
              <a:t>12707</a:t>
            </a:r>
            <a:r>
              <a:rPr lang="ru-RU" sz="1600" dirty="0">
                <a:solidFill>
                  <a:schemeClr val="tx2"/>
                </a:solidFill>
                <a:latin typeface="Arial" panose="020B0604020202020204" pitchFamily="34" charset="0"/>
                <a:ea typeface="SimSun" panose="02010600030101010101" pitchFamily="2" charset="-122"/>
                <a:cs typeface="Arial" panose="020B0604020202020204" pitchFamily="34" charset="0"/>
              </a:rPr>
              <a:t> гидротехнических </a:t>
            </a:r>
            <a:r>
              <a:rPr lang="ru-RU" sz="1600" dirty="0" smtClean="0">
                <a:solidFill>
                  <a:schemeClr val="tx2"/>
                </a:solidFill>
                <a:latin typeface="Arial" panose="020B0604020202020204" pitchFamily="34" charset="0"/>
                <a:ea typeface="SimSun" panose="02010600030101010101" pitchFamily="2" charset="-122"/>
                <a:cs typeface="Arial" panose="020B0604020202020204" pitchFamily="34" charset="0"/>
              </a:rPr>
              <a:t>сооружений.</a:t>
            </a:r>
          </a:p>
          <a:p>
            <a:pPr algn="just">
              <a:lnSpc>
                <a:spcPct val="100000"/>
              </a:lnSpc>
              <a:spcBef>
                <a:spcPts val="0"/>
              </a:spcBef>
              <a:spcAft>
                <a:spcPts val="1000"/>
              </a:spcAft>
            </a:pPr>
            <a:r>
              <a:rPr lang="ru-RU" sz="1600" b="1" dirty="0" smtClean="0">
                <a:solidFill>
                  <a:schemeClr val="tx2"/>
                </a:solidFill>
                <a:latin typeface="Arial" panose="020B0604020202020204" pitchFamily="34" charset="0"/>
                <a:ea typeface="SimSun" panose="02010600030101010101" pitchFamily="2" charset="-122"/>
                <a:cs typeface="Arial" panose="020B0604020202020204" pitchFamily="34" charset="0"/>
              </a:rPr>
              <a:t>247</a:t>
            </a:r>
            <a:r>
              <a:rPr lang="ru-RU" sz="1600" dirty="0" smtClean="0">
                <a:solidFill>
                  <a:schemeClr val="tx2"/>
                </a:solidFill>
                <a:latin typeface="Arial" panose="020B0604020202020204" pitchFamily="34" charset="0"/>
                <a:ea typeface="SimSun" panose="02010600030101010101" pitchFamily="2" charset="-122"/>
                <a:cs typeface="Arial" panose="020B0604020202020204" pitchFamily="34" charset="0"/>
              </a:rPr>
              <a:t> комплексов </a:t>
            </a:r>
            <a:r>
              <a:rPr lang="ru-RU" sz="1600" dirty="0">
                <a:solidFill>
                  <a:schemeClr val="tx2"/>
                </a:solidFill>
                <a:latin typeface="Arial" panose="020B0604020202020204" pitchFamily="34" charset="0"/>
                <a:ea typeface="SimSun" panose="02010600030101010101" pitchFamily="2" charset="-122"/>
                <a:cs typeface="Arial" panose="020B0604020202020204" pitchFamily="34" charset="0"/>
              </a:rPr>
              <a:t>гидротехнических сооружений имеют опасный уровень безопасности, характеризующийся развитием процессов снижения прочности и устойчивости элементов ГТС и их оснований, превышения предельно допустимых значений критериев безопасности, переходом технического состояния гидротехнических сооружений от частично неработоспособного к </a:t>
            </a:r>
            <a:r>
              <a:rPr lang="ru-RU" sz="1600" dirty="0" smtClean="0">
                <a:solidFill>
                  <a:schemeClr val="tx2"/>
                </a:solidFill>
                <a:latin typeface="Arial" panose="020B0604020202020204" pitchFamily="34" charset="0"/>
                <a:ea typeface="SimSun" panose="02010600030101010101" pitchFamily="2" charset="-122"/>
                <a:cs typeface="Arial" panose="020B0604020202020204" pitchFamily="34" charset="0"/>
              </a:rPr>
              <a:t>неработоспособному.</a:t>
            </a:r>
          </a:p>
          <a:p>
            <a:pPr algn="ctr">
              <a:lnSpc>
                <a:spcPct val="100000"/>
              </a:lnSpc>
              <a:spcBef>
                <a:spcPts val="0"/>
              </a:spcBef>
              <a:spcAft>
                <a:spcPts val="1000"/>
              </a:spcAft>
              <a:buNone/>
            </a:pPr>
            <a:r>
              <a:rPr lang="ru-RU" sz="1600" b="1" dirty="0" smtClean="0">
                <a:solidFill>
                  <a:schemeClr val="tx2"/>
                </a:solidFill>
                <a:latin typeface="Times New Roman" panose="02020603050405020304" pitchFamily="18" charset="0"/>
                <a:ea typeface="SimSun" panose="02010600030101010101" pitchFamily="2" charset="-122"/>
                <a:cs typeface="Times New Roman" panose="02020603050405020304" pitchFamily="18" charset="0"/>
              </a:rPr>
              <a:t>Таблица 1 – Общие сведения о количестве комплексов ГТС</a:t>
            </a:r>
            <a:endParaRPr lang="ru-RU" sz="16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endParaRPr>
          </a:p>
        </p:txBody>
      </p:sp>
      <p:graphicFrame>
        <p:nvGraphicFramePr>
          <p:cNvPr id="13" name="Таблица 12"/>
          <p:cNvGraphicFramePr>
            <a:graphicFrameLocks noGrp="1"/>
          </p:cNvGraphicFramePr>
          <p:nvPr>
            <p:extLst>
              <p:ext uri="{D42A27DB-BD31-4B8C-83A1-F6EECF244321}">
                <p14:modId xmlns:p14="http://schemas.microsoft.com/office/powerpoint/2010/main" val="3437185323"/>
              </p:ext>
            </p:extLst>
          </p:nvPr>
        </p:nvGraphicFramePr>
        <p:xfrm>
          <a:off x="625381" y="4541293"/>
          <a:ext cx="8014762" cy="2057400"/>
        </p:xfrm>
        <a:graphic>
          <a:graphicData uri="http://schemas.openxmlformats.org/drawingml/2006/table">
            <a:tbl>
              <a:tblPr firstRow="1" firstCol="1" bandRow="1">
                <a:tableStyleId>{5C22544A-7EE6-4342-B048-85BDC9FD1C3A}</a:tableStyleId>
              </a:tblPr>
              <a:tblGrid>
                <a:gridCol w="2019695">
                  <a:extLst>
                    <a:ext uri="{9D8B030D-6E8A-4147-A177-3AD203B41FA5}">
                      <a16:colId xmlns:a16="http://schemas.microsoft.com/office/drawing/2014/main" xmlns="" val="588648949"/>
                    </a:ext>
                  </a:extLst>
                </a:gridCol>
                <a:gridCol w="1616282">
                  <a:extLst>
                    <a:ext uri="{9D8B030D-6E8A-4147-A177-3AD203B41FA5}">
                      <a16:colId xmlns:a16="http://schemas.microsoft.com/office/drawing/2014/main" xmlns="" val="1955558939"/>
                    </a:ext>
                  </a:extLst>
                </a:gridCol>
                <a:gridCol w="2237188">
                  <a:extLst>
                    <a:ext uri="{9D8B030D-6E8A-4147-A177-3AD203B41FA5}">
                      <a16:colId xmlns:a16="http://schemas.microsoft.com/office/drawing/2014/main" xmlns="" val="1438773981"/>
                    </a:ext>
                  </a:extLst>
                </a:gridCol>
                <a:gridCol w="2141597">
                  <a:extLst>
                    <a:ext uri="{9D8B030D-6E8A-4147-A177-3AD203B41FA5}">
                      <a16:colId xmlns:a16="http://schemas.microsoft.com/office/drawing/2014/main" xmlns="" val="2800624566"/>
                    </a:ext>
                  </a:extLst>
                </a:gridCol>
              </a:tblGrid>
              <a:tr h="0">
                <a:tc>
                  <a:txBody>
                    <a:bodyPr/>
                    <a:lstStyle/>
                    <a:p>
                      <a:pPr algn="ctr">
                        <a:lnSpc>
                          <a:spcPts val="1800"/>
                        </a:lnSpc>
                        <a:spcAft>
                          <a:spcPts val="0"/>
                        </a:spcAft>
                      </a:pPr>
                      <a:r>
                        <a:rPr lang="ru-RU" sz="1400" dirty="0">
                          <a:solidFill>
                            <a:schemeClr val="tx1"/>
                          </a:solidFill>
                          <a:effectLst/>
                          <a:latin typeface="Times New Roman" panose="02020603050405020304" pitchFamily="18" charset="0"/>
                          <a:cs typeface="Times New Roman" panose="02020603050405020304" pitchFamily="18" charset="0"/>
                        </a:rPr>
                        <a:t>Орган надзора</a:t>
                      </a:r>
                      <a:endParaRPr lang="ru-RU" sz="1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rgbClr val="D0D8E8"/>
                    </a:solidFill>
                  </a:tcPr>
                </a:tc>
                <a:tc>
                  <a:txBody>
                    <a:bodyPr/>
                    <a:lstStyle/>
                    <a:p>
                      <a:pPr algn="ctr">
                        <a:lnSpc>
                          <a:spcPts val="1800"/>
                        </a:lnSpc>
                        <a:spcAft>
                          <a:spcPts val="0"/>
                        </a:spcAft>
                      </a:pPr>
                      <a:r>
                        <a:rPr lang="ru-RU" sz="1400" dirty="0">
                          <a:solidFill>
                            <a:schemeClr val="tx1"/>
                          </a:solidFill>
                          <a:effectLst/>
                          <a:latin typeface="Times New Roman" panose="02020603050405020304" pitchFamily="18" charset="0"/>
                          <a:cs typeface="Times New Roman" panose="02020603050405020304" pitchFamily="18" charset="0"/>
                        </a:rPr>
                        <a:t>Количество комплексов ГТС</a:t>
                      </a:r>
                      <a:endParaRPr lang="ru-RU" sz="1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rgbClr val="D0D8E8"/>
                    </a:solidFill>
                  </a:tcPr>
                </a:tc>
                <a:tc>
                  <a:txBody>
                    <a:bodyPr/>
                    <a:lstStyle/>
                    <a:p>
                      <a:pPr indent="-14605" algn="ctr">
                        <a:lnSpc>
                          <a:spcPts val="1800"/>
                        </a:lnSpc>
                        <a:spcAft>
                          <a:spcPts val="0"/>
                        </a:spcAft>
                      </a:pPr>
                      <a:r>
                        <a:rPr lang="ru-RU" sz="1400" dirty="0">
                          <a:solidFill>
                            <a:schemeClr val="tx1"/>
                          </a:solidFill>
                          <a:effectLst/>
                          <a:latin typeface="Times New Roman" panose="02020603050405020304" pitchFamily="18" charset="0"/>
                          <a:cs typeface="Times New Roman" panose="02020603050405020304" pitchFamily="18" charset="0"/>
                        </a:rPr>
                        <a:t>Количество комплексов ГТС, в которых присутствуют сооружения имеющие опасный уровень безопасности</a:t>
                      </a:r>
                      <a:endParaRPr lang="ru-RU" sz="1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rgbClr val="D0D8E8"/>
                    </a:solidFill>
                  </a:tcPr>
                </a:tc>
                <a:tc>
                  <a:txBody>
                    <a:bodyPr/>
                    <a:lstStyle/>
                    <a:p>
                      <a:pPr algn="ctr">
                        <a:lnSpc>
                          <a:spcPts val="1800"/>
                        </a:lnSpc>
                        <a:spcAft>
                          <a:spcPts val="0"/>
                        </a:spcAft>
                      </a:pPr>
                      <a:r>
                        <a:rPr lang="ru-RU" sz="1400" dirty="0">
                          <a:solidFill>
                            <a:schemeClr val="tx1"/>
                          </a:solidFill>
                          <a:effectLst/>
                          <a:latin typeface="Times New Roman" panose="02020603050405020304" pitchFamily="18" charset="0"/>
                          <a:cs typeface="Times New Roman" panose="02020603050405020304" pitchFamily="18" charset="0"/>
                        </a:rPr>
                        <a:t>Количество ГТС, имеющих опасный уровень безопасности</a:t>
                      </a:r>
                      <a:endParaRPr lang="ru-RU" sz="1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rgbClr val="D0D8E8"/>
                    </a:solidFill>
                  </a:tcPr>
                </a:tc>
                <a:extLst>
                  <a:ext uri="{0D108BD9-81ED-4DB2-BD59-A6C34878D82A}">
                    <a16:rowId xmlns:a16="http://schemas.microsoft.com/office/drawing/2014/main" xmlns="" val="3653604688"/>
                  </a:ext>
                </a:extLst>
              </a:tr>
              <a:tr h="0">
                <a:tc>
                  <a:txBody>
                    <a:bodyPr/>
                    <a:lstStyle/>
                    <a:p>
                      <a:pPr algn="ctr">
                        <a:lnSpc>
                          <a:spcPts val="1800"/>
                        </a:lnSpc>
                        <a:spcAft>
                          <a:spcPts val="0"/>
                        </a:spcAft>
                      </a:pPr>
                      <a:r>
                        <a:rPr lang="ru-RU" sz="1400" dirty="0" err="1">
                          <a:solidFill>
                            <a:schemeClr val="tx1"/>
                          </a:solidFill>
                          <a:effectLst/>
                          <a:latin typeface="Times New Roman" panose="02020603050405020304" pitchFamily="18" charset="0"/>
                          <a:cs typeface="Times New Roman" panose="02020603050405020304" pitchFamily="18" charset="0"/>
                        </a:rPr>
                        <a:t>Ростехнадзор</a:t>
                      </a:r>
                      <a:endParaRPr lang="ru-RU" sz="1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rgbClr val="D0D8E8"/>
                    </a:solidFill>
                  </a:tcPr>
                </a:tc>
                <a:tc>
                  <a:txBody>
                    <a:bodyPr/>
                    <a:lstStyle/>
                    <a:p>
                      <a:pPr algn="ctr">
                        <a:lnSpc>
                          <a:spcPts val="1800"/>
                        </a:lnSpc>
                        <a:spcAft>
                          <a:spcPts val="0"/>
                        </a:spcAft>
                      </a:pPr>
                      <a:r>
                        <a:rPr lang="ru-RU" sz="1400" dirty="0">
                          <a:solidFill>
                            <a:schemeClr val="tx1"/>
                          </a:solidFill>
                          <a:effectLst/>
                          <a:latin typeface="Times New Roman" panose="02020603050405020304" pitchFamily="18" charset="0"/>
                          <a:cs typeface="Times New Roman" panose="02020603050405020304" pitchFamily="18" charset="0"/>
                        </a:rPr>
                        <a:t>5200</a:t>
                      </a:r>
                      <a:endParaRPr lang="ru-RU" sz="1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rgbClr val="E9EDF4"/>
                    </a:solidFill>
                  </a:tcPr>
                </a:tc>
                <a:tc>
                  <a:txBody>
                    <a:bodyPr/>
                    <a:lstStyle/>
                    <a:p>
                      <a:pPr indent="-14605" algn="ctr">
                        <a:lnSpc>
                          <a:spcPts val="1800"/>
                        </a:lnSpc>
                        <a:spcAft>
                          <a:spcPts val="0"/>
                        </a:spcAft>
                      </a:pPr>
                      <a:r>
                        <a:rPr lang="ru-RU" sz="1400" dirty="0">
                          <a:solidFill>
                            <a:schemeClr val="tx1"/>
                          </a:solidFill>
                          <a:effectLst/>
                          <a:latin typeface="Times New Roman" panose="02020603050405020304" pitchFamily="18" charset="0"/>
                          <a:cs typeface="Times New Roman" panose="02020603050405020304" pitchFamily="18" charset="0"/>
                        </a:rPr>
                        <a:t>237</a:t>
                      </a:r>
                      <a:endParaRPr lang="ru-RU" sz="1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rgbClr val="E9EDF4"/>
                    </a:solidFill>
                  </a:tcPr>
                </a:tc>
                <a:tc>
                  <a:txBody>
                    <a:bodyPr/>
                    <a:lstStyle/>
                    <a:p>
                      <a:pPr algn="ctr">
                        <a:lnSpc>
                          <a:spcPts val="1800"/>
                        </a:lnSpc>
                        <a:spcAft>
                          <a:spcPts val="0"/>
                        </a:spcAft>
                      </a:pPr>
                      <a:r>
                        <a:rPr lang="ru-RU" sz="1400" dirty="0">
                          <a:solidFill>
                            <a:schemeClr val="tx1"/>
                          </a:solidFill>
                          <a:effectLst/>
                          <a:latin typeface="Times New Roman" panose="02020603050405020304" pitchFamily="18" charset="0"/>
                          <a:cs typeface="Times New Roman" panose="02020603050405020304" pitchFamily="18" charset="0"/>
                        </a:rPr>
                        <a:t>390</a:t>
                      </a:r>
                      <a:endParaRPr lang="ru-RU" sz="1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rgbClr val="E9EDF4"/>
                    </a:solidFill>
                  </a:tcPr>
                </a:tc>
                <a:extLst>
                  <a:ext uri="{0D108BD9-81ED-4DB2-BD59-A6C34878D82A}">
                    <a16:rowId xmlns:a16="http://schemas.microsoft.com/office/drawing/2014/main" xmlns="" val="3078832188"/>
                  </a:ext>
                </a:extLst>
              </a:tr>
              <a:tr h="0">
                <a:tc>
                  <a:txBody>
                    <a:bodyPr/>
                    <a:lstStyle/>
                    <a:p>
                      <a:pPr algn="ctr">
                        <a:lnSpc>
                          <a:spcPts val="1800"/>
                        </a:lnSpc>
                        <a:spcAft>
                          <a:spcPts val="0"/>
                        </a:spcAft>
                      </a:pPr>
                      <a:r>
                        <a:rPr lang="ru-RU" sz="1400">
                          <a:solidFill>
                            <a:schemeClr val="tx1"/>
                          </a:solidFill>
                          <a:effectLst/>
                          <a:latin typeface="Times New Roman" panose="02020603050405020304" pitchFamily="18" charset="0"/>
                          <a:cs typeface="Times New Roman" panose="02020603050405020304" pitchFamily="18" charset="0"/>
                        </a:rPr>
                        <a:t>Ространснадзор</a:t>
                      </a:r>
                      <a:endParaRPr lang="ru-RU" sz="14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rgbClr val="D0D8E8"/>
                    </a:solidFill>
                  </a:tcPr>
                </a:tc>
                <a:tc>
                  <a:txBody>
                    <a:bodyPr/>
                    <a:lstStyle/>
                    <a:p>
                      <a:pPr algn="ctr">
                        <a:lnSpc>
                          <a:spcPts val="1800"/>
                        </a:lnSpc>
                        <a:spcAft>
                          <a:spcPts val="0"/>
                        </a:spcAft>
                      </a:pPr>
                      <a:r>
                        <a:rPr lang="ru-RU" sz="1400" dirty="0">
                          <a:solidFill>
                            <a:schemeClr val="tx1"/>
                          </a:solidFill>
                          <a:effectLst/>
                          <a:latin typeface="Times New Roman" panose="02020603050405020304" pitchFamily="18" charset="0"/>
                          <a:cs typeface="Times New Roman" panose="02020603050405020304" pitchFamily="18" charset="0"/>
                        </a:rPr>
                        <a:t>110</a:t>
                      </a:r>
                      <a:endParaRPr lang="ru-RU" sz="1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indent="-14605" algn="ctr">
                        <a:lnSpc>
                          <a:spcPts val="1800"/>
                        </a:lnSpc>
                        <a:spcAft>
                          <a:spcPts val="0"/>
                        </a:spcAft>
                      </a:pPr>
                      <a:r>
                        <a:rPr lang="ru-RU" sz="1400">
                          <a:solidFill>
                            <a:schemeClr val="tx1"/>
                          </a:solidFill>
                          <a:effectLst/>
                          <a:latin typeface="Times New Roman" panose="02020603050405020304" pitchFamily="18" charset="0"/>
                          <a:cs typeface="Times New Roman" panose="02020603050405020304" pitchFamily="18" charset="0"/>
                        </a:rPr>
                        <a:t>10</a:t>
                      </a:r>
                      <a:endParaRPr lang="ru-RU" sz="14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lgn="ctr">
                        <a:lnSpc>
                          <a:spcPts val="1800"/>
                        </a:lnSpc>
                        <a:spcAft>
                          <a:spcPts val="0"/>
                        </a:spcAft>
                      </a:pPr>
                      <a:r>
                        <a:rPr lang="ru-RU" sz="1400">
                          <a:solidFill>
                            <a:schemeClr val="tx1"/>
                          </a:solidFill>
                          <a:effectLst/>
                          <a:latin typeface="Times New Roman" panose="02020603050405020304" pitchFamily="18" charset="0"/>
                          <a:cs typeface="Times New Roman" panose="02020603050405020304" pitchFamily="18" charset="0"/>
                        </a:rPr>
                        <a:t>14</a:t>
                      </a:r>
                      <a:endParaRPr lang="ru-RU" sz="14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1187100723"/>
                  </a:ext>
                </a:extLst>
              </a:tr>
              <a:tr h="0">
                <a:tc>
                  <a:txBody>
                    <a:bodyPr/>
                    <a:lstStyle/>
                    <a:p>
                      <a:pPr algn="ctr">
                        <a:lnSpc>
                          <a:spcPts val="1800"/>
                        </a:lnSpc>
                        <a:spcAft>
                          <a:spcPts val="0"/>
                        </a:spcAft>
                      </a:pPr>
                      <a:r>
                        <a:rPr lang="ru-RU" sz="1400" dirty="0">
                          <a:solidFill>
                            <a:schemeClr val="tx1"/>
                          </a:solidFill>
                          <a:effectLst/>
                          <a:latin typeface="Times New Roman" panose="02020603050405020304" pitchFamily="18" charset="0"/>
                          <a:cs typeface="Times New Roman" panose="02020603050405020304" pitchFamily="18" charset="0"/>
                        </a:rPr>
                        <a:t>Итого</a:t>
                      </a:r>
                      <a:endParaRPr lang="ru-RU" sz="1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rgbClr val="D0D8E8"/>
                    </a:solidFill>
                  </a:tcPr>
                </a:tc>
                <a:tc>
                  <a:txBody>
                    <a:bodyPr/>
                    <a:lstStyle/>
                    <a:p>
                      <a:pPr algn="ctr">
                        <a:lnSpc>
                          <a:spcPts val="1800"/>
                        </a:lnSpc>
                        <a:spcAft>
                          <a:spcPts val="0"/>
                        </a:spcAft>
                      </a:pPr>
                      <a:r>
                        <a:rPr lang="ru-RU" sz="1400" dirty="0">
                          <a:solidFill>
                            <a:schemeClr val="tx1"/>
                          </a:solidFill>
                          <a:effectLst/>
                          <a:latin typeface="Times New Roman" panose="02020603050405020304" pitchFamily="18" charset="0"/>
                          <a:cs typeface="Times New Roman" panose="02020603050405020304" pitchFamily="18" charset="0"/>
                        </a:rPr>
                        <a:t>5310</a:t>
                      </a:r>
                      <a:endParaRPr lang="ru-RU" sz="1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rgbClr val="E9EDF4"/>
                    </a:solidFill>
                  </a:tcPr>
                </a:tc>
                <a:tc>
                  <a:txBody>
                    <a:bodyPr/>
                    <a:lstStyle/>
                    <a:p>
                      <a:pPr indent="-14605" algn="ctr">
                        <a:lnSpc>
                          <a:spcPts val="1800"/>
                        </a:lnSpc>
                        <a:spcAft>
                          <a:spcPts val="0"/>
                        </a:spcAft>
                      </a:pPr>
                      <a:r>
                        <a:rPr lang="ru-RU" sz="1400" dirty="0">
                          <a:solidFill>
                            <a:schemeClr val="tx1"/>
                          </a:solidFill>
                          <a:effectLst/>
                          <a:latin typeface="Times New Roman" panose="02020603050405020304" pitchFamily="18" charset="0"/>
                          <a:cs typeface="Times New Roman" panose="02020603050405020304" pitchFamily="18" charset="0"/>
                        </a:rPr>
                        <a:t>247</a:t>
                      </a:r>
                      <a:endParaRPr lang="ru-RU" sz="1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rgbClr val="E9EDF4"/>
                    </a:solidFill>
                  </a:tcPr>
                </a:tc>
                <a:tc>
                  <a:txBody>
                    <a:bodyPr/>
                    <a:lstStyle/>
                    <a:p>
                      <a:pPr algn="ctr">
                        <a:lnSpc>
                          <a:spcPts val="1800"/>
                        </a:lnSpc>
                        <a:spcAft>
                          <a:spcPts val="0"/>
                        </a:spcAft>
                      </a:pPr>
                      <a:r>
                        <a:rPr lang="ru-RU" sz="1400" dirty="0">
                          <a:solidFill>
                            <a:schemeClr val="tx1"/>
                          </a:solidFill>
                          <a:effectLst/>
                          <a:latin typeface="Times New Roman" panose="02020603050405020304" pitchFamily="18" charset="0"/>
                          <a:cs typeface="Times New Roman" panose="02020603050405020304" pitchFamily="18" charset="0"/>
                        </a:rPr>
                        <a:t>404</a:t>
                      </a:r>
                      <a:endParaRPr lang="ru-RU" sz="1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rgbClr val="E9EDF4"/>
                    </a:solidFill>
                  </a:tcPr>
                </a:tc>
                <a:extLst>
                  <a:ext uri="{0D108BD9-81ED-4DB2-BD59-A6C34878D82A}">
                    <a16:rowId xmlns:a16="http://schemas.microsoft.com/office/drawing/2014/main" xmlns="" val="3734360046"/>
                  </a:ext>
                </a:extLst>
              </a:tr>
            </a:tbl>
          </a:graphicData>
        </a:graphic>
      </p:graphicFrame>
      <p:pic>
        <p:nvPicPr>
          <p:cNvPr id="14" name="Рисунок 13"/>
          <p:cNvPicPr>
            <a:picLocks noChangeAspect="1"/>
          </p:cNvPicPr>
          <p:nvPr/>
        </p:nvPicPr>
        <p:blipFill rotWithShape="1">
          <a:blip r:embed="rId2" cstate="print">
            <a:extLst>
              <a:ext uri="{28A0092B-C50C-407E-A947-70E740481C1C}">
                <a14:useLocalDpi xmlns:a14="http://schemas.microsoft.com/office/drawing/2010/main" val="0"/>
              </a:ext>
            </a:extLst>
          </a:blip>
          <a:srcRect r="61996" b="-8592"/>
          <a:stretch/>
        </p:blipFill>
        <p:spPr>
          <a:xfrm>
            <a:off x="321991" y="461654"/>
            <a:ext cx="1128713" cy="494109"/>
          </a:xfrm>
          <a:prstGeom prst="rect">
            <a:avLst/>
          </a:prstGeom>
        </p:spPr>
      </p:pic>
      <p:sp>
        <p:nvSpPr>
          <p:cNvPr id="15" name="Заголовок 5"/>
          <p:cNvSpPr txBox="1">
            <a:spLocks/>
          </p:cNvSpPr>
          <p:nvPr/>
        </p:nvSpPr>
        <p:spPr>
          <a:xfrm>
            <a:off x="1450704" y="404667"/>
            <a:ext cx="6364117" cy="801961"/>
          </a:xfrm>
          <a:prstGeom prst="rect">
            <a:avLst/>
          </a:prstGeom>
        </p:spPr>
        <p:txBody>
          <a:bodyPr>
            <a:noAutofit/>
          </a:bodyPr>
          <a:lstStyle>
            <a:lvl1pPr algn="l" defTabSz="914400" rtl="0" eaLnBrk="1" latinLnBrk="0" hangingPunct="1">
              <a:lnSpc>
                <a:spcPct val="90000"/>
              </a:lnSpc>
              <a:spcBef>
                <a:spcPct val="0"/>
              </a:spcBef>
              <a:buNone/>
              <a:defRPr sz="4200" b="0" kern="1200" cap="all"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endParaRPr lang="en-US" sz="2100" b="1" dirty="0" smtClean="0">
              <a:solidFill>
                <a:schemeClr val="accent1">
                  <a:lumMod val="75000"/>
                </a:schemeClr>
              </a:solidFill>
              <a:latin typeface="Times New Roman" panose="02020603050405020304" pitchFamily="18" charset="0"/>
              <a:cs typeface="Times New Roman" panose="02020603050405020304" pitchFamily="18" charset="0"/>
            </a:endParaRPr>
          </a:p>
          <a:p>
            <a:pPr algn="ctr"/>
            <a:r>
              <a:rPr lang="ru-RU" sz="2100" b="1" dirty="0" smtClean="0">
                <a:solidFill>
                  <a:schemeClr val="accent1">
                    <a:lumMod val="75000"/>
                  </a:schemeClr>
                </a:solidFill>
                <a:latin typeface="Times New Roman" panose="02020603050405020304" pitchFamily="18" charset="0"/>
                <a:cs typeface="Times New Roman" panose="02020603050405020304" pitchFamily="18" charset="0"/>
              </a:rPr>
              <a:t>Актуальность </a:t>
            </a:r>
            <a:r>
              <a:rPr lang="ru-RU" sz="2100" b="1" dirty="0">
                <a:solidFill>
                  <a:schemeClr val="accent1">
                    <a:lumMod val="75000"/>
                  </a:schemeClr>
                </a:solidFill>
                <a:latin typeface="Times New Roman" panose="02020603050405020304" pitchFamily="18" charset="0"/>
                <a:cs typeface="Times New Roman" panose="02020603050405020304" pitchFamily="18" charset="0"/>
              </a:rPr>
              <a:t>рассматриваемой </a:t>
            </a:r>
            <a:r>
              <a:rPr lang="ru-RU" sz="2100" b="1" dirty="0" smtClean="0">
                <a:solidFill>
                  <a:schemeClr val="accent1">
                    <a:lumMod val="75000"/>
                  </a:schemeClr>
                </a:solidFill>
                <a:latin typeface="Times New Roman" panose="02020603050405020304" pitchFamily="18" charset="0"/>
                <a:cs typeface="Times New Roman" panose="02020603050405020304" pitchFamily="18" charset="0"/>
              </a:rPr>
              <a:t>темы.</a:t>
            </a:r>
          </a:p>
          <a:p>
            <a:pPr algn="ctr"/>
            <a:r>
              <a:rPr lang="ru-RU" sz="2100" b="1" dirty="0" smtClean="0">
                <a:solidFill>
                  <a:schemeClr val="accent1">
                    <a:lumMod val="75000"/>
                  </a:schemeClr>
                </a:solidFill>
                <a:latin typeface="Times New Roman" panose="02020603050405020304" pitchFamily="18" charset="0"/>
                <a:cs typeface="Times New Roman" panose="02020603050405020304" pitchFamily="18" charset="0"/>
              </a:rPr>
              <a:t>Общая </a:t>
            </a:r>
            <a:r>
              <a:rPr lang="ru-RU" sz="2100" b="1" dirty="0">
                <a:solidFill>
                  <a:schemeClr val="accent1">
                    <a:lumMod val="75000"/>
                  </a:schemeClr>
                </a:solidFill>
                <a:latin typeface="Times New Roman" panose="02020603050405020304" pitchFamily="18" charset="0"/>
                <a:cs typeface="Times New Roman" panose="02020603050405020304" pitchFamily="18" charset="0"/>
              </a:rPr>
              <a:t>информация</a:t>
            </a:r>
          </a:p>
          <a:p>
            <a:pPr algn="ctr"/>
            <a:endParaRPr lang="ru-RU" sz="2100" b="1" dirty="0" smtClean="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0848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8664" y="252645"/>
            <a:ext cx="7772400" cy="912126"/>
          </a:xfrm>
        </p:spPr>
        <p:txBody>
          <a:bodyPr/>
          <a:lstStyle/>
          <a:p>
            <a:pPr algn="ctr"/>
            <a:r>
              <a:rPr lang="ru-RU" sz="2400" dirty="0" smtClean="0">
                <a:solidFill>
                  <a:schemeClr val="accent2">
                    <a:lumMod val="40000"/>
                    <a:lumOff val="60000"/>
                  </a:schemeClr>
                </a:solidFill>
              </a:rPr>
              <a:t>Общая постановка задачи  </a:t>
            </a:r>
            <a:endParaRPr lang="ru-RU" sz="2400" dirty="0">
              <a:solidFill>
                <a:schemeClr val="accent2">
                  <a:lumMod val="40000"/>
                  <a:lumOff val="60000"/>
                </a:schemeClr>
              </a:solidFill>
            </a:endParaRPr>
          </a:p>
        </p:txBody>
      </p:sp>
      <p:sp>
        <p:nvSpPr>
          <p:cNvPr id="3" name="Текст 2"/>
          <p:cNvSpPr>
            <a:spLocks noGrp="1"/>
          </p:cNvSpPr>
          <p:nvPr>
            <p:ph type="body" idx="1"/>
          </p:nvPr>
        </p:nvSpPr>
        <p:spPr>
          <a:xfrm>
            <a:off x="667720" y="1197093"/>
            <a:ext cx="7772400" cy="3470441"/>
          </a:xfrm>
        </p:spPr>
        <p:txBody>
          <a:bodyPr>
            <a:noAutofit/>
          </a:bodyPr>
          <a:lstStyle/>
          <a:p>
            <a:pPr indent="457200" algn="just">
              <a:spcAft>
                <a:spcPts val="600"/>
              </a:spcAft>
            </a:pPr>
            <a:r>
              <a:rPr lang="ru-RU" sz="1600" dirty="0">
                <a:latin typeface="Arial" panose="020B0604020202020204" pitchFamily="34" charset="0"/>
                <a:cs typeface="Arial" panose="020B0604020202020204" pitchFamily="34" charset="0"/>
              </a:rPr>
              <a:t>Назначение критериев безопасности </a:t>
            </a:r>
            <a:r>
              <a:rPr lang="ru-RU" sz="1600" dirty="0" smtClean="0">
                <a:latin typeface="Arial" panose="020B0604020202020204" pitchFamily="34" charset="0"/>
                <a:cs typeface="Arial" panose="020B0604020202020204" pitchFamily="34" charset="0"/>
              </a:rPr>
              <a:t>часто базируется </a:t>
            </a:r>
            <a:r>
              <a:rPr lang="ru-RU" sz="1600" dirty="0">
                <a:latin typeface="Arial" panose="020B0604020202020204" pitchFamily="34" charset="0"/>
                <a:cs typeface="Arial" panose="020B0604020202020204" pitchFamily="34" charset="0"/>
              </a:rPr>
              <a:t>на использовании прогнозных статистических моделей, основанных на комплексе данных натурных наблюдений, экспертных оценок и проектных параметрах сооружения. Эти методы часто не учитывают реальных запасов прочности, которые можно определить расчетным путем, используя данные о существующем состоянии </a:t>
            </a:r>
            <a:r>
              <a:rPr lang="ru-RU" sz="1600" dirty="0" smtClean="0">
                <a:latin typeface="Arial" panose="020B0604020202020204" pitchFamily="34" charset="0"/>
                <a:cs typeface="Arial" panose="020B0604020202020204" pitchFamily="34" charset="0"/>
              </a:rPr>
              <a:t>сооружений, применяя детерминированные </a:t>
            </a:r>
            <a:r>
              <a:rPr lang="ru-RU" sz="1600" dirty="0">
                <a:latin typeface="Arial" panose="020B0604020202020204" pitchFamily="34" charset="0"/>
                <a:cs typeface="Arial" panose="020B0604020202020204" pitchFamily="34" charset="0"/>
              </a:rPr>
              <a:t>нормативные и вероятностные методы расчета.</a:t>
            </a:r>
          </a:p>
          <a:p>
            <a:pPr indent="457200" algn="just">
              <a:spcAft>
                <a:spcPts val="600"/>
              </a:spcAft>
            </a:pPr>
            <a:r>
              <a:rPr lang="ru-RU" sz="1600" dirty="0">
                <a:latin typeface="Arial" panose="020B0604020202020204" pitchFamily="34" charset="0"/>
                <a:cs typeface="Arial" panose="020B0604020202020204" pitchFamily="34" charset="0"/>
              </a:rPr>
              <a:t>В качестве примера было рассмотрено определение </a:t>
            </a:r>
            <a:r>
              <a:rPr lang="ru-RU" sz="1600" dirty="0" err="1">
                <a:latin typeface="Arial" panose="020B0604020202020204" pitchFamily="34" charset="0"/>
                <a:cs typeface="Arial" panose="020B0604020202020204" pitchFamily="34" charset="0"/>
              </a:rPr>
              <a:t>критериальных</a:t>
            </a:r>
            <a:r>
              <a:rPr lang="ru-RU" sz="1600" dirty="0">
                <a:latin typeface="Arial" panose="020B0604020202020204" pitchFamily="34" charset="0"/>
                <a:cs typeface="Arial" panose="020B0604020202020204" pitchFamily="34" charset="0"/>
              </a:rPr>
              <a:t> значений пьезометрического напора эпюры фильтрационного противодавления под анкерным понуром и флютбетом секции водосливной плотины </a:t>
            </a:r>
            <a:r>
              <a:rPr lang="ru-RU" sz="1600" dirty="0" err="1">
                <a:latin typeface="Arial" panose="020B0604020202020204" pitchFamily="34" charset="0"/>
                <a:cs typeface="Arial" panose="020B0604020202020204" pitchFamily="34" charset="0"/>
              </a:rPr>
              <a:t>Воткинской</a:t>
            </a:r>
            <a:r>
              <a:rPr lang="ru-RU" sz="1600" dirty="0">
                <a:latin typeface="Arial" panose="020B0604020202020204" pitchFamily="34" charset="0"/>
                <a:cs typeface="Arial" panose="020B0604020202020204" pitchFamily="34" charset="0"/>
              </a:rPr>
              <a:t> ГЭС. В настоящее время в качестве критериев безопасности уровня К1 в имеющихся пьезометрах установлены значения пьезометрического напора равные значениям верхней границы доверительного интервала регрессионной модели при уровнях бьефов, соответствующим пропуску расчётного паводка. </a:t>
            </a:r>
            <a:endParaRPr lang="ru-RU" sz="1600" dirty="0" smtClean="0">
              <a:latin typeface="Arial" panose="020B0604020202020204" pitchFamily="34" charset="0"/>
              <a:cs typeface="Arial" panose="020B0604020202020204" pitchFamily="34" charset="0"/>
            </a:endParaRPr>
          </a:p>
          <a:p>
            <a:pPr indent="457200" algn="just">
              <a:spcAft>
                <a:spcPts val="600"/>
              </a:spcAft>
            </a:pPr>
            <a:r>
              <a:rPr lang="ru-RU" sz="1600" dirty="0" err="1" smtClean="0">
                <a:latin typeface="Arial" panose="020B0604020202020204" pitchFamily="34" charset="0"/>
                <a:cs typeface="Arial" panose="020B0604020202020204" pitchFamily="34" charset="0"/>
              </a:rPr>
              <a:t>Критериальные</a:t>
            </a:r>
            <a:r>
              <a:rPr lang="ru-RU" sz="1600" dirty="0" smtClean="0">
                <a:latin typeface="Arial" panose="020B0604020202020204" pitchFamily="34" charset="0"/>
                <a:cs typeface="Arial" panose="020B0604020202020204" pitchFamily="34" charset="0"/>
              </a:rPr>
              <a:t> </a:t>
            </a:r>
            <a:r>
              <a:rPr lang="ru-RU" sz="1600" dirty="0">
                <a:latin typeface="Arial" panose="020B0604020202020204" pitchFamily="34" charset="0"/>
                <a:cs typeface="Arial" panose="020B0604020202020204" pitchFamily="34" charset="0"/>
              </a:rPr>
              <a:t>значения К2 назначались по </a:t>
            </a:r>
            <a:r>
              <a:rPr lang="ru-RU" sz="1600" u="sng" dirty="0">
                <a:latin typeface="Arial" panose="020B0604020202020204" pitchFamily="34" charset="0"/>
                <a:cs typeface="Arial" panose="020B0604020202020204" pitchFamily="34" charset="0"/>
              </a:rPr>
              <a:t>расчётной</a:t>
            </a:r>
            <a:r>
              <a:rPr lang="ru-RU" sz="1600" dirty="0">
                <a:latin typeface="Arial" panose="020B0604020202020204" pitchFamily="34" charset="0"/>
                <a:cs typeface="Arial" panose="020B0604020202020204" pitchFamily="34" charset="0"/>
              </a:rPr>
              <a:t> эпюре противодавления в основании секции водосливной плотины при особом сочетании нагрузок. Минимальный коэффициент устойчивости секции водосливной плотины составил 1,25 для расчётного случая, соответствующего максимальному напору при НПУ и трещины в </a:t>
            </a:r>
            <a:r>
              <a:rPr lang="ru-RU" sz="1600" dirty="0" err="1">
                <a:latin typeface="Arial" panose="020B0604020202020204" pitchFamily="34" charset="0"/>
                <a:cs typeface="Arial" panose="020B0604020202020204" pitchFamily="34" charset="0"/>
              </a:rPr>
              <a:t>понуре</a:t>
            </a:r>
            <a:r>
              <a:rPr lang="ru-RU" sz="1600" dirty="0">
                <a:latin typeface="Arial" panose="020B0604020202020204" pitchFamily="34" charset="0"/>
                <a:cs typeface="Arial" panose="020B0604020202020204" pitchFamily="34" charset="0"/>
              </a:rPr>
              <a:t>, что выше нормативного коэффициента для условий особого сочетания.</a:t>
            </a:r>
          </a:p>
          <a:p>
            <a:pPr algn="just"/>
            <a:endParaRPr lang="ru-RU" sz="1600" dirty="0"/>
          </a:p>
        </p:txBody>
      </p:sp>
      <p:sp>
        <p:nvSpPr>
          <p:cNvPr id="5" name="Номер слайда 4"/>
          <p:cNvSpPr>
            <a:spLocks noGrp="1"/>
          </p:cNvSpPr>
          <p:nvPr>
            <p:ph type="sldNum" sz="quarter" idx="12"/>
          </p:nvPr>
        </p:nvSpPr>
        <p:spPr/>
        <p:txBody>
          <a:bodyPr/>
          <a:lstStyle/>
          <a:p>
            <a:fld id="{4682C020-F762-4CFF-B6FF-00BA35C30F5C}" type="slidenum">
              <a:rPr lang="ru-RU" smtClean="0"/>
              <a:pPr/>
              <a:t>3</a:t>
            </a:fld>
            <a:endParaRPr lang="ru-RU"/>
          </a:p>
        </p:txBody>
      </p:sp>
      <p:pic>
        <p:nvPicPr>
          <p:cNvPr id="6" name="Рисунок 5"/>
          <p:cNvPicPr>
            <a:picLocks noChangeAspect="1"/>
          </p:cNvPicPr>
          <p:nvPr/>
        </p:nvPicPr>
        <p:blipFill rotWithShape="1">
          <a:blip r:embed="rId2" cstate="print">
            <a:extLst>
              <a:ext uri="{28A0092B-C50C-407E-A947-70E740481C1C}">
                <a14:useLocalDpi xmlns:a14="http://schemas.microsoft.com/office/drawing/2010/main" val="0"/>
              </a:ext>
            </a:extLst>
          </a:blip>
          <a:srcRect r="61996" b="-8592"/>
          <a:stretch/>
        </p:blipFill>
        <p:spPr>
          <a:xfrm>
            <a:off x="321991" y="461654"/>
            <a:ext cx="1128713" cy="494109"/>
          </a:xfrm>
          <a:prstGeom prst="rect">
            <a:avLst/>
          </a:prstGeom>
        </p:spPr>
      </p:pic>
    </p:spTree>
    <p:extLst>
      <p:ext uri="{BB962C8B-B14F-4D97-AF65-F5344CB8AC3E}">
        <p14:creationId xmlns:p14="http://schemas.microsoft.com/office/powerpoint/2010/main" val="2983981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Номер слайда 4"/>
          <p:cNvSpPr>
            <a:spLocks noGrp="1"/>
          </p:cNvSpPr>
          <p:nvPr>
            <p:ph type="sldNum" sz="quarter" idx="12"/>
          </p:nvPr>
        </p:nvSpPr>
        <p:spPr/>
        <p:txBody>
          <a:bodyPr>
            <a:normAutofit/>
          </a:bodyPr>
          <a:lstStyle/>
          <a:p>
            <a:r>
              <a:rPr lang="ru-RU" dirty="0" smtClean="0">
                <a:solidFill>
                  <a:schemeClr val="bg1"/>
                </a:solidFill>
                <a:latin typeface="Times New Roman" panose="02020603050405020304" pitchFamily="18" charset="0"/>
                <a:cs typeface="Times New Roman" panose="02020603050405020304" pitchFamily="18" charset="0"/>
              </a:rPr>
              <a:t>2</a:t>
            </a:r>
            <a:endParaRPr lang="ru-RU" dirty="0">
              <a:solidFill>
                <a:schemeClr val="bg1"/>
              </a:solidFill>
              <a:latin typeface="Times New Roman" panose="02020603050405020304" pitchFamily="18" charset="0"/>
              <a:cs typeface="Times New Roman" panose="02020603050405020304" pitchFamily="18" charset="0"/>
            </a:endParaRPr>
          </a:p>
        </p:txBody>
      </p:sp>
      <p:pic>
        <p:nvPicPr>
          <p:cNvPr id="9" name="Рисунок 8"/>
          <p:cNvPicPr>
            <a:picLocks noChangeAspect="1"/>
          </p:cNvPicPr>
          <p:nvPr/>
        </p:nvPicPr>
        <p:blipFill rotWithShape="1">
          <a:blip r:embed="rId2" cstate="print">
            <a:extLst>
              <a:ext uri="{28A0092B-C50C-407E-A947-70E740481C1C}">
                <a14:useLocalDpi xmlns:a14="http://schemas.microsoft.com/office/drawing/2010/main" val="0"/>
              </a:ext>
            </a:extLst>
          </a:blip>
          <a:srcRect r="61996" b="-8592"/>
          <a:stretch/>
        </p:blipFill>
        <p:spPr>
          <a:xfrm>
            <a:off x="321991" y="461654"/>
            <a:ext cx="1128713" cy="494109"/>
          </a:xfrm>
          <a:prstGeom prst="rect">
            <a:avLst/>
          </a:prstGeom>
        </p:spPr>
      </p:pic>
      <p:sp>
        <p:nvSpPr>
          <p:cNvPr id="10" name="Заголовок 5"/>
          <p:cNvSpPr txBox="1">
            <a:spLocks/>
          </p:cNvSpPr>
          <p:nvPr/>
        </p:nvSpPr>
        <p:spPr>
          <a:xfrm>
            <a:off x="637258" y="2871531"/>
            <a:ext cx="7989752" cy="80196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200" b="0" kern="1200" cap="all"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ru-RU" sz="2100" b="1" dirty="0">
                <a:solidFill>
                  <a:schemeClr val="accent1">
                    <a:lumMod val="75000"/>
                  </a:schemeClr>
                </a:solidFill>
                <a:latin typeface="Times New Roman" panose="02020603050405020304" pitchFamily="18" charset="0"/>
                <a:cs typeface="Times New Roman" panose="02020603050405020304" pitchFamily="18" charset="0"/>
              </a:rPr>
              <a:t>Основные этапы работы</a:t>
            </a:r>
            <a:endParaRPr lang="ru-RU" sz="2100" b="1" dirty="0">
              <a:solidFill>
                <a:schemeClr val="accent1">
                  <a:lumMod val="75000"/>
                </a:schemeClr>
              </a:solidFill>
              <a:latin typeface="Book Antiqua" panose="02040602050305030304" pitchFamily="18" charset="0"/>
            </a:endParaRPr>
          </a:p>
        </p:txBody>
      </p:sp>
      <p:sp>
        <p:nvSpPr>
          <p:cNvPr id="12" name="Объект 7"/>
          <p:cNvSpPr txBox="1">
            <a:spLocks/>
          </p:cNvSpPr>
          <p:nvPr/>
        </p:nvSpPr>
        <p:spPr>
          <a:xfrm>
            <a:off x="581191" y="3455128"/>
            <a:ext cx="7942616" cy="2119392"/>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algn="just">
              <a:lnSpc>
                <a:spcPct val="110000"/>
              </a:lnSpc>
              <a:spcBef>
                <a:spcPts val="0"/>
              </a:spcBef>
              <a:spcAft>
                <a:spcPts val="600"/>
              </a:spcAft>
            </a:pPr>
            <a:r>
              <a:rPr lang="ru-RU" sz="1600" dirty="0" smtClean="0">
                <a:solidFill>
                  <a:schemeClr val="tx2"/>
                </a:solidFill>
                <a:latin typeface="Arial" panose="020B0604020202020204" pitchFamily="34" charset="0"/>
                <a:cs typeface="Arial" panose="020B0604020202020204" pitchFamily="34" charset="0"/>
              </a:rPr>
              <a:t>Формирование исходных данных на основе результатов натурных наблюдений, проектных данных и исследований, выполненных в период эксплуатации. </a:t>
            </a:r>
          </a:p>
          <a:p>
            <a:pPr algn="just">
              <a:lnSpc>
                <a:spcPct val="110000"/>
              </a:lnSpc>
              <a:spcBef>
                <a:spcPts val="0"/>
              </a:spcBef>
              <a:spcAft>
                <a:spcPts val="300"/>
              </a:spcAft>
            </a:pPr>
            <a:r>
              <a:rPr lang="ru-RU" sz="1600" dirty="0" smtClean="0">
                <a:solidFill>
                  <a:schemeClr val="tx2"/>
                </a:solidFill>
                <a:latin typeface="Arial" panose="020B0604020202020204" pitchFamily="34" charset="0"/>
                <a:cs typeface="Arial" panose="020B0604020202020204" pitchFamily="34" charset="0"/>
              </a:rPr>
              <a:t>Расчеты </a:t>
            </a:r>
            <a:r>
              <a:rPr lang="ru-RU" sz="1600" dirty="0">
                <a:solidFill>
                  <a:schemeClr val="tx2"/>
                </a:solidFill>
                <a:latin typeface="Arial" panose="020B0604020202020204" pitchFamily="34" charset="0"/>
                <a:cs typeface="Arial" panose="020B0604020202020204" pitchFamily="34" charset="0"/>
              </a:rPr>
              <a:t>устойчивости </a:t>
            </a:r>
            <a:r>
              <a:rPr lang="ru-RU" sz="1600" dirty="0" smtClean="0">
                <a:solidFill>
                  <a:schemeClr val="tx2"/>
                </a:solidFill>
                <a:latin typeface="Arial" panose="020B0604020202020204" pitchFamily="34" charset="0"/>
                <a:cs typeface="Arial" panose="020B0604020202020204" pitchFamily="34" charset="0"/>
              </a:rPr>
              <a:t>и вероятностного уровня риска аварии бетонной </a:t>
            </a:r>
            <a:r>
              <a:rPr lang="ru-RU" sz="1600" dirty="0">
                <a:solidFill>
                  <a:schemeClr val="tx2"/>
                </a:solidFill>
                <a:latin typeface="Arial" panose="020B0604020202020204" pitchFamily="34" charset="0"/>
                <a:cs typeface="Arial" panose="020B0604020202020204" pitchFamily="34" charset="0"/>
              </a:rPr>
              <a:t>водосливной плотины </a:t>
            </a:r>
            <a:r>
              <a:rPr lang="ru-RU" sz="1600" dirty="0" err="1">
                <a:solidFill>
                  <a:schemeClr val="tx2"/>
                </a:solidFill>
                <a:latin typeface="Arial" panose="020B0604020202020204" pitchFamily="34" charset="0"/>
                <a:cs typeface="Arial" panose="020B0604020202020204" pitchFamily="34" charset="0"/>
              </a:rPr>
              <a:t>Воткинской</a:t>
            </a:r>
            <a:r>
              <a:rPr lang="ru-RU" sz="1600" dirty="0">
                <a:solidFill>
                  <a:schemeClr val="tx2"/>
                </a:solidFill>
                <a:latin typeface="Arial" panose="020B0604020202020204" pitchFamily="34" charset="0"/>
                <a:cs typeface="Arial" panose="020B0604020202020204" pitchFamily="34" charset="0"/>
              </a:rPr>
              <a:t> </a:t>
            </a:r>
            <a:r>
              <a:rPr lang="ru-RU" sz="1600" dirty="0" smtClean="0">
                <a:solidFill>
                  <a:schemeClr val="tx2"/>
                </a:solidFill>
                <a:latin typeface="Arial" panose="020B0604020202020204" pitchFamily="34" charset="0"/>
                <a:cs typeface="Arial" panose="020B0604020202020204" pitchFamily="34" charset="0"/>
              </a:rPr>
              <a:t>ГЭС для двух вариантов: </a:t>
            </a:r>
          </a:p>
          <a:p>
            <a:pPr algn="just">
              <a:lnSpc>
                <a:spcPct val="110000"/>
              </a:lnSpc>
              <a:spcBef>
                <a:spcPts val="0"/>
              </a:spcBef>
              <a:spcAft>
                <a:spcPts val="300"/>
              </a:spcAft>
            </a:pPr>
            <a:r>
              <a:rPr lang="ru-RU" sz="1600" dirty="0" smtClean="0">
                <a:solidFill>
                  <a:schemeClr val="tx2"/>
                </a:solidFill>
                <a:latin typeface="Arial" panose="020B0604020202020204" pitchFamily="34" charset="0"/>
                <a:cs typeface="Arial" panose="020B0604020202020204" pitchFamily="34" charset="0"/>
              </a:rPr>
              <a:t> 1. При </a:t>
            </a:r>
            <a:r>
              <a:rPr lang="ru-RU" sz="1600" dirty="0">
                <a:solidFill>
                  <a:schemeClr val="tx2"/>
                </a:solidFill>
                <a:latin typeface="Arial" panose="020B0604020202020204" pitchFamily="34" charset="0"/>
                <a:cs typeface="Arial" panose="020B0604020202020204" pitchFamily="34" charset="0"/>
              </a:rPr>
              <a:t>значениях эпюры фильтрационного противодавления соответствующей уровню </a:t>
            </a:r>
            <a:r>
              <a:rPr lang="ru-RU" sz="1600" dirty="0" smtClean="0">
                <a:solidFill>
                  <a:schemeClr val="tx2"/>
                </a:solidFill>
                <a:latin typeface="Arial" panose="020B0604020202020204" pitchFamily="34" charset="0"/>
                <a:cs typeface="Arial" panose="020B0604020202020204" pitchFamily="34" charset="0"/>
              </a:rPr>
              <a:t>К2, установленному в действующей ДБ.</a:t>
            </a:r>
          </a:p>
          <a:p>
            <a:pPr algn="just">
              <a:lnSpc>
                <a:spcPct val="110000"/>
              </a:lnSpc>
              <a:spcBef>
                <a:spcPts val="0"/>
              </a:spcBef>
              <a:spcAft>
                <a:spcPts val="600"/>
              </a:spcAft>
            </a:pPr>
            <a:r>
              <a:rPr lang="ru-RU" sz="1600" dirty="0" smtClean="0">
                <a:solidFill>
                  <a:schemeClr val="tx2"/>
                </a:solidFill>
                <a:latin typeface="Arial" panose="020B0604020202020204" pitchFamily="34" charset="0"/>
                <a:cs typeface="Arial" panose="020B0604020202020204" pitchFamily="34" charset="0"/>
              </a:rPr>
              <a:t> 2. Аварийная </a:t>
            </a:r>
            <a:r>
              <a:rPr lang="ru-RU" sz="1600" dirty="0">
                <a:solidFill>
                  <a:schemeClr val="tx2"/>
                </a:solidFill>
                <a:latin typeface="Arial" panose="020B0604020202020204" pitchFamily="34" charset="0"/>
                <a:cs typeface="Arial" panose="020B0604020202020204" pitchFamily="34" charset="0"/>
              </a:rPr>
              <a:t>ситуация с потерей несущей способности </a:t>
            </a:r>
            <a:r>
              <a:rPr lang="ru-RU" sz="1600" dirty="0" smtClean="0">
                <a:solidFill>
                  <a:schemeClr val="tx2"/>
                </a:solidFill>
                <a:latin typeface="Arial" panose="020B0604020202020204" pitchFamily="34" charset="0"/>
                <a:cs typeface="Arial" panose="020B0604020202020204" pitchFamily="34" charset="0"/>
              </a:rPr>
              <a:t>понура при разных значениях фильтрационного противодавления.</a:t>
            </a:r>
          </a:p>
          <a:p>
            <a:pPr algn="just">
              <a:lnSpc>
                <a:spcPct val="110000"/>
              </a:lnSpc>
              <a:spcBef>
                <a:spcPts val="0"/>
              </a:spcBef>
              <a:spcAft>
                <a:spcPts val="600"/>
              </a:spcAft>
            </a:pPr>
            <a:r>
              <a:rPr lang="ru-RU" sz="1600" dirty="0" smtClean="0">
                <a:solidFill>
                  <a:schemeClr val="tx2"/>
                </a:solidFill>
                <a:latin typeface="Arial" panose="020B0604020202020204" pitchFamily="34" charset="0"/>
                <a:cs typeface="Arial" panose="020B0604020202020204" pitchFamily="34" charset="0"/>
              </a:rPr>
              <a:t>Оценка критериев </a:t>
            </a:r>
            <a:r>
              <a:rPr lang="ru-RU" sz="1600" dirty="0">
                <a:solidFill>
                  <a:schemeClr val="tx2"/>
                </a:solidFill>
                <a:latin typeface="Arial" panose="020B0604020202020204" pitchFamily="34" charset="0"/>
                <a:cs typeface="Arial" panose="020B0604020202020204" pitchFamily="34" charset="0"/>
              </a:rPr>
              <a:t>безопасности водосливной плотины </a:t>
            </a:r>
            <a:r>
              <a:rPr lang="ru-RU" sz="1600" dirty="0" err="1">
                <a:solidFill>
                  <a:schemeClr val="tx2"/>
                </a:solidFill>
                <a:latin typeface="Arial" panose="020B0604020202020204" pitchFamily="34" charset="0"/>
                <a:cs typeface="Arial" panose="020B0604020202020204" pitchFamily="34" charset="0"/>
              </a:rPr>
              <a:t>Воткинской</a:t>
            </a:r>
            <a:r>
              <a:rPr lang="ru-RU" sz="1600" dirty="0">
                <a:solidFill>
                  <a:schemeClr val="tx2"/>
                </a:solidFill>
                <a:latin typeface="Arial" panose="020B0604020202020204" pitchFamily="34" charset="0"/>
                <a:cs typeface="Arial" panose="020B0604020202020204" pitchFamily="34" charset="0"/>
              </a:rPr>
              <a:t> </a:t>
            </a:r>
            <a:r>
              <a:rPr lang="ru-RU" sz="1600" dirty="0" smtClean="0">
                <a:solidFill>
                  <a:schemeClr val="tx2"/>
                </a:solidFill>
                <a:latin typeface="Arial" panose="020B0604020202020204" pitchFamily="34" charset="0"/>
                <a:cs typeface="Arial" panose="020B0604020202020204" pitchFamily="34" charset="0"/>
              </a:rPr>
              <a:t>ГЭС с учетом полученных результатов.</a:t>
            </a:r>
            <a:endParaRPr lang="ru-RU" sz="1600" dirty="0">
              <a:solidFill>
                <a:schemeClr val="tx2"/>
              </a:solidFill>
              <a:latin typeface="Arial" panose="020B0604020202020204" pitchFamily="34" charset="0"/>
              <a:cs typeface="Arial" panose="020B0604020202020204" pitchFamily="34" charset="0"/>
            </a:endParaRPr>
          </a:p>
        </p:txBody>
      </p:sp>
      <p:sp>
        <p:nvSpPr>
          <p:cNvPr id="15" name="Объект 7"/>
          <p:cNvSpPr txBox="1">
            <a:spLocks/>
          </p:cNvSpPr>
          <p:nvPr/>
        </p:nvSpPr>
        <p:spPr>
          <a:xfrm>
            <a:off x="637258" y="1206628"/>
            <a:ext cx="7942617" cy="1705326"/>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algn="just">
              <a:lnSpc>
                <a:spcPct val="110000"/>
              </a:lnSpc>
            </a:pPr>
            <a:r>
              <a:rPr lang="ru-RU" sz="1600" dirty="0" smtClean="0">
                <a:solidFill>
                  <a:schemeClr val="tx2"/>
                </a:solidFill>
                <a:latin typeface="Arial" panose="020B0604020202020204" pitchFamily="34" charset="0"/>
                <a:cs typeface="Arial" panose="020B0604020202020204" pitchFamily="34" charset="0"/>
              </a:rPr>
              <a:t>Выполнить оценк</a:t>
            </a:r>
            <a:r>
              <a:rPr lang="ru-RU" sz="1600" dirty="0">
                <a:solidFill>
                  <a:schemeClr val="tx2"/>
                </a:solidFill>
                <a:latin typeface="Arial" panose="020B0604020202020204" pitchFamily="34" charset="0"/>
                <a:cs typeface="Arial" panose="020B0604020202020204" pitchFamily="34" charset="0"/>
              </a:rPr>
              <a:t>у</a:t>
            </a:r>
            <a:r>
              <a:rPr lang="en-US" sz="1600" dirty="0" smtClean="0">
                <a:solidFill>
                  <a:schemeClr val="tx2"/>
                </a:solidFill>
                <a:latin typeface="Arial" panose="020B0604020202020204" pitchFamily="34" charset="0"/>
                <a:cs typeface="Arial" panose="020B0604020202020204" pitchFamily="34" charset="0"/>
              </a:rPr>
              <a:t> </a:t>
            </a:r>
            <a:r>
              <a:rPr lang="ru-RU" sz="1600" dirty="0" smtClean="0">
                <a:solidFill>
                  <a:schemeClr val="tx2"/>
                </a:solidFill>
                <a:latin typeface="Arial" panose="020B0604020202020204" pitchFamily="34" charset="0"/>
                <a:cs typeface="Arial" panose="020B0604020202020204" pitchFamily="34" charset="0"/>
              </a:rPr>
              <a:t>значений </a:t>
            </a:r>
            <a:r>
              <a:rPr lang="ru-RU" sz="1600" dirty="0">
                <a:solidFill>
                  <a:schemeClr val="tx2"/>
                </a:solidFill>
                <a:latin typeface="Arial" panose="020B0604020202020204" pitchFamily="34" charset="0"/>
                <a:cs typeface="Arial" panose="020B0604020202020204" pitchFamily="34" charset="0"/>
              </a:rPr>
              <a:t>критериев безопасности </a:t>
            </a:r>
            <a:r>
              <a:rPr lang="ru-RU" sz="1600" dirty="0" smtClean="0">
                <a:solidFill>
                  <a:schemeClr val="tx2"/>
                </a:solidFill>
                <a:latin typeface="Arial" panose="020B0604020202020204" pitchFamily="34" charset="0"/>
                <a:cs typeface="Arial" panose="020B0604020202020204" pitchFamily="34" charset="0"/>
              </a:rPr>
              <a:t>и вероятности аварии на примере расчета </a:t>
            </a:r>
            <a:r>
              <a:rPr lang="ru-RU" sz="1600" dirty="0">
                <a:solidFill>
                  <a:schemeClr val="tx2"/>
                </a:solidFill>
                <a:latin typeface="Arial" panose="020B0604020202020204" pitchFamily="34" charset="0"/>
                <a:cs typeface="Arial" panose="020B0604020202020204" pitchFamily="34" charset="0"/>
              </a:rPr>
              <a:t>устойчивости бетонной водосливной </a:t>
            </a:r>
            <a:r>
              <a:rPr lang="ru-RU" sz="1600" dirty="0" smtClean="0">
                <a:solidFill>
                  <a:schemeClr val="tx2"/>
                </a:solidFill>
                <a:latin typeface="Arial" panose="020B0604020202020204" pitchFamily="34" charset="0"/>
                <a:cs typeface="Arial" panose="020B0604020202020204" pitchFamily="34" charset="0"/>
              </a:rPr>
              <a:t>плотины с анкерным понуром на нескальном основании </a:t>
            </a:r>
            <a:r>
              <a:rPr lang="ru-RU" sz="1600" dirty="0">
                <a:solidFill>
                  <a:schemeClr val="tx2"/>
                </a:solidFill>
                <a:latin typeface="Arial" panose="020B0604020202020204" pitchFamily="34" charset="0"/>
                <a:cs typeface="Arial" panose="020B0604020202020204" pitchFamily="34" charset="0"/>
              </a:rPr>
              <a:t>для одного из возможных сценариев развития аварии – отрыва или потери несущей способности </a:t>
            </a:r>
            <a:r>
              <a:rPr lang="ru-RU" sz="1600" dirty="0" smtClean="0">
                <a:solidFill>
                  <a:schemeClr val="tx2"/>
                </a:solidFill>
                <a:latin typeface="Arial" panose="020B0604020202020204" pitchFamily="34" charset="0"/>
                <a:cs typeface="Arial" panose="020B0604020202020204" pitchFamily="34" charset="0"/>
              </a:rPr>
              <a:t>понура. Провести </a:t>
            </a:r>
            <a:r>
              <a:rPr lang="ru-RU" sz="1600" dirty="0">
                <a:solidFill>
                  <a:schemeClr val="tx2"/>
                </a:solidFill>
                <a:latin typeface="Arial" panose="020B0604020202020204" pitchFamily="34" charset="0"/>
                <a:cs typeface="Arial" panose="020B0604020202020204" pitchFamily="34" charset="0"/>
              </a:rPr>
              <a:t>обоснование назначения критериев безопасности, основываясь на возможности расчетных оценок запасов эксплуатируемого сооружения.</a:t>
            </a:r>
          </a:p>
        </p:txBody>
      </p:sp>
      <p:sp>
        <p:nvSpPr>
          <p:cNvPr id="16" name="Заголовок 5"/>
          <p:cNvSpPr txBox="1">
            <a:spLocks/>
          </p:cNvSpPr>
          <p:nvPr/>
        </p:nvSpPr>
        <p:spPr>
          <a:xfrm>
            <a:off x="1450704" y="404667"/>
            <a:ext cx="6315727" cy="801961"/>
          </a:xfrm>
          <a:prstGeom prst="rect">
            <a:avLst/>
          </a:prstGeom>
        </p:spPr>
        <p:txBody>
          <a:bodyPr>
            <a:noAutofit/>
          </a:bodyPr>
          <a:lstStyle>
            <a:lvl1pPr algn="l" defTabSz="914400" rtl="0" eaLnBrk="1" latinLnBrk="0" hangingPunct="1">
              <a:lnSpc>
                <a:spcPct val="90000"/>
              </a:lnSpc>
              <a:spcBef>
                <a:spcPct val="0"/>
              </a:spcBef>
              <a:buNone/>
              <a:defRPr sz="4200" b="0" kern="1200" cap="all"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endParaRPr lang="ru-RU" sz="2100" b="1" dirty="0" smtClean="0">
              <a:solidFill>
                <a:schemeClr val="accent1">
                  <a:lumMod val="75000"/>
                </a:schemeClr>
              </a:solidFill>
              <a:latin typeface="Times New Roman" panose="02020603050405020304" pitchFamily="18" charset="0"/>
              <a:cs typeface="Times New Roman" panose="02020603050405020304" pitchFamily="18" charset="0"/>
            </a:endParaRPr>
          </a:p>
          <a:p>
            <a:pPr algn="ctr"/>
            <a:r>
              <a:rPr lang="ru-RU" sz="2100" b="1" dirty="0" smtClean="0">
                <a:solidFill>
                  <a:schemeClr val="accent1">
                    <a:lumMod val="75000"/>
                  </a:schemeClr>
                </a:solidFill>
                <a:latin typeface="Times New Roman" panose="02020603050405020304" pitchFamily="18" charset="0"/>
                <a:cs typeface="Times New Roman" panose="02020603050405020304" pitchFamily="18" charset="0"/>
              </a:rPr>
              <a:t>Цель работы</a:t>
            </a:r>
            <a:endParaRPr lang="ru-RU" sz="2100" b="1" dirty="0">
              <a:solidFill>
                <a:schemeClr val="accent1">
                  <a:lumMod val="75000"/>
                </a:schemeClr>
              </a:solidFill>
              <a:latin typeface="Times New Roman" panose="02020603050405020304" pitchFamily="18" charset="0"/>
              <a:cs typeface="Times New Roman" panose="02020603050405020304" pitchFamily="18" charset="0"/>
            </a:endParaRPr>
          </a:p>
          <a:p>
            <a:pPr algn="ctr"/>
            <a:endParaRPr lang="ru-RU" sz="2100" b="1" dirty="0" smtClean="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71836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fld id="{4682C020-F762-4CFF-B6FF-00BA35C30F5C}" type="slidenum">
              <a:rPr lang="ru-RU" smtClean="0"/>
              <a:pPr/>
              <a:t>5</a:t>
            </a:fld>
            <a:endParaRPr lang="ru-RU"/>
          </a:p>
        </p:txBody>
      </p:sp>
      <p:pic>
        <p:nvPicPr>
          <p:cNvPr id="5" name="Рисунок 4"/>
          <p:cNvPicPr>
            <a:picLocks noChangeAspect="1"/>
          </p:cNvPicPr>
          <p:nvPr/>
        </p:nvPicPr>
        <p:blipFill rotWithShape="1">
          <a:blip r:embed="rId2" cstate="print">
            <a:extLst>
              <a:ext uri="{28A0092B-C50C-407E-A947-70E740481C1C}">
                <a14:useLocalDpi xmlns:a14="http://schemas.microsoft.com/office/drawing/2010/main" val="0"/>
              </a:ext>
            </a:extLst>
          </a:blip>
          <a:srcRect r="61996" b="-8592"/>
          <a:stretch/>
        </p:blipFill>
        <p:spPr>
          <a:xfrm>
            <a:off x="321991" y="461654"/>
            <a:ext cx="1128713" cy="494109"/>
          </a:xfrm>
          <a:prstGeom prst="rect">
            <a:avLst/>
          </a:prstGeom>
        </p:spPr>
      </p:pic>
      <p:sp>
        <p:nvSpPr>
          <p:cNvPr id="6" name="Заголовок 5"/>
          <p:cNvSpPr txBox="1">
            <a:spLocks/>
          </p:cNvSpPr>
          <p:nvPr/>
        </p:nvSpPr>
        <p:spPr>
          <a:xfrm>
            <a:off x="1450704" y="404667"/>
            <a:ext cx="6435996" cy="801961"/>
          </a:xfrm>
          <a:prstGeom prst="rect">
            <a:avLst/>
          </a:prstGeom>
        </p:spPr>
        <p:txBody>
          <a:bodyPr>
            <a:noAutofit/>
          </a:bodyPr>
          <a:lstStyle>
            <a:lvl1pPr algn="l" defTabSz="914400" rtl="0" eaLnBrk="1" latinLnBrk="0" hangingPunct="1">
              <a:lnSpc>
                <a:spcPct val="90000"/>
              </a:lnSpc>
              <a:spcBef>
                <a:spcPct val="0"/>
              </a:spcBef>
              <a:buNone/>
              <a:defRPr sz="4200" b="0" kern="1200" cap="all"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endParaRPr lang="en-US" sz="2100" b="1" dirty="0" smtClean="0">
              <a:solidFill>
                <a:schemeClr val="accent1">
                  <a:lumMod val="75000"/>
                </a:schemeClr>
              </a:solidFill>
              <a:latin typeface="Times New Roman" panose="02020603050405020304" pitchFamily="18" charset="0"/>
              <a:cs typeface="Times New Roman" panose="02020603050405020304" pitchFamily="18" charset="0"/>
            </a:endParaRPr>
          </a:p>
          <a:p>
            <a:pPr algn="ctr"/>
            <a:r>
              <a:rPr lang="ru-RU" sz="2100" b="1" dirty="0" smtClean="0">
                <a:solidFill>
                  <a:schemeClr val="accent1">
                    <a:lumMod val="75000"/>
                  </a:schemeClr>
                </a:solidFill>
                <a:latin typeface="Times New Roman" panose="02020603050405020304" pitchFamily="18" charset="0"/>
                <a:cs typeface="Times New Roman" panose="02020603050405020304" pitchFamily="18" charset="0"/>
              </a:rPr>
              <a:t>Критерии </a:t>
            </a:r>
            <a:r>
              <a:rPr lang="ru-RU" sz="2100" b="1" dirty="0">
                <a:solidFill>
                  <a:schemeClr val="accent1">
                    <a:lumMod val="75000"/>
                  </a:schemeClr>
                </a:solidFill>
                <a:latin typeface="Times New Roman" panose="02020603050405020304" pitchFamily="18" charset="0"/>
                <a:cs typeface="Times New Roman" panose="02020603050405020304" pitchFamily="18" charset="0"/>
              </a:rPr>
              <a:t>безопасности </a:t>
            </a:r>
            <a:r>
              <a:rPr lang="ru-RU" sz="2100" b="1" dirty="0" smtClean="0">
                <a:solidFill>
                  <a:schemeClr val="accent1">
                    <a:lumMod val="75000"/>
                  </a:schemeClr>
                </a:solidFill>
                <a:latin typeface="Times New Roman" panose="02020603050405020304" pitchFamily="18" charset="0"/>
                <a:cs typeface="Times New Roman" panose="02020603050405020304" pitchFamily="18" charset="0"/>
              </a:rPr>
              <a:t>ГТС</a:t>
            </a:r>
          </a:p>
        </p:txBody>
      </p:sp>
      <p:sp>
        <p:nvSpPr>
          <p:cNvPr id="7" name="Объект 7"/>
          <p:cNvSpPr txBox="1">
            <a:spLocks/>
          </p:cNvSpPr>
          <p:nvPr/>
        </p:nvSpPr>
        <p:spPr>
          <a:xfrm>
            <a:off x="633842" y="1206628"/>
            <a:ext cx="7964055" cy="1527142"/>
          </a:xfrm>
          <a:prstGeom prst="rect">
            <a:avLst/>
          </a:prstGeom>
        </p:spPr>
        <p:txBody>
          <a:bodyPr>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lvl="0" indent="0" algn="just">
              <a:buNone/>
            </a:pPr>
            <a:r>
              <a:rPr lang="ru-RU" sz="1800" dirty="0" smtClean="0">
                <a:solidFill>
                  <a:schemeClr val="tx2"/>
                </a:solidFill>
                <a:latin typeface="Arial" panose="020B0604020202020204" pitchFamily="34" charset="0"/>
                <a:cs typeface="Times New Roman" panose="02020603050405020304" pitchFamily="18" charset="0"/>
              </a:rPr>
              <a:t>Выделяют </a:t>
            </a:r>
            <a:r>
              <a:rPr lang="ru-RU" sz="1800" dirty="0">
                <a:solidFill>
                  <a:schemeClr val="tx2"/>
                </a:solidFill>
                <a:latin typeface="Arial" panose="020B0604020202020204" pitchFamily="34" charset="0"/>
                <a:cs typeface="Times New Roman" panose="02020603050405020304" pitchFamily="18" charset="0"/>
              </a:rPr>
              <a:t>два уровня критериев безопасности </a:t>
            </a:r>
            <a:r>
              <a:rPr lang="ru-RU" sz="1800" dirty="0" smtClean="0">
                <a:solidFill>
                  <a:schemeClr val="tx2"/>
                </a:solidFill>
                <a:latin typeface="Arial" panose="020B0604020202020204" pitchFamily="34" charset="0"/>
                <a:cs typeface="Times New Roman" panose="02020603050405020304" pitchFamily="18" charset="0"/>
              </a:rPr>
              <a:t>ГТС:</a:t>
            </a:r>
            <a:endParaRPr lang="ru-RU" sz="1800" dirty="0">
              <a:solidFill>
                <a:schemeClr val="tx2"/>
              </a:solidFill>
              <a:latin typeface="Arial" panose="020B0604020202020204" pitchFamily="34" charset="0"/>
              <a:cs typeface="Times New Roman" panose="02020603050405020304" pitchFamily="18" charset="0"/>
            </a:endParaRPr>
          </a:p>
          <a:p>
            <a:pPr lvl="0" algn="just"/>
            <a:r>
              <a:rPr lang="ru-RU" sz="1800" dirty="0" smtClean="0">
                <a:solidFill>
                  <a:schemeClr val="tx2"/>
                </a:solidFill>
                <a:latin typeface="Arial" panose="020B0604020202020204" pitchFamily="34" charset="0"/>
                <a:cs typeface="Times New Roman" panose="02020603050405020304" pitchFamily="18" charset="0"/>
              </a:rPr>
              <a:t>К1 </a:t>
            </a:r>
            <a:r>
              <a:rPr lang="ru-RU" sz="1800" dirty="0">
                <a:solidFill>
                  <a:schemeClr val="tx2"/>
                </a:solidFill>
                <a:latin typeface="Arial" panose="020B0604020202020204" pitchFamily="34" charset="0"/>
                <a:cs typeface="Times New Roman" panose="02020603050405020304" pitchFamily="18" charset="0"/>
              </a:rPr>
              <a:t>- первый (предупреждающий) уровень значений диагностических показателей, при достижении которого устойчивость, механическая и фильтрационная прочность ГТС и его основания, а также пропускная способность водосбросных и водопропускных сооружений еще соответствуют условиям нормальной эксплуатации</a:t>
            </a:r>
            <a:r>
              <a:rPr lang="ru-RU" sz="1800" dirty="0" smtClean="0">
                <a:solidFill>
                  <a:schemeClr val="tx2"/>
                </a:solidFill>
                <a:latin typeface="Arial" panose="020B0604020202020204" pitchFamily="34" charset="0"/>
                <a:cs typeface="Times New Roman" panose="02020603050405020304" pitchFamily="18" charset="0"/>
              </a:rPr>
              <a:t>.</a:t>
            </a:r>
          </a:p>
          <a:p>
            <a:pPr marL="0" lvl="0" indent="0" algn="just">
              <a:buNone/>
            </a:pPr>
            <a:r>
              <a:rPr lang="ru-RU" sz="1800" dirty="0" smtClean="0">
                <a:solidFill>
                  <a:schemeClr val="tx2"/>
                </a:solidFill>
                <a:latin typeface="Arial" panose="020B0604020202020204" pitchFamily="34" charset="0"/>
                <a:cs typeface="Times New Roman" panose="02020603050405020304" pitchFamily="18" charset="0"/>
              </a:rPr>
              <a:t>В </a:t>
            </a:r>
            <a:r>
              <a:rPr lang="ru-RU" sz="1800" dirty="0">
                <a:solidFill>
                  <a:schemeClr val="tx2"/>
                </a:solidFill>
                <a:latin typeface="Arial" panose="020B0604020202020204" pitchFamily="34" charset="0"/>
                <a:cs typeface="Times New Roman" pitchFamily="18" charset="0"/>
              </a:rPr>
              <a:t>условиях нормальной эксплуатации выполняются все основные требования нормативных документов и правил технической эксплуатации в течение длительного времени, сопоставимого со сроком службы сооружения.</a:t>
            </a:r>
          </a:p>
          <a:p>
            <a:pPr lvl="0" algn="just"/>
            <a:r>
              <a:rPr lang="ru-RU" sz="1800" dirty="0" smtClean="0">
                <a:solidFill>
                  <a:schemeClr val="tx2"/>
                </a:solidFill>
                <a:latin typeface="Arial" panose="020B0604020202020204" pitchFamily="34" charset="0"/>
                <a:cs typeface="Times New Roman" pitchFamily="18" charset="0"/>
              </a:rPr>
              <a:t>К2 </a:t>
            </a:r>
            <a:r>
              <a:rPr lang="ru-RU" sz="1800" dirty="0">
                <a:solidFill>
                  <a:schemeClr val="tx2"/>
                </a:solidFill>
                <a:latin typeface="Arial" panose="020B0604020202020204" pitchFamily="34" charset="0"/>
                <a:cs typeface="Times New Roman" pitchFamily="18" charset="0"/>
              </a:rPr>
              <a:t>- второй (предельный) уровень значений диагностических показателей, при превышении </a:t>
            </a:r>
            <a:r>
              <a:rPr lang="ru-RU" sz="1800" dirty="0" smtClean="0">
                <a:solidFill>
                  <a:schemeClr val="tx2"/>
                </a:solidFill>
                <a:latin typeface="Arial" panose="020B0604020202020204" pitchFamily="34" charset="0"/>
                <a:cs typeface="Times New Roman" panose="02020603050405020304" pitchFamily="18" charset="0"/>
              </a:rPr>
              <a:t>которого </a:t>
            </a:r>
            <a:r>
              <a:rPr lang="ru-RU" sz="1800" dirty="0">
                <a:solidFill>
                  <a:schemeClr val="tx2"/>
                </a:solidFill>
                <a:latin typeface="Arial" panose="020B0604020202020204" pitchFamily="34" charset="0"/>
                <a:cs typeface="Times New Roman" panose="02020603050405020304" pitchFamily="18" charset="0"/>
              </a:rPr>
              <a:t>эксплуатация ГТС в проектных режимах недопустима.</a:t>
            </a:r>
          </a:p>
          <a:p>
            <a:pPr marL="0" lvl="0" indent="0" algn="just">
              <a:buNone/>
            </a:pPr>
            <a:r>
              <a:rPr lang="ru-RU" sz="1800" dirty="0">
                <a:solidFill>
                  <a:schemeClr val="tx2"/>
                </a:solidFill>
                <a:latin typeface="Arial" panose="020B0604020202020204" pitchFamily="34" charset="0"/>
                <a:cs typeface="Times New Roman" panose="02020603050405020304" pitchFamily="18" charset="0"/>
              </a:rPr>
              <a:t>Проектные режимы определяют, прежде всего, сочетания (основное и особое) воздействий и нагрузок, предусмотренные проектом. </a:t>
            </a:r>
          </a:p>
          <a:p>
            <a:pPr marL="0" lvl="0" indent="0" algn="just">
              <a:buNone/>
            </a:pPr>
            <a:r>
              <a:rPr lang="ru-RU" sz="1800" dirty="0">
                <a:solidFill>
                  <a:schemeClr val="tx2"/>
                </a:solidFill>
                <a:latin typeface="Arial" panose="020B0604020202020204" pitchFamily="34" charset="0"/>
                <a:cs typeface="Times New Roman" panose="02020603050405020304" pitchFamily="18" charset="0"/>
              </a:rPr>
              <a:t>Величины </a:t>
            </a:r>
            <a:r>
              <a:rPr lang="ru-RU" sz="1800" dirty="0" smtClean="0">
                <a:solidFill>
                  <a:schemeClr val="tx2"/>
                </a:solidFill>
                <a:latin typeface="Arial" panose="020B0604020202020204" pitchFamily="34" charset="0"/>
                <a:cs typeface="Times New Roman" panose="02020603050405020304" pitchFamily="18" charset="0"/>
              </a:rPr>
              <a:t>К1 </a:t>
            </a:r>
            <a:r>
              <a:rPr lang="ru-RU" sz="1800" dirty="0">
                <a:solidFill>
                  <a:schemeClr val="tx2"/>
                </a:solidFill>
                <a:latin typeface="Arial" panose="020B0604020202020204" pitchFamily="34" charset="0"/>
                <a:cs typeface="Times New Roman" panose="02020603050405020304" pitchFamily="18" charset="0"/>
              </a:rPr>
              <a:t>и </a:t>
            </a:r>
            <a:r>
              <a:rPr lang="ru-RU" sz="1800" dirty="0" smtClean="0">
                <a:solidFill>
                  <a:schemeClr val="tx2"/>
                </a:solidFill>
                <a:latin typeface="Arial" panose="020B0604020202020204" pitchFamily="34" charset="0"/>
                <a:cs typeface="Times New Roman" panose="02020603050405020304" pitchFamily="18" charset="0"/>
              </a:rPr>
              <a:t>К2 </a:t>
            </a:r>
            <a:r>
              <a:rPr lang="ru-RU" sz="1800" dirty="0">
                <a:solidFill>
                  <a:schemeClr val="tx2"/>
                </a:solidFill>
                <a:latin typeface="Arial" panose="020B0604020202020204" pitchFamily="34" charset="0"/>
                <a:cs typeface="Times New Roman" panose="02020603050405020304" pitchFamily="18" charset="0"/>
              </a:rPr>
              <a:t>должны контролироваться в соответствии с условиями эксплуатации сооружения и действующими нагрузками, при которых они были назначены.</a:t>
            </a:r>
          </a:p>
          <a:p>
            <a:pPr lvl="0" algn="just">
              <a:buNone/>
            </a:pPr>
            <a:endParaRPr lang="ru-RU" sz="14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02021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fld id="{4682C020-F762-4CFF-B6FF-00BA35C30F5C}" type="slidenum">
              <a:rPr lang="ru-RU" smtClean="0"/>
              <a:pPr/>
              <a:t>6</a:t>
            </a:fld>
            <a:endParaRPr lang="ru-RU"/>
          </a:p>
        </p:txBody>
      </p:sp>
      <p:pic>
        <p:nvPicPr>
          <p:cNvPr id="5" name="Рисунок 4"/>
          <p:cNvPicPr>
            <a:picLocks noChangeAspect="1"/>
          </p:cNvPicPr>
          <p:nvPr/>
        </p:nvPicPr>
        <p:blipFill rotWithShape="1">
          <a:blip r:embed="rId2" cstate="print">
            <a:extLst>
              <a:ext uri="{28A0092B-C50C-407E-A947-70E740481C1C}">
                <a14:useLocalDpi xmlns:a14="http://schemas.microsoft.com/office/drawing/2010/main" val="0"/>
              </a:ext>
            </a:extLst>
          </a:blip>
          <a:srcRect r="61996" b="-8592"/>
          <a:stretch/>
        </p:blipFill>
        <p:spPr>
          <a:xfrm>
            <a:off x="321991" y="461654"/>
            <a:ext cx="1128713" cy="494109"/>
          </a:xfrm>
          <a:prstGeom prst="rect">
            <a:avLst/>
          </a:prstGeom>
        </p:spPr>
      </p:pic>
      <p:sp>
        <p:nvSpPr>
          <p:cNvPr id="6" name="Заголовок 5"/>
          <p:cNvSpPr txBox="1">
            <a:spLocks/>
          </p:cNvSpPr>
          <p:nvPr/>
        </p:nvSpPr>
        <p:spPr>
          <a:xfrm>
            <a:off x="1546238" y="650326"/>
            <a:ext cx="6435996" cy="801961"/>
          </a:xfrm>
          <a:prstGeom prst="rect">
            <a:avLst/>
          </a:prstGeom>
        </p:spPr>
        <p:txBody>
          <a:bodyPr>
            <a:noAutofit/>
          </a:bodyPr>
          <a:lstStyle>
            <a:lvl1pPr algn="l" defTabSz="914400" rtl="0" eaLnBrk="1" latinLnBrk="0" hangingPunct="1">
              <a:lnSpc>
                <a:spcPct val="90000"/>
              </a:lnSpc>
              <a:spcBef>
                <a:spcPct val="0"/>
              </a:spcBef>
              <a:buNone/>
              <a:defRPr sz="4200" b="0" kern="1200" cap="all"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ru-RU" sz="2100" b="1" dirty="0" smtClean="0">
                <a:solidFill>
                  <a:schemeClr val="accent1">
                    <a:lumMod val="75000"/>
                  </a:schemeClr>
                </a:solidFill>
                <a:latin typeface="Times New Roman" panose="02020603050405020304" pitchFamily="18" charset="0"/>
                <a:cs typeface="Times New Roman" panose="02020603050405020304" pitchFamily="18" charset="0"/>
              </a:rPr>
              <a:t>Критерии </a:t>
            </a:r>
            <a:r>
              <a:rPr lang="ru-RU" sz="2100" b="1" dirty="0">
                <a:solidFill>
                  <a:schemeClr val="accent1">
                    <a:lumMod val="75000"/>
                  </a:schemeClr>
                </a:solidFill>
                <a:latin typeface="Times New Roman" panose="02020603050405020304" pitchFamily="18" charset="0"/>
                <a:cs typeface="Times New Roman" panose="02020603050405020304" pitchFamily="18" charset="0"/>
              </a:rPr>
              <a:t>безопасности </a:t>
            </a:r>
            <a:r>
              <a:rPr lang="ru-RU" sz="2100" b="1" dirty="0" smtClean="0">
                <a:solidFill>
                  <a:schemeClr val="accent1">
                    <a:lumMod val="75000"/>
                  </a:schemeClr>
                </a:solidFill>
                <a:latin typeface="Times New Roman" panose="02020603050405020304" pitchFamily="18" charset="0"/>
                <a:cs typeface="Times New Roman" panose="02020603050405020304" pitchFamily="18" charset="0"/>
              </a:rPr>
              <a:t>ГТС</a:t>
            </a:r>
          </a:p>
        </p:txBody>
      </p:sp>
      <p:sp>
        <p:nvSpPr>
          <p:cNvPr id="7" name="Объект 7"/>
          <p:cNvSpPr txBox="1">
            <a:spLocks/>
          </p:cNvSpPr>
          <p:nvPr/>
        </p:nvSpPr>
        <p:spPr>
          <a:xfrm>
            <a:off x="633844" y="1630837"/>
            <a:ext cx="7964055" cy="1527142"/>
          </a:xfrm>
          <a:prstGeom prst="rect">
            <a:avLst/>
          </a:prstGeom>
        </p:spPr>
        <p:txBody>
          <a:bodyPr>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algn="just"/>
            <a:r>
              <a:rPr lang="ru-RU" sz="1800" dirty="0" smtClean="0">
                <a:solidFill>
                  <a:schemeClr val="tx2"/>
                </a:solidFill>
                <a:latin typeface="Arial" panose="020B0604020202020204" pitchFamily="34" charset="0"/>
                <a:cs typeface="Arial" panose="020B0604020202020204" pitchFamily="34" charset="0"/>
              </a:rPr>
              <a:t>Оперативную оценку эксплуатационного состояния сооружения и его безопасности следует осуществлять путем сравнения измеренных (или вычисленных на основе измерений) количественных и качественных диагностических показателей с их </a:t>
            </a:r>
            <a:r>
              <a:rPr lang="ru-RU" sz="1800" dirty="0" err="1" smtClean="0">
                <a:solidFill>
                  <a:schemeClr val="tx2"/>
                </a:solidFill>
                <a:latin typeface="Arial" panose="020B0604020202020204" pitchFamily="34" charset="0"/>
                <a:cs typeface="Arial" panose="020B0604020202020204" pitchFamily="34" charset="0"/>
              </a:rPr>
              <a:t>критериальными</a:t>
            </a:r>
            <a:r>
              <a:rPr lang="ru-RU" sz="1800" dirty="0" smtClean="0">
                <a:solidFill>
                  <a:schemeClr val="tx2"/>
                </a:solidFill>
                <a:latin typeface="Arial" panose="020B0604020202020204" pitchFamily="34" charset="0"/>
                <a:cs typeface="Arial" panose="020B0604020202020204" pitchFamily="34" charset="0"/>
              </a:rPr>
              <a:t> значениями К1 и К2, а также с прогнозируемым интервалом изменения диагностических показателей.</a:t>
            </a:r>
          </a:p>
          <a:p>
            <a:pPr algn="just"/>
            <a:r>
              <a:rPr lang="ru-RU" sz="1800" dirty="0" smtClean="0">
                <a:solidFill>
                  <a:schemeClr val="tx2"/>
                </a:solidFill>
                <a:latin typeface="Arial" panose="020B0604020202020204" pitchFamily="34" charset="0"/>
                <a:cs typeface="Arial" panose="020B0604020202020204" pitchFamily="34" charset="0"/>
              </a:rPr>
              <a:t>Таким образом, </a:t>
            </a:r>
            <a:r>
              <a:rPr lang="ru-RU" sz="1800" dirty="0" err="1" smtClean="0">
                <a:solidFill>
                  <a:schemeClr val="tx2"/>
                </a:solidFill>
                <a:latin typeface="Arial" panose="020B0604020202020204" pitchFamily="34" charset="0"/>
                <a:cs typeface="Arial" panose="020B0604020202020204" pitchFamily="34" charset="0"/>
              </a:rPr>
              <a:t>критериальные</a:t>
            </a:r>
            <a:r>
              <a:rPr lang="ru-RU" sz="1800" dirty="0" smtClean="0">
                <a:solidFill>
                  <a:schemeClr val="tx2"/>
                </a:solidFill>
                <a:latin typeface="Arial" panose="020B0604020202020204" pitchFamily="34" charset="0"/>
                <a:cs typeface="Arial" panose="020B0604020202020204" pitchFamily="34" charset="0"/>
              </a:rPr>
              <a:t> соотношения имеют вид:</a:t>
            </a:r>
          </a:p>
          <a:p>
            <a:pPr algn="ctr">
              <a:buNone/>
            </a:pPr>
            <a:r>
              <a:rPr lang="ru-RU" sz="1800" dirty="0" err="1" smtClean="0">
                <a:solidFill>
                  <a:schemeClr val="tx2"/>
                </a:solidFill>
                <a:latin typeface="Arial" panose="020B0604020202020204" pitchFamily="34" charset="0"/>
                <a:cs typeface="Arial" panose="020B0604020202020204" pitchFamily="34" charset="0"/>
              </a:rPr>
              <a:t>F</a:t>
            </a:r>
            <a:r>
              <a:rPr lang="ru-RU" sz="1800" baseline="-25000" dirty="0" err="1" smtClean="0">
                <a:solidFill>
                  <a:schemeClr val="tx2"/>
                </a:solidFill>
                <a:latin typeface="Arial" panose="020B0604020202020204" pitchFamily="34" charset="0"/>
                <a:cs typeface="Arial" panose="020B0604020202020204" pitchFamily="34" charset="0"/>
              </a:rPr>
              <a:t>изм</a:t>
            </a:r>
            <a:r>
              <a:rPr lang="ru-RU" sz="1800" baseline="-25000" dirty="0" smtClean="0">
                <a:solidFill>
                  <a:schemeClr val="tx2"/>
                </a:solidFill>
                <a:latin typeface="Arial" panose="020B0604020202020204" pitchFamily="34" charset="0"/>
                <a:cs typeface="Arial" panose="020B0604020202020204" pitchFamily="34" charset="0"/>
              </a:rPr>
              <a:t> </a:t>
            </a:r>
            <a:r>
              <a:rPr lang="ru-RU" sz="1800" dirty="0" smtClean="0">
                <a:solidFill>
                  <a:schemeClr val="tx2"/>
                </a:solidFill>
                <a:latin typeface="Arial" panose="020B0604020202020204" pitchFamily="34" charset="0"/>
                <a:cs typeface="Arial" panose="020B0604020202020204" pitchFamily="34" charset="0"/>
                <a:sym typeface="Symbol"/>
              </a:rPr>
              <a:t></a:t>
            </a:r>
            <a:r>
              <a:rPr lang="ru-RU" sz="1800" dirty="0" smtClean="0">
                <a:solidFill>
                  <a:schemeClr val="tx2"/>
                </a:solidFill>
                <a:latin typeface="Arial" panose="020B0604020202020204" pitchFamily="34" charset="0"/>
                <a:cs typeface="Arial" panose="020B0604020202020204" pitchFamily="34" charset="0"/>
              </a:rPr>
              <a:t> К1 - состояние сооружения нормальное (исправное)</a:t>
            </a:r>
          </a:p>
          <a:p>
            <a:pPr lvl="0" algn="ctr">
              <a:buNone/>
            </a:pPr>
            <a:r>
              <a:rPr lang="ru-RU" sz="1800" dirty="0" smtClean="0">
                <a:solidFill>
                  <a:schemeClr val="tx2"/>
                </a:solidFill>
                <a:latin typeface="Arial" panose="020B0604020202020204" pitchFamily="34" charset="0"/>
                <a:cs typeface="Arial" panose="020B0604020202020204" pitchFamily="34" charset="0"/>
              </a:rPr>
              <a:t>К1 &lt; </a:t>
            </a:r>
            <a:r>
              <a:rPr lang="ru-RU" sz="1800" dirty="0" err="1" smtClean="0">
                <a:solidFill>
                  <a:schemeClr val="tx2"/>
                </a:solidFill>
                <a:latin typeface="Arial" panose="020B0604020202020204" pitchFamily="34" charset="0"/>
                <a:cs typeface="Arial" panose="020B0604020202020204" pitchFamily="34" charset="0"/>
              </a:rPr>
              <a:t>F</a:t>
            </a:r>
            <a:r>
              <a:rPr lang="ru-RU" sz="1800" baseline="-25000" dirty="0" err="1" smtClean="0">
                <a:solidFill>
                  <a:schemeClr val="tx2"/>
                </a:solidFill>
                <a:latin typeface="Arial" panose="020B0604020202020204" pitchFamily="34" charset="0"/>
                <a:cs typeface="Arial" panose="020B0604020202020204" pitchFamily="34" charset="0"/>
              </a:rPr>
              <a:t>изм</a:t>
            </a:r>
            <a:r>
              <a:rPr lang="ru-RU" sz="1800" baseline="-25000" dirty="0" smtClean="0">
                <a:solidFill>
                  <a:schemeClr val="tx2"/>
                </a:solidFill>
                <a:latin typeface="Arial" panose="020B0604020202020204" pitchFamily="34" charset="0"/>
                <a:cs typeface="Arial" panose="020B0604020202020204" pitchFamily="34" charset="0"/>
              </a:rPr>
              <a:t> </a:t>
            </a:r>
            <a:r>
              <a:rPr lang="ru-RU" sz="1800" dirty="0" smtClean="0">
                <a:solidFill>
                  <a:schemeClr val="tx2"/>
                </a:solidFill>
                <a:latin typeface="Arial" panose="020B0604020202020204" pitchFamily="34" charset="0"/>
                <a:cs typeface="Arial" panose="020B0604020202020204" pitchFamily="34" charset="0"/>
                <a:sym typeface="Symbol"/>
              </a:rPr>
              <a:t></a:t>
            </a:r>
            <a:r>
              <a:rPr lang="ru-RU" sz="1800" dirty="0" smtClean="0">
                <a:solidFill>
                  <a:schemeClr val="tx2"/>
                </a:solidFill>
                <a:latin typeface="Arial" panose="020B0604020202020204" pitchFamily="34" charset="0"/>
                <a:cs typeface="Arial" panose="020B0604020202020204" pitchFamily="34" charset="0"/>
              </a:rPr>
              <a:t> К2 - состояние сооружения потенциально опасное</a:t>
            </a:r>
          </a:p>
          <a:p>
            <a:pPr lvl="0" algn="ctr">
              <a:buNone/>
            </a:pPr>
            <a:r>
              <a:rPr lang="ru-RU" sz="1800" dirty="0" err="1" smtClean="0">
                <a:solidFill>
                  <a:schemeClr val="tx2"/>
                </a:solidFill>
                <a:latin typeface="Arial" panose="020B0604020202020204" pitchFamily="34" charset="0"/>
                <a:cs typeface="Arial" panose="020B0604020202020204" pitchFamily="34" charset="0"/>
              </a:rPr>
              <a:t>F</a:t>
            </a:r>
            <a:r>
              <a:rPr lang="ru-RU" sz="1800" baseline="-25000" dirty="0" err="1" smtClean="0">
                <a:solidFill>
                  <a:schemeClr val="tx2"/>
                </a:solidFill>
                <a:latin typeface="Arial" panose="020B0604020202020204" pitchFamily="34" charset="0"/>
                <a:cs typeface="Arial" panose="020B0604020202020204" pitchFamily="34" charset="0"/>
              </a:rPr>
              <a:t>изм</a:t>
            </a:r>
            <a:r>
              <a:rPr lang="ru-RU" sz="1800" baseline="-25000" dirty="0" smtClean="0">
                <a:solidFill>
                  <a:schemeClr val="tx2"/>
                </a:solidFill>
                <a:latin typeface="Arial" panose="020B0604020202020204" pitchFamily="34" charset="0"/>
                <a:cs typeface="Arial" panose="020B0604020202020204" pitchFamily="34" charset="0"/>
              </a:rPr>
              <a:t> </a:t>
            </a:r>
            <a:r>
              <a:rPr lang="ru-RU" sz="1800" dirty="0" smtClean="0">
                <a:solidFill>
                  <a:schemeClr val="tx2"/>
                </a:solidFill>
                <a:latin typeface="Arial" panose="020B0604020202020204" pitchFamily="34" charset="0"/>
                <a:cs typeface="Arial" panose="020B0604020202020204" pitchFamily="34" charset="0"/>
              </a:rPr>
              <a:t>&gt; К2 - состояние сооружения предаварийное, где</a:t>
            </a:r>
          </a:p>
          <a:p>
            <a:pPr lvl="0" algn="ctr">
              <a:buNone/>
            </a:pPr>
            <a:r>
              <a:rPr lang="ru-RU" sz="1800" dirty="0" err="1" smtClean="0">
                <a:solidFill>
                  <a:schemeClr val="tx2"/>
                </a:solidFill>
                <a:latin typeface="Arial" panose="020B0604020202020204" pitchFamily="34" charset="0"/>
                <a:cs typeface="Arial" panose="020B0604020202020204" pitchFamily="34" charset="0"/>
              </a:rPr>
              <a:t>F</a:t>
            </a:r>
            <a:r>
              <a:rPr lang="ru-RU" sz="1800" baseline="-25000" dirty="0" err="1" smtClean="0">
                <a:solidFill>
                  <a:schemeClr val="tx2"/>
                </a:solidFill>
                <a:latin typeface="Arial" panose="020B0604020202020204" pitchFamily="34" charset="0"/>
                <a:cs typeface="Arial" panose="020B0604020202020204" pitchFamily="34" charset="0"/>
              </a:rPr>
              <a:t>изм</a:t>
            </a:r>
            <a:r>
              <a:rPr lang="ru-RU" sz="1800" baseline="-25000" dirty="0" smtClean="0">
                <a:solidFill>
                  <a:schemeClr val="tx2"/>
                </a:solidFill>
                <a:latin typeface="Arial" panose="020B0604020202020204" pitchFamily="34" charset="0"/>
                <a:cs typeface="Arial" panose="020B0604020202020204" pitchFamily="34" charset="0"/>
              </a:rPr>
              <a:t> </a:t>
            </a:r>
            <a:r>
              <a:rPr lang="ru-RU" sz="1800" dirty="0" smtClean="0">
                <a:solidFill>
                  <a:schemeClr val="tx2"/>
                </a:solidFill>
                <a:latin typeface="Arial" panose="020B0604020202020204" pitchFamily="34" charset="0"/>
                <a:cs typeface="Arial" panose="020B0604020202020204" pitchFamily="34" charset="0"/>
              </a:rPr>
              <a:t> - измеренное (вычисленное по измеренным) значение диагностического показателя</a:t>
            </a:r>
          </a:p>
          <a:p>
            <a:pPr lvl="0" algn="ctr">
              <a:buNone/>
            </a:pPr>
            <a:endParaRPr lang="ru-RU" sz="1800" dirty="0">
              <a:solidFill>
                <a:prstClr val="black"/>
              </a:solidFill>
              <a:latin typeface="Arial" panose="020B0604020202020204" pitchFamily="34" charset="0"/>
              <a:cs typeface="Arial" panose="020B0604020202020204" pitchFamily="34" charset="0"/>
            </a:endParaRPr>
          </a:p>
          <a:p>
            <a:pPr lvl="0" algn="just">
              <a:buNone/>
            </a:pPr>
            <a:endParaRPr lang="ru-RU" sz="14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02021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Безымянный"/>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4967" y="1206629"/>
            <a:ext cx="8194662" cy="5014938"/>
          </a:xfrm>
          <a:prstGeom prst="rect">
            <a:avLst/>
          </a:prstGeom>
          <a:noFill/>
          <a:ln>
            <a:noFill/>
          </a:ln>
        </p:spPr>
      </p:pic>
      <p:sp>
        <p:nvSpPr>
          <p:cNvPr id="3" name="Номер слайда 2"/>
          <p:cNvSpPr>
            <a:spLocks noGrp="1"/>
          </p:cNvSpPr>
          <p:nvPr>
            <p:ph type="sldNum" sz="quarter" idx="12"/>
          </p:nvPr>
        </p:nvSpPr>
        <p:spPr/>
        <p:txBody>
          <a:bodyPr/>
          <a:lstStyle/>
          <a:p>
            <a:fld id="{4682C020-F762-4CFF-B6FF-00BA35C30F5C}" type="slidenum">
              <a:rPr lang="ru-RU" smtClean="0"/>
              <a:pPr/>
              <a:t>7</a:t>
            </a:fld>
            <a:endParaRPr lang="ru-RU"/>
          </a:p>
        </p:txBody>
      </p:sp>
      <p:pic>
        <p:nvPicPr>
          <p:cNvPr id="5" name="Рисунок 4"/>
          <p:cNvPicPr>
            <a:picLocks noChangeAspect="1"/>
          </p:cNvPicPr>
          <p:nvPr/>
        </p:nvPicPr>
        <p:blipFill rotWithShape="1">
          <a:blip r:embed="rId3" cstate="print">
            <a:extLst>
              <a:ext uri="{28A0092B-C50C-407E-A947-70E740481C1C}">
                <a14:useLocalDpi xmlns:a14="http://schemas.microsoft.com/office/drawing/2010/main" val="0"/>
              </a:ext>
            </a:extLst>
          </a:blip>
          <a:srcRect r="61996" b="-8592"/>
          <a:stretch/>
        </p:blipFill>
        <p:spPr>
          <a:xfrm>
            <a:off x="321991" y="461654"/>
            <a:ext cx="1128713" cy="494109"/>
          </a:xfrm>
          <a:prstGeom prst="rect">
            <a:avLst/>
          </a:prstGeom>
        </p:spPr>
      </p:pic>
      <p:sp>
        <p:nvSpPr>
          <p:cNvPr id="6" name="Заголовок 5"/>
          <p:cNvSpPr txBox="1">
            <a:spLocks/>
          </p:cNvSpPr>
          <p:nvPr/>
        </p:nvSpPr>
        <p:spPr>
          <a:xfrm>
            <a:off x="1450703" y="404667"/>
            <a:ext cx="6533799" cy="801961"/>
          </a:xfrm>
          <a:prstGeom prst="rect">
            <a:avLst/>
          </a:prstGeom>
        </p:spPr>
        <p:txBody>
          <a:bodyPr>
            <a:noAutofit/>
          </a:bodyPr>
          <a:lstStyle>
            <a:lvl1pPr algn="l" defTabSz="914400" rtl="0" eaLnBrk="1" latinLnBrk="0" hangingPunct="1">
              <a:lnSpc>
                <a:spcPct val="90000"/>
              </a:lnSpc>
              <a:spcBef>
                <a:spcPct val="0"/>
              </a:spcBef>
              <a:buNone/>
              <a:defRPr sz="4200" b="0" kern="1200" cap="all" baseline="0">
                <a:blipFill>
                  <a:blip r:embed="rId4">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endParaRPr lang="en-US" sz="2100" b="1" dirty="0" smtClean="0">
              <a:solidFill>
                <a:schemeClr val="accent1">
                  <a:lumMod val="75000"/>
                </a:schemeClr>
              </a:solidFill>
              <a:latin typeface="Times New Roman" panose="02020603050405020304" pitchFamily="18" charset="0"/>
              <a:cs typeface="Times New Roman" panose="02020603050405020304" pitchFamily="18" charset="0"/>
            </a:endParaRPr>
          </a:p>
          <a:p>
            <a:pPr algn="ctr"/>
            <a:r>
              <a:rPr lang="ru-RU" sz="2100" b="1" dirty="0" smtClean="0">
                <a:solidFill>
                  <a:schemeClr val="accent1">
                    <a:lumMod val="75000"/>
                  </a:schemeClr>
                </a:solidFill>
                <a:latin typeface="Times New Roman" panose="02020603050405020304" pitchFamily="18" charset="0"/>
                <a:cs typeface="Times New Roman" panose="02020603050405020304" pitchFamily="18" charset="0"/>
              </a:rPr>
              <a:t>План сооружений </a:t>
            </a:r>
            <a:r>
              <a:rPr lang="ru-RU" sz="2100" b="1" dirty="0" err="1" smtClean="0">
                <a:solidFill>
                  <a:schemeClr val="accent1">
                    <a:lumMod val="75000"/>
                  </a:schemeClr>
                </a:solidFill>
                <a:latin typeface="Times New Roman" panose="02020603050405020304" pitchFamily="18" charset="0"/>
                <a:cs typeface="Times New Roman" panose="02020603050405020304" pitchFamily="18" charset="0"/>
              </a:rPr>
              <a:t>Воткинской</a:t>
            </a:r>
            <a:r>
              <a:rPr lang="ru-RU" sz="21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ru-RU" sz="2100" b="1" dirty="0">
                <a:solidFill>
                  <a:schemeClr val="accent1">
                    <a:lumMod val="75000"/>
                  </a:schemeClr>
                </a:solidFill>
                <a:latin typeface="Times New Roman" panose="02020603050405020304" pitchFamily="18" charset="0"/>
                <a:cs typeface="Times New Roman" panose="02020603050405020304" pitchFamily="18" charset="0"/>
              </a:rPr>
              <a:t>ГЭС</a:t>
            </a:r>
            <a:endParaRPr lang="ru-RU" sz="2100" b="1" dirty="0" smtClean="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7" name="Объект 7"/>
          <p:cNvSpPr txBox="1">
            <a:spLocks/>
          </p:cNvSpPr>
          <p:nvPr/>
        </p:nvSpPr>
        <p:spPr>
          <a:xfrm>
            <a:off x="633844" y="1640263"/>
            <a:ext cx="7964055" cy="1517715"/>
          </a:xfrm>
          <a:prstGeom prst="rect">
            <a:avLst/>
          </a:prstGeom>
        </p:spPr>
        <p:txBody>
          <a:bodyPr>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lvl="0" algn="just">
              <a:buNone/>
            </a:pPr>
            <a:endParaRPr lang="ru-RU" sz="1600" dirty="0">
              <a:solidFill>
                <a:prstClr val="black"/>
              </a:solidFill>
              <a:latin typeface="Times New Roman" panose="02020603050405020304" pitchFamily="18" charset="0"/>
              <a:cs typeface="Times New Roman" panose="02020603050405020304" pitchFamily="18" charset="0"/>
            </a:endParaRPr>
          </a:p>
        </p:txBody>
      </p:sp>
      <p:sp>
        <p:nvSpPr>
          <p:cNvPr id="11" name="Объект 7"/>
          <p:cNvSpPr txBox="1">
            <a:spLocks/>
          </p:cNvSpPr>
          <p:nvPr/>
        </p:nvSpPr>
        <p:spPr>
          <a:xfrm>
            <a:off x="735574" y="6241275"/>
            <a:ext cx="7964055" cy="364241"/>
          </a:xfrm>
          <a:prstGeom prst="rect">
            <a:avLst/>
          </a:prstGeom>
        </p:spPr>
        <p:txBody>
          <a:bodyPr>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lvl="0" algn="ctr">
              <a:buNone/>
            </a:pPr>
            <a:r>
              <a:rPr lang="ru-RU" sz="1800" b="1" dirty="0" smtClean="0">
                <a:solidFill>
                  <a:prstClr val="black"/>
                </a:solidFill>
                <a:latin typeface="Times New Roman" panose="02020603050405020304" pitchFamily="18" charset="0"/>
                <a:cs typeface="Times New Roman" panose="02020603050405020304" pitchFamily="18" charset="0"/>
              </a:rPr>
              <a:t>Рис.1</a:t>
            </a:r>
            <a:endParaRPr lang="ru-RU" sz="18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7671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fld id="{4682C020-F762-4CFF-B6FF-00BA35C30F5C}" type="slidenum">
              <a:rPr lang="ru-RU" smtClean="0"/>
              <a:pPr/>
              <a:t>8</a:t>
            </a:fld>
            <a:endParaRPr lang="ru-RU"/>
          </a:p>
        </p:txBody>
      </p:sp>
      <p:pic>
        <p:nvPicPr>
          <p:cNvPr id="5" name="Рисунок 4"/>
          <p:cNvPicPr>
            <a:picLocks noChangeAspect="1"/>
          </p:cNvPicPr>
          <p:nvPr/>
        </p:nvPicPr>
        <p:blipFill rotWithShape="1">
          <a:blip r:embed="rId2" cstate="print">
            <a:extLst>
              <a:ext uri="{28A0092B-C50C-407E-A947-70E740481C1C}">
                <a14:useLocalDpi xmlns:a14="http://schemas.microsoft.com/office/drawing/2010/main" val="0"/>
              </a:ext>
            </a:extLst>
          </a:blip>
          <a:srcRect r="61996" b="-8592"/>
          <a:stretch/>
        </p:blipFill>
        <p:spPr>
          <a:xfrm>
            <a:off x="321991" y="461654"/>
            <a:ext cx="1128713" cy="494109"/>
          </a:xfrm>
          <a:prstGeom prst="rect">
            <a:avLst/>
          </a:prstGeom>
        </p:spPr>
      </p:pic>
      <p:sp>
        <p:nvSpPr>
          <p:cNvPr id="7" name="Объект 7"/>
          <p:cNvSpPr txBox="1">
            <a:spLocks/>
          </p:cNvSpPr>
          <p:nvPr/>
        </p:nvSpPr>
        <p:spPr>
          <a:xfrm>
            <a:off x="633842" y="1525025"/>
            <a:ext cx="7964055" cy="1517715"/>
          </a:xfrm>
          <a:prstGeom prst="rect">
            <a:avLst/>
          </a:prstGeom>
        </p:spPr>
        <p:txBody>
          <a:bodyPr>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algn="just"/>
            <a:r>
              <a:rPr lang="ru-RU" sz="1600" dirty="0">
                <a:solidFill>
                  <a:schemeClr val="tx2"/>
                </a:solidFill>
                <a:latin typeface="Arial" panose="020B0604020202020204" pitchFamily="34" charset="0"/>
                <a:cs typeface="Arial" panose="020B0604020202020204" pitchFamily="34" charset="0"/>
              </a:rPr>
              <a:t>Водосливная бетонная плотина длиной по гребню 191 м разделена температурно-осадочными швами на четыре секции длиной по 48 м, включающих по два водосливных отверстия шириной в свету по 20,0 м. Строительная высота – 44,68 м. </a:t>
            </a:r>
            <a:endParaRPr lang="ru-RU" sz="1600" dirty="0" smtClean="0">
              <a:solidFill>
                <a:schemeClr val="tx2"/>
              </a:solidFill>
              <a:latin typeface="Arial" panose="020B0604020202020204" pitchFamily="34" charset="0"/>
              <a:cs typeface="Arial" panose="020B0604020202020204" pitchFamily="34" charset="0"/>
            </a:endParaRPr>
          </a:p>
          <a:p>
            <a:pPr algn="just"/>
            <a:r>
              <a:rPr lang="ru-RU" sz="1600" dirty="0" smtClean="0">
                <a:solidFill>
                  <a:schemeClr val="tx2"/>
                </a:solidFill>
                <a:latin typeface="Arial" panose="020B0604020202020204" pitchFamily="34" charset="0"/>
                <a:cs typeface="Arial" panose="020B0604020202020204" pitchFamily="34" charset="0"/>
              </a:rPr>
              <a:t>Особенностью </a:t>
            </a:r>
            <a:r>
              <a:rPr lang="ru-RU" sz="1600" dirty="0">
                <a:solidFill>
                  <a:schemeClr val="tx2"/>
                </a:solidFill>
                <a:latin typeface="Arial" panose="020B0604020202020204" pitchFamily="34" charset="0"/>
                <a:cs typeface="Arial" panose="020B0604020202020204" pitchFamily="34" charset="0"/>
              </a:rPr>
              <a:t>водосливной плотины является то, что она представляет собой пустотелую тонкостенную пространственную </a:t>
            </a:r>
            <a:r>
              <a:rPr lang="ru-RU" sz="1600" dirty="0" err="1">
                <a:solidFill>
                  <a:schemeClr val="tx2"/>
                </a:solidFill>
                <a:latin typeface="Arial" panose="020B0604020202020204" pitchFamily="34" charset="0"/>
                <a:cs typeface="Arial" panose="020B0604020202020204" pitchFamily="34" charset="0"/>
              </a:rPr>
              <a:t>контрофорсную</a:t>
            </a:r>
            <a:r>
              <a:rPr lang="ru-RU" sz="1600" dirty="0">
                <a:solidFill>
                  <a:schemeClr val="tx2"/>
                </a:solidFill>
                <a:latin typeface="Arial" panose="020B0604020202020204" pitchFamily="34" charset="0"/>
                <a:cs typeface="Arial" panose="020B0604020202020204" pitchFamily="34" charset="0"/>
              </a:rPr>
              <a:t> конструкцию без сплошной фундаментной плиты под водосливом. Водослив опирается на верховую и низовую фундаментные плиты. Непосредственно под водосливом фундаментная плита заменена тонкой анкерной плитой, толщиной 0,3 м, </a:t>
            </a:r>
            <a:r>
              <a:rPr lang="ru-RU" sz="1600" dirty="0" err="1">
                <a:solidFill>
                  <a:schemeClr val="tx2"/>
                </a:solidFill>
                <a:latin typeface="Arial" panose="020B0604020202020204" pitchFamily="34" charset="0"/>
                <a:cs typeface="Arial" panose="020B0604020202020204" pitchFamily="34" charset="0"/>
              </a:rPr>
              <a:t>пригруженной</a:t>
            </a:r>
            <a:r>
              <a:rPr lang="ru-RU" sz="1600" dirty="0">
                <a:solidFill>
                  <a:schemeClr val="tx2"/>
                </a:solidFill>
                <a:latin typeface="Arial" panose="020B0604020202020204" pitchFamily="34" charset="0"/>
                <a:cs typeface="Arial" panose="020B0604020202020204" pitchFamily="34" charset="0"/>
              </a:rPr>
              <a:t> грунтом. Анкерная плита состоит из верховой и низовой частей и перекрыта двумя слоями асфальтовых матов, </a:t>
            </a:r>
            <a:r>
              <a:rPr lang="ru-RU" sz="1600" dirty="0" err="1">
                <a:solidFill>
                  <a:schemeClr val="tx2"/>
                </a:solidFill>
                <a:latin typeface="Arial" panose="020B0604020202020204" pitchFamily="34" charset="0"/>
                <a:cs typeface="Arial" panose="020B0604020202020204" pitchFamily="34" charset="0"/>
              </a:rPr>
              <a:t>пригрузкой</a:t>
            </a:r>
            <a:r>
              <a:rPr lang="ru-RU" sz="1600" dirty="0">
                <a:solidFill>
                  <a:schemeClr val="tx2"/>
                </a:solidFill>
                <a:latin typeface="Arial" panose="020B0604020202020204" pitchFamily="34" charset="0"/>
                <a:cs typeface="Arial" panose="020B0604020202020204" pitchFamily="34" charset="0"/>
              </a:rPr>
              <a:t> из суглинка, песка и креплений бетонными плитами (рис.2</a:t>
            </a:r>
            <a:r>
              <a:rPr lang="ru-RU" sz="1600" dirty="0" smtClean="0">
                <a:solidFill>
                  <a:schemeClr val="tx2"/>
                </a:solidFill>
                <a:latin typeface="Arial" panose="020B0604020202020204" pitchFamily="34" charset="0"/>
                <a:cs typeface="Arial" panose="020B0604020202020204" pitchFamily="34" charset="0"/>
              </a:rPr>
              <a:t>).</a:t>
            </a:r>
          </a:p>
          <a:p>
            <a:pPr algn="just"/>
            <a:r>
              <a:rPr lang="ru-RU" sz="1600" dirty="0">
                <a:solidFill>
                  <a:schemeClr val="tx2"/>
                </a:solidFill>
                <a:latin typeface="Arial" panose="020B0604020202020204" pitchFamily="34" charset="0"/>
                <a:cs typeface="Arial" panose="020B0604020202020204" pitchFamily="34" charset="0"/>
              </a:rPr>
              <a:t>Грунты основания сооружения представлены верхнепермскими породами казанского яруса в виде мощной толщи (до 190 м) переслаивающихся алевролитовых глин, алевролитов и песчаников, сменяющих друг друга по глубине. Глины и алевролиты слабо водопроницаемы, их коэффициент фильтрации выражается тысячными долями метров в сутки. </a:t>
            </a:r>
          </a:p>
          <a:p>
            <a:pPr algn="just"/>
            <a:endParaRPr lang="ru-RU" sz="1800" dirty="0">
              <a:solidFill>
                <a:schemeClr val="tx2"/>
              </a:solidFill>
              <a:latin typeface="Times New Roman" panose="02020603050405020304" pitchFamily="18" charset="0"/>
              <a:cs typeface="Times New Roman" panose="02020603050405020304" pitchFamily="18" charset="0"/>
            </a:endParaRPr>
          </a:p>
          <a:p>
            <a:pPr lvl="0" algn="just">
              <a:buNone/>
            </a:pPr>
            <a:endParaRPr lang="ru-RU" sz="1600" dirty="0">
              <a:solidFill>
                <a:prstClr val="black"/>
              </a:solidFill>
              <a:latin typeface="Times New Roman" panose="02020603050405020304" pitchFamily="18" charset="0"/>
              <a:cs typeface="Times New Roman" panose="02020603050405020304" pitchFamily="18" charset="0"/>
            </a:endParaRPr>
          </a:p>
        </p:txBody>
      </p:sp>
      <p:sp>
        <p:nvSpPr>
          <p:cNvPr id="8" name="Заголовок 5"/>
          <p:cNvSpPr txBox="1">
            <a:spLocks/>
          </p:cNvSpPr>
          <p:nvPr/>
        </p:nvSpPr>
        <p:spPr>
          <a:xfrm>
            <a:off x="1450703" y="404667"/>
            <a:ext cx="6533799" cy="801961"/>
          </a:xfrm>
          <a:prstGeom prst="rect">
            <a:avLst/>
          </a:prstGeom>
        </p:spPr>
        <p:txBody>
          <a:bodyPr>
            <a:noAutofit/>
          </a:bodyPr>
          <a:lstStyle>
            <a:lvl1pPr algn="l" defTabSz="914400" rtl="0" eaLnBrk="1" latinLnBrk="0" hangingPunct="1">
              <a:lnSpc>
                <a:spcPct val="90000"/>
              </a:lnSpc>
              <a:spcBef>
                <a:spcPct val="0"/>
              </a:spcBef>
              <a:buNone/>
              <a:defRPr sz="4200" b="0" kern="1200" cap="all"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endParaRPr lang="en-US" sz="2100" b="1" dirty="0" smtClean="0">
              <a:solidFill>
                <a:schemeClr val="accent1">
                  <a:lumMod val="75000"/>
                </a:schemeClr>
              </a:solidFill>
              <a:latin typeface="Times New Roman" panose="02020603050405020304" pitchFamily="18" charset="0"/>
              <a:cs typeface="Times New Roman" panose="02020603050405020304" pitchFamily="18" charset="0"/>
            </a:endParaRPr>
          </a:p>
          <a:p>
            <a:pPr algn="ctr"/>
            <a:r>
              <a:rPr lang="ru-RU" sz="2100" b="1" dirty="0" smtClean="0">
                <a:solidFill>
                  <a:schemeClr val="accent1">
                    <a:lumMod val="75000"/>
                  </a:schemeClr>
                </a:solidFill>
                <a:latin typeface="Times New Roman" panose="02020603050405020304" pitchFamily="18" charset="0"/>
                <a:cs typeface="Times New Roman" panose="02020603050405020304" pitchFamily="18" charset="0"/>
              </a:rPr>
              <a:t>Описание конструкции водосливной </a:t>
            </a:r>
            <a:r>
              <a:rPr lang="ru-RU" sz="2100" b="1" dirty="0">
                <a:solidFill>
                  <a:schemeClr val="accent1">
                    <a:lumMod val="75000"/>
                  </a:schemeClr>
                </a:solidFill>
                <a:latin typeface="Times New Roman" panose="02020603050405020304" pitchFamily="18" charset="0"/>
                <a:cs typeface="Times New Roman" panose="02020603050405020304" pitchFamily="18" charset="0"/>
              </a:rPr>
              <a:t>плотины </a:t>
            </a:r>
            <a:r>
              <a:rPr lang="ru-RU" sz="2100" b="1" dirty="0" err="1">
                <a:solidFill>
                  <a:schemeClr val="accent1">
                    <a:lumMod val="75000"/>
                  </a:schemeClr>
                </a:solidFill>
                <a:latin typeface="Times New Roman" panose="02020603050405020304" pitchFamily="18" charset="0"/>
                <a:cs typeface="Times New Roman" panose="02020603050405020304" pitchFamily="18" charset="0"/>
              </a:rPr>
              <a:t>Воткинской</a:t>
            </a:r>
            <a:r>
              <a:rPr lang="ru-RU" sz="2100" b="1" dirty="0">
                <a:solidFill>
                  <a:schemeClr val="accent1">
                    <a:lumMod val="75000"/>
                  </a:schemeClr>
                </a:solidFill>
                <a:latin typeface="Times New Roman" panose="02020603050405020304" pitchFamily="18" charset="0"/>
                <a:cs typeface="Times New Roman" panose="02020603050405020304" pitchFamily="18" charset="0"/>
              </a:rPr>
              <a:t> ГЭС</a:t>
            </a:r>
            <a:endParaRPr lang="ru-RU" sz="2100" b="1" dirty="0" smtClean="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61522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fld id="{4682C020-F762-4CFF-B6FF-00BA35C30F5C}" type="slidenum">
              <a:rPr lang="ru-RU" smtClean="0"/>
              <a:pPr/>
              <a:t>9</a:t>
            </a:fld>
            <a:endParaRPr lang="ru-RU"/>
          </a:p>
        </p:txBody>
      </p:sp>
      <p:pic>
        <p:nvPicPr>
          <p:cNvPr id="5" name="Рисунок 4"/>
          <p:cNvPicPr>
            <a:picLocks noChangeAspect="1"/>
          </p:cNvPicPr>
          <p:nvPr/>
        </p:nvPicPr>
        <p:blipFill rotWithShape="1">
          <a:blip r:embed="rId2" cstate="print">
            <a:extLst>
              <a:ext uri="{28A0092B-C50C-407E-A947-70E740481C1C}">
                <a14:useLocalDpi xmlns:a14="http://schemas.microsoft.com/office/drawing/2010/main" val="0"/>
              </a:ext>
            </a:extLst>
          </a:blip>
          <a:srcRect r="61996" b="-8592"/>
          <a:stretch/>
        </p:blipFill>
        <p:spPr>
          <a:xfrm>
            <a:off x="321991" y="461654"/>
            <a:ext cx="1128713" cy="494109"/>
          </a:xfrm>
          <a:prstGeom prst="rect">
            <a:avLst/>
          </a:prstGeom>
        </p:spPr>
      </p:pic>
      <p:sp>
        <p:nvSpPr>
          <p:cNvPr id="7" name="Объект 7"/>
          <p:cNvSpPr txBox="1">
            <a:spLocks/>
          </p:cNvSpPr>
          <p:nvPr/>
        </p:nvSpPr>
        <p:spPr>
          <a:xfrm>
            <a:off x="588124" y="5745919"/>
            <a:ext cx="7964055" cy="481145"/>
          </a:xfrm>
          <a:prstGeom prst="rect">
            <a:avLst/>
          </a:prstGeom>
        </p:spPr>
        <p:txBody>
          <a:bodyPr>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lvl="0" algn="ctr">
              <a:buNone/>
            </a:pPr>
            <a:r>
              <a:rPr lang="ru-RU" sz="1800" b="1" dirty="0" smtClean="0">
                <a:solidFill>
                  <a:prstClr val="black"/>
                </a:solidFill>
                <a:latin typeface="Times New Roman" panose="02020603050405020304" pitchFamily="18" charset="0"/>
                <a:cs typeface="Times New Roman" panose="02020603050405020304" pitchFamily="18" charset="0"/>
              </a:rPr>
              <a:t>Рис.2  Поперечный разрез</a:t>
            </a:r>
            <a:endParaRPr lang="ru-RU" sz="1800" b="1" dirty="0">
              <a:solidFill>
                <a:prstClr val="black"/>
              </a:solidFill>
              <a:latin typeface="Times New Roman" panose="02020603050405020304" pitchFamily="18" charset="0"/>
              <a:cs typeface="Times New Roman" panose="02020603050405020304" pitchFamily="18" charset="0"/>
            </a:endParaRPr>
          </a:p>
        </p:txBody>
      </p:sp>
      <p:sp>
        <p:nvSpPr>
          <p:cNvPr id="8" name="Заголовок 5"/>
          <p:cNvSpPr txBox="1">
            <a:spLocks/>
          </p:cNvSpPr>
          <p:nvPr/>
        </p:nvSpPr>
        <p:spPr>
          <a:xfrm>
            <a:off x="1450703" y="404667"/>
            <a:ext cx="6533799" cy="801961"/>
          </a:xfrm>
          <a:prstGeom prst="rect">
            <a:avLst/>
          </a:prstGeom>
        </p:spPr>
        <p:txBody>
          <a:bodyPr>
            <a:noAutofit/>
          </a:bodyPr>
          <a:lstStyle>
            <a:lvl1pPr algn="l" defTabSz="914400" rtl="0" eaLnBrk="1" latinLnBrk="0" hangingPunct="1">
              <a:lnSpc>
                <a:spcPct val="90000"/>
              </a:lnSpc>
              <a:spcBef>
                <a:spcPct val="0"/>
              </a:spcBef>
              <a:buNone/>
              <a:defRPr sz="4200" b="0" kern="1200" cap="all"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endParaRPr lang="en-US" sz="2100" b="1" dirty="0" smtClean="0">
              <a:solidFill>
                <a:schemeClr val="accent1">
                  <a:lumMod val="75000"/>
                </a:schemeClr>
              </a:solidFill>
              <a:latin typeface="Times New Roman" panose="02020603050405020304" pitchFamily="18" charset="0"/>
              <a:cs typeface="Times New Roman" panose="02020603050405020304" pitchFamily="18" charset="0"/>
            </a:endParaRPr>
          </a:p>
          <a:p>
            <a:pPr algn="ctr"/>
            <a:r>
              <a:rPr lang="ru-RU" sz="2100" b="1" dirty="0" smtClean="0">
                <a:solidFill>
                  <a:schemeClr val="accent1">
                    <a:lumMod val="75000"/>
                  </a:schemeClr>
                </a:solidFill>
                <a:latin typeface="Times New Roman" panose="02020603050405020304" pitchFamily="18" charset="0"/>
                <a:cs typeface="Times New Roman" panose="02020603050405020304" pitchFamily="18" charset="0"/>
              </a:rPr>
              <a:t>водосливная плотина </a:t>
            </a:r>
            <a:r>
              <a:rPr lang="ru-RU" sz="2100" b="1" dirty="0" err="1">
                <a:solidFill>
                  <a:schemeClr val="accent1">
                    <a:lumMod val="75000"/>
                  </a:schemeClr>
                </a:solidFill>
                <a:latin typeface="Times New Roman" panose="02020603050405020304" pitchFamily="18" charset="0"/>
                <a:cs typeface="Times New Roman" panose="02020603050405020304" pitchFamily="18" charset="0"/>
              </a:rPr>
              <a:t>Воткинской</a:t>
            </a:r>
            <a:r>
              <a:rPr lang="ru-RU" sz="2100" b="1" dirty="0">
                <a:solidFill>
                  <a:schemeClr val="accent1">
                    <a:lumMod val="75000"/>
                  </a:schemeClr>
                </a:solidFill>
                <a:latin typeface="Times New Roman" panose="02020603050405020304" pitchFamily="18" charset="0"/>
                <a:cs typeface="Times New Roman" panose="02020603050405020304" pitchFamily="18" charset="0"/>
              </a:rPr>
              <a:t> ГЭС</a:t>
            </a:r>
            <a:endParaRPr lang="ru-RU" sz="2100" b="1" dirty="0" smtClean="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9" name="Рисунок 8" descr="J:\ДИССЕРТАЦИЯ\НИРС\НИР\11.PNG"/>
          <p:cNvPicPr/>
          <p:nvPr/>
        </p:nvPicPr>
        <p:blipFill>
          <a:blip r:embed="rId4" cstate="print"/>
          <a:srcRect/>
          <a:stretch>
            <a:fillRect/>
          </a:stretch>
        </p:blipFill>
        <p:spPr bwMode="auto">
          <a:xfrm>
            <a:off x="484632" y="1370512"/>
            <a:ext cx="8421624" cy="4274354"/>
          </a:xfrm>
          <a:prstGeom prst="rect">
            <a:avLst/>
          </a:prstGeom>
          <a:noFill/>
          <a:ln w="9525">
            <a:noFill/>
            <a:miter lim="800000"/>
            <a:headEnd/>
            <a:tailEnd/>
          </a:ln>
        </p:spPr>
      </p:pic>
    </p:spTree>
    <p:extLst>
      <p:ext uri="{BB962C8B-B14F-4D97-AF65-F5344CB8AC3E}">
        <p14:creationId xmlns:p14="http://schemas.microsoft.com/office/powerpoint/2010/main" val="1336152286"/>
      </p:ext>
    </p:extLst>
  </p:cSld>
  <p:clrMapOvr>
    <a:masterClrMapping/>
  </p:clrMapOvr>
  <p:timing>
    <p:tnLst>
      <p:par>
        <p:cTn id="1" dur="indefinite" restart="never" nodeType="tmRoot"/>
      </p:par>
    </p:tnLst>
  </p:timing>
</p:sld>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DOfficeLightV0">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1_HDOfficeLightV0">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2_HDOfficeLightV0">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4.xml><?xml version="1.0" encoding="utf-8"?>
<a:theme xmlns:a="http://schemas.openxmlformats.org/drawingml/2006/main" name="3_HDOfficeLightV0">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5.xml><?xml version="1.0" encoding="utf-8"?>
<a:theme xmlns:a="http://schemas.openxmlformats.org/drawingml/2006/main" name="4_HDOfficeLightV0">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6.xml><?xml version="1.0" encoding="utf-8"?>
<a:theme xmlns:a="http://schemas.openxmlformats.org/drawingml/2006/main" name="Городская">
  <a:themeElements>
    <a:clrScheme name="Другая 2">
      <a:dk1>
        <a:sysClr val="windowText" lastClr="000000"/>
      </a:dk1>
      <a:lt1>
        <a:sysClr val="window" lastClr="FFFFFF"/>
      </a:lt1>
      <a:dk2>
        <a:srgbClr val="1F497D"/>
      </a:dk2>
      <a:lt2>
        <a:srgbClr val="EEECE1"/>
      </a:lt2>
      <a:accent1>
        <a:srgbClr val="1F497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Городская">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7.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Документ" ma:contentTypeID="0x010100A2E025CE19C3D14FBB628CAA5802C3CB" ma:contentTypeVersion="1" ma:contentTypeDescription="Создание документа." ma:contentTypeScope="" ma:versionID="0212723a7489f26f309c4136d32b62b4">
  <xsd:schema xmlns:xsd="http://www.w3.org/2001/XMLSchema" xmlns:xs="http://www.w3.org/2001/XMLSchema" xmlns:p="http://schemas.microsoft.com/office/2006/metadata/properties" xmlns:ns1="http://schemas.microsoft.com/sharepoint/v3" targetNamespace="http://schemas.microsoft.com/office/2006/metadata/properties" ma:root="true" ma:fieldsID="2a10c82831e5d625bbb0173136b0368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Дата начала расписания" ma:description="" ma:hidden="true" ma:internalName="PublishingStartDate">
      <xsd:simpleType>
        <xsd:restriction base="dms:Unknown"/>
      </xsd:simpleType>
    </xsd:element>
    <xsd:element name="PublishingExpirationDate" ma:index="9" nillable="true" ma:displayName="Дата окончания расписания"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CAFBC534-5481-47DB-A279-E39F75545D32}"/>
</file>

<file path=customXml/itemProps2.xml><?xml version="1.0" encoding="utf-8"?>
<ds:datastoreItem xmlns:ds="http://schemas.openxmlformats.org/officeDocument/2006/customXml" ds:itemID="{1BBFFECF-4AC8-4E86-B888-720129E9A6FA}"/>
</file>

<file path=customXml/itemProps3.xml><?xml version="1.0" encoding="utf-8"?>
<ds:datastoreItem xmlns:ds="http://schemas.openxmlformats.org/officeDocument/2006/customXml" ds:itemID="{EDB5BEDE-64BF-4417-A50E-A0ACE4F6F412}"/>
</file>

<file path=docProps/app.xml><?xml version="1.0" encoding="utf-8"?>
<Properties xmlns="http://schemas.openxmlformats.org/officeDocument/2006/extended-properties" xmlns:vt="http://schemas.openxmlformats.org/officeDocument/2006/docPropsVTypes">
  <Template>TM02892315[[fn=Легкий дым]]</Template>
  <TotalTime>2476</TotalTime>
  <Words>1557</Words>
  <Application>Microsoft Office PowerPoint</Application>
  <PresentationFormat>Экран (4:3)</PresentationFormat>
  <Paragraphs>171</Paragraphs>
  <Slides>18</Slides>
  <Notes>1</Notes>
  <HiddenSlides>0</HiddenSlides>
  <MMClips>0</MMClips>
  <ScaleCrop>false</ScaleCrop>
  <HeadingPairs>
    <vt:vector size="4" baseType="variant">
      <vt:variant>
        <vt:lpstr>Тема</vt:lpstr>
      </vt:variant>
      <vt:variant>
        <vt:i4>6</vt:i4>
      </vt:variant>
      <vt:variant>
        <vt:lpstr>Заголовки слайдов</vt:lpstr>
      </vt:variant>
      <vt:variant>
        <vt:i4>18</vt:i4>
      </vt:variant>
    </vt:vector>
  </HeadingPairs>
  <TitlesOfParts>
    <vt:vector size="24" baseType="lpstr">
      <vt:lpstr>HDOfficeLightV0</vt:lpstr>
      <vt:lpstr>1_HDOfficeLightV0</vt:lpstr>
      <vt:lpstr>2_HDOfficeLightV0</vt:lpstr>
      <vt:lpstr>3_HDOfficeLightV0</vt:lpstr>
      <vt:lpstr>4_HDOfficeLightV0</vt:lpstr>
      <vt:lpstr>Городская</vt:lpstr>
      <vt:lpstr>Совершенствование методов определения критериев безопасности гидротехнических сооружений на примере водосливной плотины с анкерным понуром</vt:lpstr>
      <vt:lpstr>Презентация PowerPoint</vt:lpstr>
      <vt:lpstr>Общая постановка задачи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«Проект реализации на российском и зарубежном рынках компьютерной программы для расчета стримерного разряда в газах»</dc:title>
  <dc:creator>ETLm</dc:creator>
  <cp:lastModifiedBy>Zhelankin</cp:lastModifiedBy>
  <cp:revision>117</cp:revision>
  <cp:lastPrinted>2017-06-05T12:12:18Z</cp:lastPrinted>
  <dcterms:created xsi:type="dcterms:W3CDTF">2014-03-01T16:52:26Z</dcterms:created>
  <dcterms:modified xsi:type="dcterms:W3CDTF">2017-11-15T14:30:46Z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0x010100A2E025CE19C3D14FBB628CAA5802C3CB</vt:lpwstr>
  </property>
</Properties>
</file>