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59" r:id="rId6"/>
    <p:sldId id="299" r:id="rId7"/>
    <p:sldId id="262" r:id="rId8"/>
    <p:sldId id="257" r:id="rId9"/>
    <p:sldId id="260" r:id="rId10"/>
    <p:sldId id="258" r:id="rId11"/>
    <p:sldId id="261" r:id="rId12"/>
    <p:sldId id="266" r:id="rId13"/>
    <p:sldId id="268" r:id="rId14"/>
    <p:sldId id="267" r:id="rId15"/>
    <p:sldId id="273" r:id="rId16"/>
    <p:sldId id="271" r:id="rId17"/>
    <p:sldId id="272" r:id="rId18"/>
    <p:sldId id="304" r:id="rId19"/>
    <p:sldId id="270" r:id="rId20"/>
    <p:sldId id="269" r:id="rId21"/>
    <p:sldId id="276" r:id="rId22"/>
    <p:sldId id="298" r:id="rId23"/>
    <p:sldId id="297" r:id="rId24"/>
    <p:sldId id="275" r:id="rId25"/>
    <p:sldId id="274" r:id="rId26"/>
    <p:sldId id="280" r:id="rId27"/>
    <p:sldId id="279" r:id="rId28"/>
    <p:sldId id="278" r:id="rId29"/>
    <p:sldId id="277" r:id="rId30"/>
    <p:sldId id="281" r:id="rId31"/>
    <p:sldId id="302" r:id="rId32"/>
    <p:sldId id="282" r:id="rId33"/>
    <p:sldId id="283" r:id="rId34"/>
    <p:sldId id="284" r:id="rId35"/>
    <p:sldId id="285" r:id="rId36"/>
    <p:sldId id="289" r:id="rId37"/>
    <p:sldId id="290" r:id="rId38"/>
    <p:sldId id="288" r:id="rId39"/>
    <p:sldId id="287" r:id="rId40"/>
    <p:sldId id="300" r:id="rId41"/>
    <p:sldId id="286" r:id="rId42"/>
    <p:sldId id="294" r:id="rId43"/>
    <p:sldId id="295" r:id="rId44"/>
    <p:sldId id="293" r:id="rId45"/>
    <p:sldId id="303" r:id="rId46"/>
    <p:sldId id="292" r:id="rId47"/>
    <p:sldId id="291" r:id="rId48"/>
    <p:sldId id="301" r:id="rId49"/>
    <p:sldId id="296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7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9165-8CC2-4169-8AC6-F768F52200AF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D276-1A9F-480B-942A-89F1E27D0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9165-8CC2-4169-8AC6-F768F52200AF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D276-1A9F-480B-942A-89F1E27D0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9165-8CC2-4169-8AC6-F768F52200AF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D276-1A9F-480B-942A-89F1E27D0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9165-8CC2-4169-8AC6-F768F52200AF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D276-1A9F-480B-942A-89F1E27D0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9165-8CC2-4169-8AC6-F768F52200AF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D276-1A9F-480B-942A-89F1E27D0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9165-8CC2-4169-8AC6-F768F52200AF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D276-1A9F-480B-942A-89F1E27D0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9165-8CC2-4169-8AC6-F768F52200AF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D276-1A9F-480B-942A-89F1E27D0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9165-8CC2-4169-8AC6-F768F52200AF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D276-1A9F-480B-942A-89F1E27D0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9165-8CC2-4169-8AC6-F768F52200AF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D276-1A9F-480B-942A-89F1E27D0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9165-8CC2-4169-8AC6-F768F52200AF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D276-1A9F-480B-942A-89F1E27D0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9165-8CC2-4169-8AC6-F768F52200AF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D276-1A9F-480B-942A-89F1E27D0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C9165-8CC2-4169-8AC6-F768F52200AF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FD276-1A9F-480B-942A-89F1E27D02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40;&#1089;&#1087;&#1080;&#1088;&#1072;&#1085;&#1090;&#1091;&#1088;&#1072;\&#1064;&#1082;&#1086;&#1083;&#1099;\&#1055;&#1088;&#1086;&#1077;&#1082;&#1090;%20&#1080;&#1085;&#1090;&#1077;&#1088;&#1072;&#1082;&#1090;&#1080;&#1074;&#1085;&#1086;&#1081;%20&#1080;&#1085;&#1092;&#1086;&#1088;&#1084;&#1072;&#1094;&#1080;&#1086;&#1085;&#1085;&#1086;-&#1086;&#1073;&#1091;&#1095;&#1072;&#1102;&#1097;&#1077;&#1081;%20&#1087;&#1088;&#1086;&#1075;&#1088;&#1072;&#1084;&#1084;&#1099;%20&#1086;&#1073;%20&#1086;&#1089;&#1085;&#1086;&#1074;&#1072;&#1093;%20&#1075;&#1080;&#1076;&#1088;&#1086;&#1101;&#1085;&#1077;&#1088;&#1075;&#1077;&#1090;&#1080;&#1082;&#1080;\&#1057;&#1102;&#1078;&#1077;&#1090;%20&#1090;&#1077;&#1083;&#1077;&#1082;&#1072;&#1085;&#1072;&#1083;&#1072;%20&#1056;&#1086;&#1089;&#1089;&#1080;&#1103;%20&#1047;&#1072;&#1088;&#1072;&#1084;&#1072;&#1075;&#1089;&#1082;&#1072;&#1103;%20&#1043;&#1069;&#1057;.mp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&#1040;&#1089;&#1087;&#1080;&#1088;&#1072;&#1085;&#1090;&#1091;&#1088;&#1072;\&#1064;&#1082;&#1086;&#1083;&#1099;\&#1055;&#1088;&#1086;&#1077;&#1082;&#1090;%20&#1080;&#1085;&#1090;&#1077;&#1088;&#1072;&#1082;&#1090;&#1080;&#1074;&#1085;&#1086;&#1081;%20&#1080;&#1085;&#1092;&#1086;&#1088;&#1084;&#1072;&#1094;&#1080;&#1086;&#1085;&#1085;&#1086;-&#1086;&#1073;&#1091;&#1095;&#1072;&#1102;&#1097;&#1077;&#1081;%20&#1087;&#1088;&#1086;&#1075;&#1088;&#1072;&#1084;&#1084;&#1099;%20&#1086;&#1073;%20&#1086;&#1089;&#1085;&#1086;&#1074;&#1072;&#1093;%20&#1075;&#1080;&#1076;&#1088;&#1086;&#1101;&#1085;&#1077;&#1088;&#1075;&#1077;&#1090;&#1080;&#1082;&#1080;\&#1042;&#1080;&#1079;&#1091;&#1072;&#1083;&#1080;&#1079;&#1072;&#1094;&#1080;&#1103;%20&#1047;&#1072;&#1075;&#1086;&#1088;&#1089;&#1082;&#1086;&#1081;%20&#1043;&#1040;&#1069;&#1057;.mp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&#1040;&#1089;&#1087;&#1080;&#1088;&#1072;&#1085;&#1090;&#1091;&#1088;&#1072;\&#1064;&#1082;&#1086;&#1083;&#1099;\&#1055;&#1088;&#1086;&#1077;&#1082;&#1090;%20&#1080;&#1085;&#1090;&#1077;&#1088;&#1072;&#1082;&#1090;&#1080;&#1074;&#1085;&#1086;&#1081;%20&#1080;&#1085;&#1092;&#1086;&#1088;&#1084;&#1072;&#1094;&#1080;&#1086;&#1085;&#1085;&#1086;-&#1086;&#1073;&#1091;&#1095;&#1072;&#1102;&#1097;&#1077;&#1081;%20&#1087;&#1088;&#1086;&#1075;&#1088;&#1072;&#1084;&#1084;&#1099;%20&#1086;&#1073;%20&#1086;&#1089;&#1085;&#1086;&#1074;&#1072;&#1093;%20&#1075;&#1080;&#1076;&#1088;&#1086;&#1101;&#1085;&#1077;&#1088;&#1075;&#1077;&#1090;&#1080;&#1082;&#1080;\&#1047;&#1072;&#1075;&#1086;&#1088;&#1089;&#1082;&#1072;&#1103;%20&#1043;&#1040;&#1069;&#1057;-2.mp4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40;&#1089;&#1087;&#1080;&#1088;&#1072;&#1085;&#1090;&#1091;&#1088;&#1072;\&#1064;&#1082;&#1086;&#1083;&#1099;\&#1055;&#1088;&#1086;&#1077;&#1082;&#1090;%20&#1080;&#1085;&#1090;&#1077;&#1088;&#1072;&#1082;&#1090;&#1080;&#1074;&#1085;&#1086;&#1081;%20&#1080;&#1085;&#1092;&#1086;&#1088;&#1084;&#1072;&#1094;&#1080;&#1086;&#1085;&#1085;&#1086;-&#1086;&#1073;&#1091;&#1095;&#1072;&#1102;&#1097;&#1077;&#1081;%20&#1087;&#1088;&#1086;&#1075;&#1088;&#1072;&#1084;&#1084;&#1099;%20&#1086;&#1073;%20&#1086;&#1089;&#1085;&#1086;&#1074;&#1072;&#1093;%20&#1075;&#1080;&#1076;&#1088;&#1086;&#1101;&#1085;&#1077;&#1088;&#1075;&#1077;&#1090;&#1080;&#1082;&#1080;\&#1042;&#1086;&#1089;&#1089;&#1090;&#1072;&#1085;&#1086;&#1074;&#1083;&#1077;&#1085;&#1080;&#1077;%20&#1057;&#1072;&#1103;&#1085;&#1086;-&#1064;&#1091;&#1096;&#1077;&#1085;&#1089;&#1082;&#1086;&#1081;%20&#1043;&#1069;&#1057;.mp4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40;&#1089;&#1087;&#1080;&#1088;&#1072;&#1085;&#1090;&#1091;&#1088;&#1072;\&#1064;&#1082;&#1086;&#1083;&#1099;\&#1055;&#1088;&#1086;&#1077;&#1082;&#1090;%20&#1080;&#1085;&#1090;&#1077;&#1088;&#1072;&#1082;&#1090;&#1080;&#1074;&#1085;&#1086;&#1081;%20&#1080;&#1085;&#1092;&#1086;&#1088;&#1084;&#1072;&#1094;&#1080;&#1086;&#1085;&#1085;&#1086;-&#1086;&#1073;&#1091;&#1095;&#1072;&#1102;&#1097;&#1077;&#1081;%20&#1087;&#1088;&#1086;&#1075;&#1088;&#1072;&#1084;&#1084;&#1099;%20&#1086;&#1073;%20&#1086;&#1089;&#1085;&#1086;&#1074;&#1072;&#1093;%20&#1075;&#1080;&#1076;&#1088;&#1086;&#1101;&#1085;&#1077;&#1088;&#1075;&#1077;&#1090;&#1080;&#1082;&#1080;\&#1046;&#1080;&#1075;&#1091;&#1083;&#1077;&#1074;&#1089;&#1082;&#1072;&#1103;%20&#1043;&#1069;&#1057;.mp4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40;&#1089;&#1087;&#1080;&#1088;&#1072;&#1085;&#1090;&#1091;&#1088;&#1072;\&#1064;&#1082;&#1086;&#1083;&#1099;\&#1055;&#1088;&#1086;&#1077;&#1082;&#1090;%20&#1080;&#1085;&#1090;&#1077;&#1088;&#1072;&#1082;&#1090;&#1080;&#1074;&#1085;&#1086;&#1081;%20&#1080;&#1085;&#1092;&#1086;&#1088;&#1084;&#1072;&#1094;&#1080;&#1086;&#1085;&#1085;&#1086;-&#1086;&#1073;&#1091;&#1095;&#1072;&#1102;&#1097;&#1077;&#1081;%20&#1087;&#1088;&#1086;&#1075;&#1088;&#1072;&#1084;&#1084;&#1099;%20&#1086;&#1073;%20&#1086;&#1089;&#1085;&#1086;&#1074;&#1072;&#1093;%20&#1075;&#1080;&#1076;&#1088;&#1086;&#1101;&#1085;&#1077;&#1088;&#1075;&#1077;&#1090;&#1080;&#1082;&#1080;\&#1041;&#1086;&#1075;&#1091;&#1095;&#1072;&#1085;&#1089;&#1082;&#1072;&#1103;%20&#1043;&#1069;&#1057;%20&#1087;&#1086;&#1089;&#1090;&#1072;&#1074;&#1080;&#1083;&#1072;%20&#1087;&#1077;&#1088;&#1074;&#1099;&#1077;%20&#1082;&#1080;&#1083;&#1086;&#1074;&#1072;&#1090;&#1090;&#1099;.mp4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40;&#1089;&#1087;&#1080;&#1088;&#1072;&#1085;&#1090;&#1091;&#1088;&#1072;\&#1064;&#1082;&#1086;&#1083;&#1099;\&#1055;&#1088;&#1086;&#1077;&#1082;&#1090;%20&#1080;&#1085;&#1090;&#1077;&#1088;&#1072;&#1082;&#1090;&#1080;&#1074;&#1085;&#1086;&#1081;%20&#1080;&#1085;&#1092;&#1086;&#1088;&#1084;&#1072;&#1094;&#1080;&#1086;&#1085;&#1085;&#1086;-&#1086;&#1073;&#1091;&#1095;&#1072;&#1102;&#1097;&#1077;&#1081;%20&#1087;&#1088;&#1086;&#1075;&#1088;&#1072;&#1084;&#1084;&#1099;%20&#1086;&#1073;%20&#1086;&#1089;&#1085;&#1086;&#1074;&#1072;&#1093;%20&#1075;&#1080;&#1076;&#1088;&#1086;&#1101;&#1085;&#1077;&#1088;&#1075;&#1077;&#1090;&#1080;&#1082;&#1080;\&#1055;&#1088;&#1086;&#1077;&#1082;&#1090;%20&#1042;&#1077;&#1088;&#1093;&#1085;&#1077;-&#1053;&#1072;&#1088;&#1099;&#1085;&#1089;&#1082;&#1086;&#1075;&#1086;%20&#1082;&#1072;&#1089;&#1082;&#1072;&#1076;&#1072;%20&#1043;&#1069;&#1057;%20&#1074;%20&#1050;&#1080;&#1088;&#1075;&#1080;&#1079;&#1080;&#1080;.mp4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hyperlink" Target="http://www.rushydr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sual.merriam-webster.com/" TargetMode="External"/><Relationship Id="rId5" Type="http://schemas.openxmlformats.org/officeDocument/2006/relationships/hyperlink" Target="http://greenevolution.ru/" TargetMode="External"/><Relationship Id="rId4" Type="http://schemas.openxmlformats.org/officeDocument/2006/relationships/hyperlink" Target="http://ru.teplowiki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40;&#1089;&#1087;&#1080;&#1088;&#1072;&#1085;&#1090;&#1091;&#1088;&#1072;\&#1064;&#1082;&#1086;&#1083;&#1099;\&#1055;&#1088;&#1086;&#1077;&#1082;&#1090;%20&#1080;&#1085;&#1090;&#1077;&#1088;&#1072;&#1082;&#1090;&#1080;&#1074;&#1085;&#1086;&#1081;%20&#1080;&#1085;&#1092;&#1086;&#1088;&#1084;&#1072;&#1094;&#1080;&#1086;&#1085;&#1085;&#1086;-&#1086;&#1073;&#1091;&#1095;&#1072;&#1102;&#1097;&#1077;&#1081;%20&#1087;&#1088;&#1086;&#1075;&#1088;&#1072;&#1084;&#1084;&#1099;%20&#1086;&#1073;%20&#1086;&#1089;&#1085;&#1086;&#1074;&#1072;&#1093;%20&#1075;&#1080;&#1076;&#1088;&#1086;&#1101;&#1085;&#1077;&#1088;&#1075;&#1077;&#1090;&#1080;&#1082;&#1080;\&#1053;&#1072;&#1091;&#1082;&#1072;%202.0%20-%20&#1069;&#1083;&#1077;&#1084;&#1077;&#1085;&#1090;&#1072;&#1088;&#1085;&#1086;%20&#1086;%20&#1043;&#1069;&#1057;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412776"/>
            <a:ext cx="854086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ОСНОВЫ</a:t>
            </a:r>
            <a:b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ГИДРОЭНЕРГЕТИКИ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0"/>
            <a:ext cx="49474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Общее устройство</a:t>
            </a:r>
            <a:b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еривационной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ГЭС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4" name="Picture 4" descr="http://technoslovo.ru/photos/bolshoy_entsiklopedicheskiy_politehnicheskiy_slovar/gidroelektricheskaya_stantsiy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8653050" cy="34290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4857760"/>
            <a:ext cx="4286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1 - плотина; </a:t>
            </a:r>
          </a:p>
          <a:p>
            <a:r>
              <a:rPr lang="ru-RU" dirty="0" smtClean="0"/>
              <a:t>2 - водоподъёмник; </a:t>
            </a:r>
          </a:p>
          <a:p>
            <a:r>
              <a:rPr lang="ru-RU" dirty="0" smtClean="0"/>
              <a:t>3 - отстойник; </a:t>
            </a:r>
          </a:p>
          <a:p>
            <a:r>
              <a:rPr lang="ru-RU" dirty="0" smtClean="0"/>
              <a:t>4 - деривационный канал; </a:t>
            </a:r>
          </a:p>
          <a:p>
            <a:r>
              <a:rPr lang="ru-RU" dirty="0" smtClean="0"/>
              <a:t>5 - бассейн суточного регулирования; </a:t>
            </a:r>
          </a:p>
          <a:p>
            <a:r>
              <a:rPr lang="ru-RU" dirty="0" smtClean="0"/>
              <a:t>6 - напорный бассейн;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48577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7 - турбинный водовод; </a:t>
            </a:r>
          </a:p>
          <a:p>
            <a:r>
              <a:rPr lang="ru-RU" dirty="0" smtClean="0"/>
              <a:t>8 - распределительное устройство; </a:t>
            </a:r>
          </a:p>
          <a:p>
            <a:r>
              <a:rPr lang="ru-RU" dirty="0" smtClean="0"/>
              <a:t>9 - здание ГЭС; </a:t>
            </a:r>
          </a:p>
          <a:p>
            <a:r>
              <a:rPr lang="ru-RU" dirty="0" smtClean="0"/>
              <a:t>10 - водосброс; </a:t>
            </a:r>
          </a:p>
          <a:p>
            <a:r>
              <a:rPr lang="ru-RU" dirty="0" smtClean="0"/>
              <a:t>11 - подъездные пути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ushydro.ru/upload/iblock/fc4/foto_GES_al_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68374" cy="57150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Зеленчукская ГЭС деривационного типа расположена в Северо-Кавказском </a:t>
            </a:r>
          </a:p>
          <a:p>
            <a:pPr algn="ctr"/>
            <a:r>
              <a:rPr lang="ru-RU" dirty="0" smtClean="0"/>
              <a:t>Федеральном округе, Карачаево-Черкесская Республика, </a:t>
            </a:r>
          </a:p>
          <a:p>
            <a:pPr algn="ctr"/>
            <a:r>
              <a:rPr lang="ru-RU" dirty="0" smtClean="0"/>
              <a:t>на территории Зеленчукского и Карачаевского районов.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59047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Русловая ГЭС</a:t>
            </a:r>
            <a:endParaRPr lang="ru-RU" sz="7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214554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Гидроэлектрическая станция, сооружения которой располагаются в основном в пределах речного русла и лишь частично выходят на берега. Напор создаётся плотиной, водосбросными сооружениями и зданием гидроэлектрической станции, образующими напорный фронт; таким образом одна из стен здания станции воспринимает статичный напор воды. Русловые гидроэлектрические станции сооружают обычно при напорах не более 30 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0"/>
            <a:ext cx="49474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Общее устройство</a:t>
            </a:r>
            <a:b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русловой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ГЭС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3554" name="Picture 2" descr="http://dic.academic.ru/pictures/es/269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4272855" cy="49292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242886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1 - плотина; </a:t>
            </a:r>
          </a:p>
          <a:p>
            <a:r>
              <a:rPr lang="ru-RU" dirty="0" smtClean="0"/>
              <a:t>2 - затворы; </a:t>
            </a:r>
          </a:p>
          <a:p>
            <a:r>
              <a:rPr lang="ru-RU" dirty="0" smtClean="0"/>
              <a:t>3 - максимальный уровень верхнего бьефа; 4 - минимальный уровень верхнего бьефа; </a:t>
            </a:r>
          </a:p>
          <a:p>
            <a:r>
              <a:rPr lang="ru-RU" dirty="0" smtClean="0"/>
              <a:t>5 - гидравлический подъёмник; </a:t>
            </a:r>
          </a:p>
          <a:p>
            <a:r>
              <a:rPr lang="ru-RU" dirty="0" smtClean="0"/>
              <a:t>6 - сороудерживающая решётка; </a:t>
            </a:r>
          </a:p>
          <a:p>
            <a:r>
              <a:rPr lang="ru-RU" dirty="0" smtClean="0"/>
              <a:t>7 - гидрогенератор; </a:t>
            </a:r>
          </a:p>
          <a:p>
            <a:r>
              <a:rPr lang="ru-RU" dirty="0" smtClean="0"/>
              <a:t>8 - гидравлическая турбина; </a:t>
            </a:r>
          </a:p>
          <a:p>
            <a:r>
              <a:rPr lang="ru-RU" dirty="0" smtClean="0"/>
              <a:t>9 - минимальный уровень нижнего бьефа; 10 - максимальный паводковый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eskey.ucoz.ru/_ph/16/538772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95" y="214290"/>
            <a:ext cx="8753323" cy="57864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07220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Саратовская ГЭС руслового типа расположена на границе Среднего и Нижнего Поволжья, в 1129 км выше устья р. Волга, у города Балаково, на левобережной пойме.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2533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Приплотинн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ая ГЭС</a:t>
            </a:r>
            <a:endParaRPr lang="ru-RU" sz="7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285992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Гидроэлектрическая станция, напор которой создаётся посредством плотины, а машинный зал и здание гидроэлектрической станции вынесены за пределы плотины. Статичный напор воды воспринимается щитовой стенкой, в которой берут начало турбинные водоводы. Приплотинные гидроэлектростанции сооружают при напорах от 30 до 200 </a:t>
            </a:r>
            <a:r>
              <a:rPr lang="ru-RU" dirty="0"/>
              <a:t>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0"/>
            <a:ext cx="49474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Общее устройство</a:t>
            </a:r>
            <a:b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приплотинн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ой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ГЭС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8674" name="Picture 2" descr="&amp;pcy;&amp;rcy;&amp;icy;&amp;pcy;&amp;lcy;&amp;ocy;&amp;tcy;&amp;icy;&amp;ncy;&amp;ncy;&amp;acy;&amp;yacy; &amp;Gcy;&amp;E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4572031" cy="3929090"/>
          </a:xfrm>
          <a:prstGeom prst="rect">
            <a:avLst/>
          </a:prstGeom>
          <a:noFill/>
        </p:spPr>
      </p:pic>
      <p:pic>
        <p:nvPicPr>
          <p:cNvPr id="28676" name="Picture 4" descr="&amp;ocy;&amp;bcy;&amp;hardcy;&amp;iecy;&amp;kcy;&amp;tcy;&amp;ycy; &amp;Gcy;&amp;Ecy;&amp;S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214422"/>
            <a:ext cx="4643470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1435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</a:t>
            </a:r>
            <a:r>
              <a:rPr lang="ru-RU" dirty="0" smtClean="0"/>
              <a:t>)  1 - здание ГЭС; </a:t>
            </a:r>
          </a:p>
          <a:p>
            <a:r>
              <a:rPr lang="ru-RU" dirty="0" smtClean="0"/>
              <a:t>     2 - станционная бетонная плотина; </a:t>
            </a:r>
          </a:p>
          <a:p>
            <a:r>
              <a:rPr lang="ru-RU" dirty="0" smtClean="0"/>
              <a:t>     3 - бетонный водослив; </a:t>
            </a:r>
            <a:br>
              <a:rPr lang="ru-RU" dirty="0" smtClean="0"/>
            </a:br>
            <a:r>
              <a:rPr lang="ru-RU" dirty="0" smtClean="0"/>
              <a:t>     4 - каменно-набросные плотины; </a:t>
            </a:r>
          </a:p>
          <a:p>
            <a:r>
              <a:rPr lang="ru-RU" dirty="0" smtClean="0"/>
              <a:t>     5 - ОРУ ВН и СВН.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5143512"/>
            <a:ext cx="4857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б)  1 - плотина; </a:t>
            </a:r>
          </a:p>
          <a:p>
            <a:r>
              <a:rPr lang="ru-RU" dirty="0" smtClean="0"/>
              <a:t>      2 - водовод; </a:t>
            </a:r>
          </a:p>
          <a:p>
            <a:r>
              <a:rPr lang="ru-RU" dirty="0" smtClean="0"/>
              <a:t>      3 - площадка электротехнического                оборудования высокого напряжения; </a:t>
            </a:r>
          </a:p>
          <a:p>
            <a:r>
              <a:rPr lang="ru-RU" dirty="0" smtClean="0"/>
              <a:t>       4 - здание машинного зала ГЭС.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kraspoisk.ru/img/gallery/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57453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6072206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Красноярская ГЭС приплотинного типа на Енисее в 40 километрах от Красноярска, вблизи города Дивногорска Красноярского края.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южет телеканала Россия Зарамагская ГЭС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60711"/>
            <a:ext cx="8858312" cy="61258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2865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Зарамагская</a:t>
            </a:r>
            <a:r>
              <a:rPr lang="ru-RU" dirty="0" smtClean="0"/>
              <a:t> головная ГЭС приплотинного типа в Северной Осетии.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4285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Гидроаккумулирующая </a:t>
            </a:r>
          </a:p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ГЭС (ГАЭС)</a:t>
            </a:r>
            <a:endParaRPr lang="ru-RU" sz="60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 rot="10800000" flipV="1">
            <a:off x="357158" y="2786058"/>
            <a:ext cx="84296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Гидроэлектрическая станция, принцип действия которой заключается в преобразовании электрической энергии, получаемой от другой электростанций, в потенциальную энергию воды; при обратном преобразовании накопленная энергия отдаётся в энергосистему главным образом для покрытия пиков нагрузки. Гидротехнические сооружения ГАЭС состоят из двух бассейнов, расположенных на разных уровнях, и соединительного трубопровода.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235" y="214290"/>
            <a:ext cx="892776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ЧТО ТАКОЕ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b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ГИДРОЭНЕРГЕТИКА?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3143248"/>
            <a:ext cx="67151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Гидроэнергетика</a:t>
            </a:r>
            <a:r>
              <a:rPr lang="ru-RU" sz="2000" dirty="0" smtClean="0"/>
              <a:t> — область хозяйственно-экономической деятельности человека, совокупность больших естественных и искусственных подсистем, служащих для преобразования </a:t>
            </a:r>
            <a:r>
              <a:rPr lang="ru-RU" sz="2000" b="1" dirty="0" smtClean="0"/>
              <a:t>ГИДРОЭНЕРГИИ</a:t>
            </a:r>
            <a:r>
              <a:rPr lang="ru-RU" sz="2000" dirty="0" smtClean="0"/>
              <a:t> в электрическую энергию.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ic.academic.ru/pictures/bse/gif/02728810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8715436" cy="39290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Общее устройство</a:t>
            </a:r>
            <a:b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гидроаккумулирующей ГЭС (ГАЭС)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380672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 — вертикальный разрез; </a:t>
            </a:r>
          </a:p>
          <a:p>
            <a:r>
              <a:rPr lang="ru-RU" dirty="0" smtClean="0"/>
              <a:t>б — план; </a:t>
            </a:r>
          </a:p>
          <a:p>
            <a:r>
              <a:rPr lang="ru-RU" dirty="0" smtClean="0"/>
              <a:t>1 — верхний аккумулирующий бассейн; </a:t>
            </a:r>
          </a:p>
          <a:p>
            <a:r>
              <a:rPr lang="ru-RU" dirty="0" smtClean="0"/>
              <a:t>2 — водоприёмник; </a:t>
            </a:r>
          </a:p>
          <a:p>
            <a:r>
              <a:rPr lang="ru-RU" dirty="0" smtClean="0"/>
              <a:t>3 — напорный водовод;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4 — здание электростанции; </a:t>
            </a:r>
          </a:p>
          <a:p>
            <a:r>
              <a:rPr lang="ru-RU" dirty="0" smtClean="0"/>
              <a:t>5 — нижнее питающее водохранилище;</a:t>
            </a:r>
          </a:p>
          <a:p>
            <a:r>
              <a:rPr lang="ru-RU" dirty="0" smtClean="0"/>
              <a:t>6 — плотина с водосбросом; </a:t>
            </a:r>
          </a:p>
          <a:p>
            <a:r>
              <a:rPr lang="ru-RU" dirty="0" smtClean="0"/>
              <a:t>7 — нормальный подпорный уровень воды; </a:t>
            </a:r>
          </a:p>
          <a:p>
            <a:r>
              <a:rPr lang="ru-RU" dirty="0" smtClean="0"/>
              <a:t>8 — уровень </a:t>
            </a:r>
            <a:r>
              <a:rPr lang="ru-RU" dirty="0" err="1" smtClean="0"/>
              <a:t>сработки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ww.geodinamika.ru/_userfiles/images/News/2009/06_2009/290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3"/>
            <a:ext cx="8715436" cy="56436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92933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Загорская</a:t>
            </a:r>
            <a:r>
              <a:rPr lang="ru-RU" dirty="0"/>
              <a:t> </a:t>
            </a:r>
            <a:r>
              <a:rPr lang="ru-RU" dirty="0" smtClean="0"/>
              <a:t>ГАЭС гидроаккумулирующая электростанция на реке Кунье у посёлка Богородское в Сергиево-Посадском районе Московской области.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Визуализация Загорской ГАЭС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8858311" cy="60722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2865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Визуализация </a:t>
            </a:r>
            <a:r>
              <a:rPr lang="ru-RU" dirty="0" err="1" smtClean="0"/>
              <a:t>Загорской</a:t>
            </a:r>
            <a:r>
              <a:rPr lang="ru-RU" dirty="0" smtClean="0"/>
              <a:t> ГАЭС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рская ГАЭС-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2845" y="142851"/>
            <a:ext cx="8858312" cy="60722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2865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Загорская</a:t>
            </a:r>
            <a:r>
              <a:rPr lang="ru-RU" dirty="0" smtClean="0"/>
              <a:t> ГАЭС-2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4392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Типы турбин ГЭС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928802"/>
            <a:ext cx="7625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*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Поворотно-лопастная турбина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714620"/>
            <a:ext cx="68291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*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Радиально-осевая турбина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500438"/>
            <a:ext cx="50352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*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Ковшовая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турбина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73320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Поворотно-лопастная турбина</a:t>
            </a:r>
            <a:b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(турбина Каплана)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928802"/>
            <a:ext cx="84296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Гидротурбина, лопасти которой могут поворачиваться вокруг своей оси одновременно, за счёт чего регулируется её мощность. Также мощность может регулироваться с помощью лопаток направляющего аппарата. Лопасти гидротурбины могут быть расположены как перпендикулярно её оси, так и под углом. Последняя разновидность называется диагональной турбиной.</a:t>
            </a:r>
          </a:p>
          <a:p>
            <a:r>
              <a:rPr lang="ru-RU" dirty="0" smtClean="0"/>
              <a:t>     Запатентована в 1920 году австрийским инженером Виктором Капланом, благодаря чему во многих странах мира эта турбина носит имя изобретателя. Однако имя Каплана носит также турбина без возможности поворота лопастей.</a:t>
            </a:r>
          </a:p>
          <a:p>
            <a:r>
              <a:rPr lang="ru-RU" dirty="0" smtClean="0"/>
              <a:t>     Поток воды в поворотно-лопастной турбине движется вдоль её оси. Ось турбины может располагаться как вертикально, так и горизонтально. При вертикальном расположении оси поток перед поступлением в рабочую камеру турбины закручивается в спиральной камере, а затем спрямляется с помощью обтекателя. Это необходимо для равномерной подачи воды на лопасти турбины, а значит, уменьшения её износа.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0"/>
            <a:ext cx="74378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Устройство</a:t>
            </a:r>
            <a:b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поворотно-лопастной турбины</a:t>
            </a:r>
            <a:b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(турбины Каплана)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7" name="Picture 3" descr="C:\Users\user\Desktop\hydro2_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14488"/>
            <a:ext cx="5500726" cy="4971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urboatom.com.ua/content/documents/18/1752/Attaches/IMG_9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586076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1508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Поворотно-лопастное рабочее колесо для гидротурбины Новосибирской ГЭС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14290"/>
            <a:ext cx="6535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Радиально-осевая турбина</a:t>
            </a:r>
            <a:b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(турбина Френсиса)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28736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В рабочем колесе турбин данного типа поток сначала движется радиально (от периферии к центру), а затем в осевом направлении (на выход). </a:t>
            </a:r>
          </a:p>
          <a:p>
            <a:r>
              <a:rPr lang="ru-RU" dirty="0" smtClean="0"/>
              <a:t>Ротором турбины является рабочее колесо, соединенное с валом турбины. Рабочее колесо, как правило, состоит из ступицы, комплекта лопастей и обода. Ступица колеса соединяется с валом турбины. Все детали колеса соединены между собой неподвижно, — это обеспечивает ему хорошие прочностные свойства. Колесо является рабочим органом турбины, преобразующим энергию потока в механическую. Статором является несущий элемент проточной части турбины, содержащий профилированные колонны, которые придают необходимое направление потоку воды. Также в статор входит направляющий аппарат. Направляющий аппарат турбины является рабочим органом, изменяющим закрутку потока и регулирующим расход турбины за счет поворота лопаток. Снаружи к статору подсоединяется спиральная камера, которая предназначена для подвода воды к направляющему аппарату турбины. Особая форма камеры с уменьшающимися сечениями служит для равномерного распределения потока по всей окружности статора.</a:t>
            </a:r>
            <a:br>
              <a:rPr lang="ru-RU" dirty="0" smtClean="0"/>
            </a:br>
            <a:r>
              <a:rPr lang="ru-RU" dirty="0" smtClean="0"/>
              <a:t>        Турбина была разработана американским инженером Джеймсом Френсисом в XIX веке.</a:t>
            </a:r>
            <a:br>
              <a:rPr lang="ru-RU" dirty="0" smtClean="0"/>
            </a:br>
            <a:r>
              <a:rPr lang="ru-RU" dirty="0" smtClean="0"/>
              <a:t>        Основным преимуществом турбин данного типа является самый высокий оптимальный КПД из всех существующих типов. Недостаток — менее пологая рабочая характеристика, чем у поворотно-лопастной гидротурбины.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Устройство</a:t>
            </a:r>
            <a:b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радиально-осевой турбины</a:t>
            </a:r>
            <a:b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(турбины Френсиса)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100" name="Picture 4" descr="C:\Users\user\Desktop\generator-un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857256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739785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ЧТО ТАКОЕ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b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ГИДРОЭНЕРГИЯ?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928934"/>
            <a:ext cx="87868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</a:t>
            </a:r>
            <a:r>
              <a:rPr lang="ru-RU" sz="2000" b="1" dirty="0" err="1" smtClean="0"/>
              <a:t>Гидроэне́ргия</a:t>
            </a:r>
            <a:r>
              <a:rPr lang="ru-RU" sz="2000" dirty="0" smtClean="0"/>
              <a:t> — энергия, сосредоточенная в потоках водных масс в русловых водотоках и приливных движениях. Первый широко используемый для технологических целей вид энергии.</a:t>
            </a:r>
          </a:p>
          <a:p>
            <a:r>
              <a:rPr lang="ru-RU" sz="2000" dirty="0" smtClean="0"/>
              <a:t>     До середины XIX века для этого применялись водяные колёса, преобразующие энергию движущейся воды в механическую энергию вращающегося вала. </a:t>
            </a:r>
          </a:p>
          <a:p>
            <a:r>
              <a:rPr lang="ru-RU" sz="2000" dirty="0" smtClean="0"/>
              <a:t>     До конца XIX века энергия вращающегося вала использовалась непосредственно, например для размола зерна на водяных мельницах или для приведения в действие кузнечных мехов и молота. Сейчас практически вся механическая энергия, создаваемая гидротурбинами, преобразуется в электроэнергию.</a:t>
            </a:r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blog.rushydro.ru/wp-content/uploads/2011/10/IMG_1956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1"/>
            <a:ext cx="8715436" cy="592935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2865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Радиально-осевое рабочее колесо для гидротурбины Саяно-Шушенской ГЭС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Восстановление Саяно-Шушенской ГЭС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07133"/>
            <a:ext cx="8858312" cy="61793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2865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Восстановление Саяно-Шушенской ГЭС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14290"/>
            <a:ext cx="49346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овшовая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турбина</a:t>
            </a:r>
            <a:b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(турбина </a:t>
            </a:r>
            <a:r>
              <a:rPr lang="ru-RU" sz="4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Пелтона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)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4305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Гидравлическая турбина, используемая при очень больших напорах. Патент на ковшовую турбину был выдан американскому инженеру А. </a:t>
            </a:r>
            <a:r>
              <a:rPr lang="ru-RU" dirty="0" err="1" smtClean="0"/>
              <a:t>Пелтону</a:t>
            </a:r>
            <a:r>
              <a:rPr lang="ru-RU" dirty="0" smtClean="0"/>
              <a:t> в 1889 году.</a:t>
            </a:r>
          </a:p>
          <a:p>
            <a:r>
              <a:rPr lang="ru-RU" dirty="0" smtClean="0"/>
              <a:t>      Ковшовые турбины конструктивно сильно отличаются от наиболее распространенных гидротурбин, у которых рабочее колесо находится в потоке воды. В ковшовых турбинах вода подается через сопла по касательной к окружности, проходящей через середину ковша. При этом вода, проходя через сопло, формирует струю, летящую с большой скоростью и ударяющую о лопатку турбины, после чего колесо проворачивается, совершая работу. После отклонения одной лопатки под струю подставляется другая. Процесс использования энергии струи происходит при атмосферном давлении, а производство энергии осуществляется только за счет кинетической энергии воды. Лопатки турбины имеют двояковогнутую форму с острым лезвием посередине; задача лезвия — разделять струю воды с целью лучшего использования энергии и предотвращения быстрого разрушения лопаток. </a:t>
            </a:r>
          </a:p>
          <a:p>
            <a:r>
              <a:rPr lang="ru-RU" dirty="0" smtClean="0"/>
              <a:t>      Преимуществами ковшовых турбин является возможность использования очень больших напоров, а также небольших расходов воды. Недостатки турбины — неэффективность при небольших напорах, невозможность использования как насоса, высокие требования к качеству подаваемой воды.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oydocs.ru/pars_docs/refs/60/59771/59771_html_300e1d6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14488"/>
            <a:ext cx="7286644" cy="471796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Устройство</a:t>
            </a:r>
            <a:b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ковшовой турбины</a:t>
            </a:r>
            <a:b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(турбины </a:t>
            </a: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Пелтона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)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521495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1 - труба подведения воды, </a:t>
            </a:r>
          </a:p>
          <a:p>
            <a:r>
              <a:rPr lang="ru-RU" dirty="0" smtClean="0"/>
              <a:t>2 - устройство регулирования расхода воды,</a:t>
            </a:r>
          </a:p>
          <a:p>
            <a:r>
              <a:rPr lang="ru-RU" dirty="0" smtClean="0"/>
              <a:t>3 - струя воды, </a:t>
            </a:r>
            <a:br>
              <a:rPr lang="ru-RU" dirty="0" smtClean="0"/>
            </a:br>
            <a:r>
              <a:rPr lang="ru-RU" dirty="0" smtClean="0"/>
              <a:t>4 - рабочее колесо, </a:t>
            </a:r>
          </a:p>
          <a:p>
            <a:r>
              <a:rPr lang="ru-RU" dirty="0" smtClean="0"/>
              <a:t>5 - вал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blog.rushydro.ru/wp-content/uploads/2012/03/dMqxWA6HCv9M33jI1Wu7fYV0pRHC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1"/>
            <a:ext cx="8715436" cy="59293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865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Ковшовое рабочее колесо для гидротурбины </a:t>
            </a:r>
            <a:r>
              <a:rPr lang="ru-RU" dirty="0" err="1" smtClean="0"/>
              <a:t>Мойнакской</a:t>
            </a:r>
            <a:r>
              <a:rPr lang="ru-RU" dirty="0" smtClean="0"/>
              <a:t> ГЭС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0252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Типы гидроузлов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928802"/>
            <a:ext cx="45905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*Низконапорные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714620"/>
            <a:ext cx="4914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*Средненапорные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500438"/>
            <a:ext cx="49432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*Высоконапорные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0"/>
            <a:ext cx="71177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Низконапорный гидроузел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71691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Концепция низконапорного руслового гидроузла предусматривает создание на равнинной реке ГЭС с напором в несколько метров, чье водохранилище как правило укладывается в зону естественного затопления поймы при сильных паводках. Такие гидроузлы имеют следующие преимущества:</a:t>
            </a:r>
            <a:br>
              <a:rPr lang="ru-RU" dirty="0" smtClean="0"/>
            </a:br>
            <a:r>
              <a:rPr lang="ru-RU" dirty="0" smtClean="0"/>
              <a:t>   * Небольшая площадь затопления, в которую как правило не попадают застроенные земли. Следовательно, никого переселять не надо, влияние на экосистемы куда менее значительно.</a:t>
            </a:r>
            <a:br>
              <a:rPr lang="ru-RU" dirty="0" smtClean="0"/>
            </a:br>
            <a:r>
              <a:rPr lang="ru-RU" dirty="0" smtClean="0"/>
              <a:t>   * В низконапорные плотины гораздо проще интегрировать рыбоходы, да и вниз через турбины рыба проходит с меньшим травматизмом.</a:t>
            </a:r>
            <a:br>
              <a:rPr lang="ru-RU" dirty="0" smtClean="0"/>
            </a:br>
            <a:r>
              <a:rPr lang="ru-RU" dirty="0" smtClean="0"/>
              <a:t>    Недостатки низконапорных гидроузлов:</a:t>
            </a:r>
            <a:br>
              <a:rPr lang="ru-RU" dirty="0" smtClean="0"/>
            </a:br>
            <a:r>
              <a:rPr lang="ru-RU" dirty="0" smtClean="0"/>
              <a:t>   * Такие ГЭС образуют небольшие водохранилища, пригодные в лучшем случае для суточного регулирования стока, а то и вовсе работающие на водотоке. В результате, выработка подобных ГЭС сильно зависит от сезона и погодных условий – в маловодные периоды она резко падает.</a:t>
            </a:r>
            <a:br>
              <a:rPr lang="ru-RU" dirty="0" smtClean="0"/>
            </a:br>
            <a:r>
              <a:rPr lang="ru-RU" dirty="0" smtClean="0"/>
              <a:t>   * Эффективность использования стока такими ГЭС гораздо меньше, чем классическими – не имея возможности аккумулировать сток в половодье и паводки, они вынуждены сбрасывать массу воды вхолостую.</a:t>
            </a:r>
            <a:br>
              <a:rPr lang="ru-RU" dirty="0" smtClean="0"/>
            </a:br>
            <a:r>
              <a:rPr lang="ru-RU" dirty="0" smtClean="0"/>
              <a:t>   * Не имея емкого водохранилища, такие гидроузлы не могут бороться с наводнениями.</a:t>
            </a:r>
            <a:br>
              <a:rPr lang="ru-RU" dirty="0" smtClean="0"/>
            </a:br>
            <a:r>
              <a:rPr lang="ru-RU" dirty="0" smtClean="0"/>
              <a:t>   * С точки зрения судоходства сооружение нескольких низконапорных гидроузлов вместо одного большого приводит к увеличению времени на шлюзование – вместо одного шлюза нужно проходить несколько.</a:t>
            </a:r>
            <a:br>
              <a:rPr lang="ru-RU" dirty="0" smtClean="0"/>
            </a:br>
            <a:r>
              <a:rPr lang="ru-RU" dirty="0" smtClean="0"/>
              <a:t>   * Низконапорные ГЭС умеют существенно большую удельную стоимость.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wsv.de/Grafiken/bildergalerie/impressionen/schleuse_iffezhe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58058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07220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Пример низконапорной русловой гидроэлектростанции – ГЭС </a:t>
            </a:r>
            <a:r>
              <a:rPr lang="ru-RU" dirty="0" err="1" smtClean="0"/>
              <a:t>Иффецхайм</a:t>
            </a:r>
            <a:r>
              <a:rPr lang="ru-RU" dirty="0" smtClean="0"/>
              <a:t> на Рейне, введена в эксплуатацию в 1978 году.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0"/>
            <a:ext cx="77348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Средненапорный гидроузел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00108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Средненапорные гидроузлы (напор 10-40 метров) сооружаются на равнинных реках, преимущественно в пределах их русла, главным образом, для транспортных или энергетических целей (ГЭС), а также для борьбы с наводнениями.</a:t>
            </a:r>
          </a:p>
          <a:p>
            <a:r>
              <a:rPr lang="ru-RU" dirty="0" smtClean="0"/>
              <a:t>      Средненапорные гидроузлы, связанные обычно с затоплением поймы, существенно изменяют гидрологический режим реки. Благодаря возможности сезонного регулирования стока реки колебания уровней верхнего бьефа обычно составляют 5—15 м, что позволяет иногда снижать пропускаемые в нижний бьеф наводочные расходы за счет их аккумуляции в водохранилище. </a:t>
            </a:r>
          </a:p>
          <a:p>
            <a:r>
              <a:rPr lang="ru-RU" dirty="0" smtClean="0"/>
              <a:t>      Различают две основные схемы компоновки средненапорных гидроузлов — с размещением водосбросных сооружений в русле и на пойме. При русловой компоновке эти сооружения возводят в две-три очереди за перемычками при одновременном пропуске речных вод через свободную часть русла. </a:t>
            </a:r>
          </a:p>
          <a:p>
            <a:r>
              <a:rPr lang="ru-RU" dirty="0" smtClean="0"/>
              <a:t>      При пойменном способе, предложенном и неоднократно примененном в СССР, с размещением водопропускных сооружений на берегу отпадает надобность в высоких перемычках и менее стесняется течение реки в паводок, но зато необходимо устройство низового и верхового подходных каналов для соединения водопропускных сооружений с руслом реки.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07220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Волжская ГЭС — средненапорная гидроэлектростанция на реке Волге в Волгоградской области, в городе Волжском. Крупнейшая гидроэлектростанция в Европе.</a:t>
            </a:r>
            <a:endParaRPr lang="ru-RU" dirty="0"/>
          </a:p>
        </p:txBody>
      </p:sp>
      <p:pic>
        <p:nvPicPr>
          <p:cNvPr id="7170" name="Picture 2" descr="http://blog.rushydro.ru/wp-content/uploads/2013/06/0_a4f2f_28dd6d59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0"/>
            <a:ext cx="781983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ИСПОЛЬЗОВАНИЕ</a:t>
            </a:r>
            <a:b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ГИДРОЭНЕРГИИ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482" name="Picture 2" descr="C:\Users\user\Desktop\img_33610527884999794070267838853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29000"/>
            <a:ext cx="3368174" cy="3220932"/>
          </a:xfrm>
          <a:prstGeom prst="rect">
            <a:avLst/>
          </a:prstGeom>
          <a:noFill/>
        </p:spPr>
      </p:pic>
      <p:pic>
        <p:nvPicPr>
          <p:cNvPr id="20483" name="Picture 3" descr="C:\Users\user\Desktop\A23-3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9664" y="3554412"/>
            <a:ext cx="4118616" cy="30892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285992"/>
            <a:ext cx="421064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XIX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век</a:t>
            </a:r>
            <a:b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Водяная мельница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2285992"/>
            <a:ext cx="190052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Сегодня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ГЭС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Жигулевская ГЭС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2845" y="142852"/>
            <a:ext cx="8810686" cy="60007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14364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Жигулёвская гидроэлектростанция  — средненапорная ГЭС на реке Волга </a:t>
            </a:r>
          </a:p>
          <a:p>
            <a:pPr algn="ctr"/>
            <a:r>
              <a:rPr lang="ru-RU" dirty="0" smtClean="0"/>
              <a:t>в Самарской области, у городов Жигулёвск и Тольятти.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00174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Высоконапорные гидроузлы (с напором более 40 метров) обычно служат для комплексных целей. </a:t>
            </a:r>
          </a:p>
          <a:p>
            <a:r>
              <a:rPr lang="ru-RU" dirty="0" smtClean="0"/>
              <a:t>     Высоконапорные гидроузлы возводятся в горных ущельях с крутыми береговыми склонами. Передача больших нагрузок от высоких сооружений требует прочных скальных или полускальных оснований, за исключением земляных и набросных плотин, для которых такие условия не обязательны.</a:t>
            </a:r>
          </a:p>
          <a:p>
            <a:r>
              <a:rPr lang="ru-RU" dirty="0" smtClean="0"/>
              <a:t>     При размещении гидроузла в глубоких каньонах плотины занимают основную часть водонапорного фронта, а стоимость их возведения составляет 70—90% от стоимости гидроузла в целом. Водосбросы устраиваются или в теле плотины, или на берегу.</a:t>
            </a:r>
          </a:p>
          <a:p>
            <a:r>
              <a:rPr lang="ru-RU" dirty="0" smtClean="0"/>
              <a:t>В высоконапорных гидроузлах для защиты от обвалов, оползней, камнепадов и прочего и для укорочения отводящего тракта иногда строят подземные гидроэлектростанции.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0"/>
            <a:ext cx="74704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Высоконапорный гидроузел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blog.rushydro.ru/wp-content/uploads/2012/09/IMG_3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1988"/>
            <a:ext cx="8614707" cy="56673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0007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Бурейская</a:t>
            </a:r>
            <a:r>
              <a:rPr lang="ru-RU" dirty="0" smtClean="0"/>
              <a:t> высоконапорная ГЭС расположена на р. Бурее, в  280 км от  г. Благовещенска, и  предназначена для энергоснабжения промышленности Дальнего Востока.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03906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Принцип выработки </a:t>
            </a:r>
          </a:p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электричества на </a:t>
            </a:r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ГЭС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4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Работа гидроэлектростанций основана на использовании кинетической энергии падающей воды. Для преобразования этой энергии применяются турбина и генератор. Сначала эти устройства вырабатывают механическую энергию, а затем уже электроэнергию. Турбины и генераторы могут устанавливаться непосредственно в дамбе или возле неё. В некоторых случаях используется трубопровод, посредством которого вода, находящаяся под давлением, подводится ниже уровня дамбы или к водозаборному узлу ГЭС. </a:t>
            </a:r>
          </a:p>
          <a:p>
            <a:r>
              <a:rPr lang="ru-RU" dirty="0" smtClean="0"/>
              <a:t>     Индикаторами мощности гидроэлектростанций являются две переменные: расход воды, который измеряется в кубических метрах и гидростатический напор. Последний показатель представляет собой разность высот между начальной и конечной точкой падения воды. Проект станции может основываться на каком-то одном из этих показателей или на обоих. </a:t>
            </a:r>
          </a:p>
          <a:p>
            <a:r>
              <a:rPr lang="ru-RU" dirty="0" smtClean="0"/>
              <a:t>     Современные технологии производства гидроэлектроэнергии позволяют получать довольно высокий КПД. Иногда он в два раза превышает аналогичные показатели обычных теплоэлектростанций. Во многом такая эффективность обеспечивается особенностями оборудования гидроэлектростанций. Оно очень надёжно, да и пользоваться им просто.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Принцип работы ГЭС достаточно прост. Цепь гидротехнических сооружений обеспечивает необходимый напор воды, поступающей на лопасти гидротурбины, которая приводит в действие генераторы, вырабатывающие электроэнергию. </a:t>
            </a:r>
            <a:endParaRPr lang="ru-RU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412" t="627" r="412" b="627"/>
          <a:stretch>
            <a:fillRect/>
          </a:stretch>
        </p:blipFill>
        <p:spPr bwMode="auto">
          <a:xfrm>
            <a:off x="250245" y="250144"/>
            <a:ext cx="8672026" cy="567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865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Богучанская</a:t>
            </a:r>
            <a:r>
              <a:rPr lang="ru-RU" dirty="0" smtClean="0"/>
              <a:t> ГЭС поставила первые киловатты</a:t>
            </a:r>
            <a:endParaRPr lang="ru-RU" dirty="0"/>
          </a:p>
        </p:txBody>
      </p:sp>
      <p:pic>
        <p:nvPicPr>
          <p:cNvPr id="5" name="Богучанская ГЭС поставила первые киловатт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07133"/>
            <a:ext cx="8858312" cy="6179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reenevolution.ru/enc/files/2013/06/p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000108"/>
            <a:ext cx="5572164" cy="56796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Структура установленной мощности </a:t>
            </a:r>
          </a:p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электростанций России по видам генерации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Перспективы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гидроэнергетики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79687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Потенциал гидроэнергетики можно определить, суммировав все существующие на планете речные стоки. Расчёты показали, что мировой потенциал равен пятидесяти миллиардам киловатт в год. Но и эта весьма впечатляющая цифра составляет лишь четверть от количества осадков, ежегодно выпадающих во всём мире. </a:t>
            </a:r>
          </a:p>
          <a:p>
            <a:r>
              <a:rPr lang="ru-RU" dirty="0" smtClean="0"/>
              <a:t>     С учётом условий каждого конкретного региона и состояния мировых рек действительный потенциал водных ресурсов составляет от двух до трёх миллиардов киловатт. Эти цифры соответствуют годовой выработке энергии в 10 000 – 20 000 миллиардов киловатт в час. </a:t>
            </a:r>
          </a:p>
          <a:p>
            <a:r>
              <a:rPr lang="ru-RU" dirty="0" smtClean="0"/>
              <a:t>     Чтобы осознать потенциал гидроэнергетики, выраженный этими цифрами, следует сопоставить полученные данные с показателями нефтяных теплоэлектростанций. Чтобы получить такое количество электроэнергии, станциям, работающим на нефти, требовалось бы около сорока миллионов баррелей нефти каждый день. </a:t>
            </a:r>
          </a:p>
          <a:p>
            <a:r>
              <a:rPr lang="ru-RU" dirty="0" smtClean="0"/>
              <a:t>      Что касается России, то технически возможный гидроэнергетический потенциал наших рек составляет по расчетам экспертов 1670 млрд. кВт/ч. Этот показатель почти в полтора раза превышает объем энергопотребления страны. При этом степень его использования действующими ГЭС составляет всего 10,5%. Согласно программе развития единой энергосистемы России на 2012-2018 годы, вводы мощности на ГЭС России в этот период предусматриваются в объеме 3830,2 МВт.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оект Верхне-Нарынского каскада ГЭС в Киргизи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07133"/>
            <a:ext cx="8858312" cy="61079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Проект </a:t>
            </a:r>
            <a:r>
              <a:rPr lang="ru-RU" dirty="0" err="1" smtClean="0"/>
              <a:t>Верхне-Нарынского</a:t>
            </a:r>
            <a:r>
              <a:rPr lang="ru-RU" dirty="0" smtClean="0"/>
              <a:t> каскада ГЭС в Киргизии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Список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использованных материалов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714357"/>
            <a:ext cx="8643998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dirty="0" err="1" smtClean="0"/>
              <a:t>Непорожний</a:t>
            </a:r>
            <a:r>
              <a:rPr lang="ru-RU" dirty="0" smtClean="0"/>
              <a:t> П.С., Обрезков В.И.; «Введение в специальность: </a:t>
            </a:r>
            <a:r>
              <a:rPr lang="ru-RU" dirty="0" err="1" smtClean="0"/>
              <a:t>гидроэлектроэнергетика</a:t>
            </a:r>
            <a:r>
              <a:rPr lang="ru-RU" dirty="0" smtClean="0"/>
              <a:t>.» изд. Москва, 1982 г.</a:t>
            </a:r>
          </a:p>
          <a:p>
            <a:pPr marL="342900" indent="-342900"/>
            <a:endParaRPr lang="ru-RU" dirty="0" smtClean="0"/>
          </a:p>
          <a:p>
            <a:r>
              <a:rPr lang="ru-RU" dirty="0" smtClean="0"/>
              <a:t>2)  </a:t>
            </a:r>
            <a:r>
              <a:rPr lang="ru-RU" dirty="0" err="1" smtClean="0"/>
              <a:t>Дробнис</a:t>
            </a:r>
            <a:r>
              <a:rPr lang="ru-RU" dirty="0" smtClean="0"/>
              <a:t> В.Ф. «Гидравлика и гидравлические машины», изд. Москва, 1987 г.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3)  Дж. </a:t>
            </a:r>
            <a:r>
              <a:rPr lang="ru-RU" dirty="0" err="1" smtClean="0"/>
              <a:t>Трайделл</a:t>
            </a:r>
            <a:r>
              <a:rPr lang="ru-RU" dirty="0" smtClean="0"/>
              <a:t>, А. </a:t>
            </a:r>
            <a:r>
              <a:rPr lang="ru-RU" dirty="0" err="1" smtClean="0"/>
              <a:t>Уей</a:t>
            </a:r>
            <a:r>
              <a:rPr lang="ru-RU" dirty="0" smtClean="0"/>
              <a:t> "Возобновляемые источники энергии". М: </a:t>
            </a:r>
            <a:r>
              <a:rPr lang="ru-RU" dirty="0" err="1" smtClean="0"/>
              <a:t>Энергоиздат</a:t>
            </a:r>
            <a:r>
              <a:rPr lang="ru-RU" dirty="0" smtClean="0"/>
              <a:t>, 1990г.</a:t>
            </a:r>
          </a:p>
          <a:p>
            <a:endParaRPr lang="ru-RU" dirty="0" smtClean="0"/>
          </a:p>
          <a:p>
            <a:r>
              <a:rPr lang="ru-RU" dirty="0" smtClean="0"/>
              <a:t>4)  Беляев Ю. М." Концепция альтернативной экологически безопасной энергетики". </a:t>
            </a:r>
          </a:p>
          <a:p>
            <a:r>
              <a:rPr lang="ru-RU" dirty="0" smtClean="0"/>
              <a:t>Краснодар: "Сов. Кубань", 1998г.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5) 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http://www.rushydro.ru/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6) 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hlinkClick r:id="rId3"/>
              </a:rPr>
              <a:t>http://ru.wikipedia.org/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7) 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hlinkClick r:id="rId4"/>
              </a:rPr>
              <a:t>http://ru.teplowiki.org/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8) 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hlinkClick r:id="rId5"/>
              </a:rPr>
              <a:t>http://greenevolution.ru/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9) 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  <a:hlinkClick r:id="rId6"/>
              </a:rPr>
              <a:t>http://visual.merriam-webster.com/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85728"/>
            <a:ext cx="70653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ЧТО ТАКОЕ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ГЭС?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1928802"/>
            <a:ext cx="67151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err="1" smtClean="0"/>
              <a:t>Гидроэлектроста́нция</a:t>
            </a:r>
            <a:r>
              <a:rPr lang="ru-RU" dirty="0" smtClean="0"/>
              <a:t> (ГЭС) — электростанция, в качестве источника энергии использующая энергию водного потока. Гидроэлектростанции обычно строят на реках, сооружая плотины и водохранилища.</a:t>
            </a:r>
          </a:p>
          <a:p>
            <a:endParaRPr lang="ru-RU" dirty="0" smtClean="0"/>
          </a:p>
          <a:p>
            <a:r>
              <a:rPr lang="ru-RU" dirty="0" smtClean="0"/>
              <a:t>      Для эффективного производства электроэнергии на ГЭС необходимы два основных фактора: гарантированная обеспеченность водой круглый год и возможно большие уклоны реки, благоприятствуют гидростроительству каньонообразные виды рельефа.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Наука 2.0 - Элементарно о ГЭС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2845" y="142852"/>
            <a:ext cx="8858312" cy="61436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35795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Наука 2.0 - Элементарно о ГЭС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2908" y="0"/>
            <a:ext cx="9501253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ОСНОВНЫЕ ПОНЯТИЯ</a:t>
            </a:r>
            <a:endParaRPr lang="ru-RU" sz="7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285860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Бьеф</a:t>
            </a:r>
            <a:r>
              <a:rPr lang="ru-RU" dirty="0" smtClean="0"/>
              <a:t> (фр. </a:t>
            </a:r>
            <a:r>
              <a:rPr lang="ru-RU" dirty="0" err="1" smtClean="0"/>
              <a:t>bief</a:t>
            </a:r>
            <a:r>
              <a:rPr lang="ru-RU" dirty="0" smtClean="0"/>
              <a:t>) — часть реки, канала, водохранилища или другого водного объекта, примыкающая к гидротехническому сооружению.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214686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Гидроу́зел</a:t>
            </a:r>
            <a:r>
              <a:rPr lang="ru-RU" dirty="0" smtClean="0"/>
              <a:t> — комплекс или группа гидротехнических сооружений, объединённых по расположению, целям и условиям их работы.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500570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Дерива́ция</a:t>
            </a:r>
            <a:r>
              <a:rPr lang="ru-RU" dirty="0" smtClean="0"/>
              <a:t> — отвод воды от русла реки по каналу.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928802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Гидроагрегат</a:t>
            </a:r>
            <a:r>
              <a:rPr lang="ru-RU" dirty="0" smtClean="0"/>
              <a:t> (от </a:t>
            </a:r>
            <a:r>
              <a:rPr lang="ru-RU" dirty="0" err="1" smtClean="0"/>
              <a:t>гидро</a:t>
            </a:r>
            <a:r>
              <a:rPr lang="ru-RU" dirty="0" smtClean="0"/>
              <a:t>… и агрегат) — </a:t>
            </a:r>
            <a:r>
              <a:rPr lang="ru-RU" dirty="0" err="1" smtClean="0"/>
              <a:t>агрегат</a:t>
            </a:r>
            <a:r>
              <a:rPr lang="ru-RU" dirty="0" smtClean="0"/>
              <a:t>, состоящий из гидротурбины и гидрогенератора.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929198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Плоти́на</a:t>
            </a:r>
            <a:r>
              <a:rPr lang="ru-RU" dirty="0" smtClean="0"/>
              <a:t> — гидротехническое сооружение, перегораживающее водоток или водоём для подъёма уровня воды.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571744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Гидрогенератор</a:t>
            </a:r>
            <a:r>
              <a:rPr lang="ru-RU" dirty="0" smtClean="0"/>
              <a:t> — электрическая машина, предназначенная для выработки электроэнергии на гидроэлектростанции.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857628"/>
            <a:ext cx="8786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Гидротурбина</a:t>
            </a:r>
            <a:r>
              <a:rPr lang="ru-RU" b="1" dirty="0"/>
              <a:t> </a:t>
            </a:r>
            <a:r>
              <a:rPr lang="ru-RU" b="1" dirty="0" smtClean="0"/>
              <a:t>- </a:t>
            </a:r>
            <a:r>
              <a:rPr lang="ru-RU" dirty="0" smtClean="0"/>
              <a:t>ротационный двигатель, преобразующий механическую энергию воды в энергию вращающегося вала.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357422" y="285728"/>
            <a:ext cx="41595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Типы ГЭС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928802"/>
            <a:ext cx="52407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*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Деривационная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ГЭС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714620"/>
            <a:ext cx="36522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*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Русловая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ГЭС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3500438"/>
            <a:ext cx="49034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*</a:t>
            </a:r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Приплотинная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ГЭС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286256"/>
            <a:ext cx="84802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*Гидроаккумулирующая ГЭС (ГАЭС)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054" y="214290"/>
            <a:ext cx="88879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Деривационная ГЭС</a:t>
            </a:r>
            <a:endParaRPr lang="ru-RU" sz="7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357430"/>
            <a:ext cx="80724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Гидроэлектрическая станция, напор которой обеспечивается в основном посредством деривации. Вода из речного русла отводится деривационным каналом (безнапорная деривация), туннелем или напорным трубопроводом (напорная деривация) к станционному узлу, где за счёт естественного понижения местности создаётся перепад уровней между верхним и нижним бьефами. После использования в гидроагрегатах вода отводится в реку либо к следующей деривационная ГЭС. Строятся главным образом на горных реках.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2E025CE19C3D14FBB628CAA5802C3CB" ma:contentTypeVersion="1" ma:contentTypeDescription="Создание документа." ma:contentTypeScope="" ma:versionID="0212723a7489f26f309c4136d32b62b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0590CD9-1D2F-43DC-A219-4388D1BC0998}"/>
</file>

<file path=customXml/itemProps2.xml><?xml version="1.0" encoding="utf-8"?>
<ds:datastoreItem xmlns:ds="http://schemas.openxmlformats.org/officeDocument/2006/customXml" ds:itemID="{388D0D47-4E1F-4126-A4A6-CFDEB39A78D7}"/>
</file>

<file path=customXml/itemProps3.xml><?xml version="1.0" encoding="utf-8"?>
<ds:datastoreItem xmlns:ds="http://schemas.openxmlformats.org/officeDocument/2006/customXml" ds:itemID="{8216140B-0084-41BF-8EF4-FEEF99D35C15}"/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2084</Words>
  <Application>Microsoft Office PowerPoint</Application>
  <PresentationFormat>Экран (4:3)</PresentationFormat>
  <Paragraphs>168</Paragraphs>
  <Slides>49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Презентация-Основы гидроэнергетики</dc:title>
  <dc:creator>user</dc:creator>
  <cp:lastModifiedBy>user</cp:lastModifiedBy>
  <cp:revision>54</cp:revision>
  <dcterms:created xsi:type="dcterms:W3CDTF">2014-01-05T20:56:30Z</dcterms:created>
  <dcterms:modified xsi:type="dcterms:W3CDTF">2017-11-12T14:25:47Z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0x010100A2E025CE19C3D14FBB628CAA5802C3CB</vt:lpwstr>
  </property>
</Properties>
</file>