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87" r:id="rId4"/>
    <p:sldMasterId id="2147483700" r:id="rId5"/>
  </p:sldMasterIdLst>
  <p:notesMasterIdLst>
    <p:notesMasterId r:id="rId32"/>
  </p:notesMasterIdLst>
  <p:handoutMasterIdLst>
    <p:handoutMasterId r:id="rId33"/>
  </p:handoutMasterIdLst>
  <p:sldIdLst>
    <p:sldId id="257" r:id="rId6"/>
    <p:sldId id="259" r:id="rId7"/>
    <p:sldId id="293" r:id="rId8"/>
    <p:sldId id="289" r:id="rId9"/>
    <p:sldId id="290" r:id="rId10"/>
    <p:sldId id="296" r:id="rId11"/>
    <p:sldId id="291" r:id="rId12"/>
    <p:sldId id="292" r:id="rId13"/>
    <p:sldId id="298" r:id="rId14"/>
    <p:sldId id="299" r:id="rId15"/>
    <p:sldId id="309" r:id="rId16"/>
    <p:sldId id="311" r:id="rId17"/>
    <p:sldId id="303" r:id="rId18"/>
    <p:sldId id="304" r:id="rId19"/>
    <p:sldId id="305" r:id="rId20"/>
    <p:sldId id="306" r:id="rId21"/>
    <p:sldId id="312" r:id="rId22"/>
    <p:sldId id="279" r:id="rId23"/>
    <p:sldId id="284" r:id="rId24"/>
    <p:sldId id="286" r:id="rId25"/>
    <p:sldId id="278" r:id="rId26"/>
    <p:sldId id="281" r:id="rId27"/>
    <p:sldId id="282" r:id="rId28"/>
    <p:sldId id="283" r:id="rId29"/>
    <p:sldId id="287" r:id="rId30"/>
    <p:sldId id="288" r:id="rId31"/>
  </p:sldIdLst>
  <p:sldSz cx="9144000" cy="6858000" type="screen4x3"/>
  <p:notesSz cx="6797675" cy="9928225"/>
  <p:embeddedFontLst>
    <p:embeddedFont>
      <p:font typeface="Calibri Light" panose="020F0302020204030204" pitchFamily="34" charset="0"/>
      <p:regular r:id="rId34"/>
      <p:italic r:id="rId35"/>
    </p:embeddedFont>
    <p:embeddedFont>
      <p:font typeface="Corbel" panose="020B0503020204020204" pitchFamily="34" charset="0"/>
      <p:regular r:id="rId36"/>
      <p:bold r:id="rId37"/>
      <p:italic r:id="rId38"/>
      <p:boldItalic r:id="rId39"/>
    </p:embeddedFont>
    <p:embeddedFont>
      <p:font typeface="Avenir Next Cyr" panose="020B0503020202020204" charset="-52"/>
      <p:regular r:id="rId40"/>
      <p:bold r:id="rId41"/>
      <p:italic r:id="rId42"/>
      <p:boldItalic r:id="rId43"/>
    </p:embeddedFont>
    <p:embeddedFont>
      <p:font typeface="MV Boli" panose="02000500030200090000" pitchFamily="2" charset="0"/>
      <p:regular r:id="rId44"/>
    </p:embeddedFont>
    <p:embeddedFont>
      <p:font typeface="Verdana" panose="020B0604030504040204" pitchFamily="34" charset="0"/>
      <p:regular r:id="rId45"/>
      <p:bold r:id="rId46"/>
      <p:italic r:id="rId47"/>
      <p:boldItalic r:id="rId48"/>
    </p:embeddedFont>
    <p:embeddedFont>
      <p:font typeface="Calibri" panose="020F0502020204030204" pitchFamily="34" charset="0"/>
      <p:regular r:id="rId49"/>
      <p:bold r:id="rId50"/>
      <p:italic r:id="rId51"/>
      <p:boldItalic r:id="rId52"/>
    </p:embeddedFont>
    <p:embeddedFont>
      <p:font typeface="Arial Black" panose="020B0A04020102020204" pitchFamily="34" charset="0"/>
      <p:bold r:id="rId5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11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22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0831"/>
    <a:srgbClr val="920000"/>
    <a:srgbClr val="2B3F6A"/>
    <a:srgbClr val="009900"/>
    <a:srgbClr val="C87A08"/>
    <a:srgbClr val="FFFFFF"/>
    <a:srgbClr val="FAFAFA"/>
    <a:srgbClr val="33CC33"/>
    <a:srgbClr val="CAA6FB"/>
    <a:srgbClr val="004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7CE84F3-28C3-443E-9E96-99CF82512B78}" styleName="Темный стиль 1 —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9" autoAdjust="0"/>
    <p:restoredTop sz="96433" autoAdjust="0"/>
  </p:normalViewPr>
  <p:slideViewPr>
    <p:cSldViewPr showGuides="1">
      <p:cViewPr varScale="1">
        <p:scale>
          <a:sx n="109" d="100"/>
          <a:sy n="109" d="100"/>
        </p:scale>
        <p:origin x="1542" y="-210"/>
      </p:cViewPr>
      <p:guideLst>
        <p:guide orient="horz" pos="1711"/>
        <p:guide pos="2880"/>
        <p:guide orient="horz" pos="22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3804" y="84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6.fntdata"/><Relationship Id="rId21" Type="http://schemas.openxmlformats.org/officeDocument/2006/relationships/slide" Target="slides/slide16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font" Target="fonts/font14.fntdata"/><Relationship Id="rId50" Type="http://schemas.openxmlformats.org/officeDocument/2006/relationships/font" Target="fonts/font17.fntdata"/><Relationship Id="rId55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3" Type="http://schemas.openxmlformats.org/officeDocument/2006/relationships/font" Target="fonts/font20.fntdata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font" Target="fonts/font15.fntdata"/><Relationship Id="rId56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openxmlformats.org/officeDocument/2006/relationships/font" Target="fonts/font18.fntdata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handoutMaster" Target="handoutMasters/handout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20" Type="http://schemas.openxmlformats.org/officeDocument/2006/relationships/slide" Target="slides/slide15.xml"/><Relationship Id="rId41" Type="http://schemas.openxmlformats.org/officeDocument/2006/relationships/font" Target="fonts/font8.fntdata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font" Target="fonts/font3.fntdata"/><Relationship Id="rId49" Type="http://schemas.openxmlformats.org/officeDocument/2006/relationships/font" Target="fonts/font16.fntdata"/><Relationship Id="rId57" Type="http://schemas.openxmlformats.org/officeDocument/2006/relationships/tableStyles" Target="tableStyles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font" Target="fonts/font11.fntdata"/><Relationship Id="rId52" Type="http://schemas.openxmlformats.org/officeDocument/2006/relationships/font" Target="fonts/font19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Рынок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9FB-45BB-9ECD-2EE96CB994B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9FB-45BB-9ECD-2EE96CB994B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9FB-45BB-9ECD-2EE96CB994B8}"/>
              </c:ext>
            </c:extLst>
          </c:dPt>
          <c:cat>
            <c:strRef>
              <c:f>Лист1!$A$2:$A$4</c:f>
              <c:strCache>
                <c:ptCount val="3"/>
                <c:pt idx="0">
                  <c:v>корпоративный отраслевой сектор</c:v>
                </c:pt>
                <c:pt idx="1">
                  <c:v>малый и средний бизнес</c:v>
                </c:pt>
                <c:pt idx="2">
                  <c:v>государственные структуры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85</c:v>
                </c:pt>
                <c:pt idx="1">
                  <c:v>8</c:v>
                </c:pt>
                <c:pt idx="2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99FB-45BB-9ECD-2EE96CB994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DEB041-3869-45DE-9217-263439A03E4B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5F70997-316D-439A-A771-5A9BCBB5E810}">
      <dgm:prSet/>
      <dgm:spPr/>
      <dgm:t>
        <a:bodyPr/>
        <a:lstStyle/>
        <a:p>
          <a:pPr rtl="0"/>
          <a:r>
            <a:rPr lang="ru-RU" dirty="0" smtClean="0"/>
            <a:t>модернизация образовательных программ, создание "Офиса проектирование программ", развитие системы подготовки универсального специалиста</a:t>
          </a:r>
          <a:endParaRPr lang="ru-RU" dirty="0"/>
        </a:p>
      </dgm:t>
    </dgm:pt>
    <dgm:pt modelId="{B030C9E3-0E90-490E-AFB1-06EE5C86179E}" type="parTrans" cxnId="{483B65DD-21F6-4716-9A3E-213587014FBA}">
      <dgm:prSet/>
      <dgm:spPr/>
      <dgm:t>
        <a:bodyPr/>
        <a:lstStyle/>
        <a:p>
          <a:endParaRPr lang="ru-RU"/>
        </a:p>
      </dgm:t>
    </dgm:pt>
    <dgm:pt modelId="{7D764244-9483-4C56-9BC4-C0B9E88DFDB9}" type="sibTrans" cxnId="{483B65DD-21F6-4716-9A3E-213587014FBA}">
      <dgm:prSet/>
      <dgm:spPr/>
      <dgm:t>
        <a:bodyPr/>
        <a:lstStyle/>
        <a:p>
          <a:endParaRPr lang="ru-RU"/>
        </a:p>
      </dgm:t>
    </dgm:pt>
    <dgm:pt modelId="{49A521A4-304B-4643-88C0-04172B9BBB25}">
      <dgm:prSet/>
      <dgm:spPr/>
      <dgm:t>
        <a:bodyPr/>
        <a:lstStyle/>
        <a:p>
          <a:pPr rtl="0"/>
          <a:r>
            <a:rPr lang="ru-RU" dirty="0" smtClean="0"/>
            <a:t>увеличения числа магистров в общем количестве студентов МЭИ</a:t>
          </a:r>
          <a:endParaRPr lang="ru-RU" dirty="0"/>
        </a:p>
      </dgm:t>
    </dgm:pt>
    <dgm:pt modelId="{FCE709BB-ADC0-409F-B275-515ABE307400}" type="parTrans" cxnId="{FDF54930-BFC9-4E7E-B588-58DA5FDBB84A}">
      <dgm:prSet/>
      <dgm:spPr/>
      <dgm:t>
        <a:bodyPr/>
        <a:lstStyle/>
        <a:p>
          <a:endParaRPr lang="ru-RU"/>
        </a:p>
      </dgm:t>
    </dgm:pt>
    <dgm:pt modelId="{979EB022-4F35-402A-82B7-0F3A46F8F50E}" type="sibTrans" cxnId="{FDF54930-BFC9-4E7E-B588-58DA5FDBB84A}">
      <dgm:prSet/>
      <dgm:spPr/>
      <dgm:t>
        <a:bodyPr/>
        <a:lstStyle/>
        <a:p>
          <a:endParaRPr lang="ru-RU"/>
        </a:p>
      </dgm:t>
    </dgm:pt>
    <dgm:pt modelId="{E815F75B-6CE9-45DB-A371-352E65C872F5}">
      <dgm:prSet/>
      <dgm:spPr/>
      <dgm:t>
        <a:bodyPr/>
        <a:lstStyle/>
        <a:p>
          <a:pPr rtl="0"/>
          <a:r>
            <a:rPr lang="ru-RU" dirty="0" smtClean="0"/>
            <a:t>увеличение доли иностранных студентов</a:t>
          </a:r>
          <a:endParaRPr lang="ru-RU" dirty="0"/>
        </a:p>
      </dgm:t>
    </dgm:pt>
    <dgm:pt modelId="{91E2F521-609C-463B-A27D-2DD15A9C4E62}" type="parTrans" cxnId="{6403D624-A71B-43D6-AA00-3CEAD5823999}">
      <dgm:prSet/>
      <dgm:spPr/>
      <dgm:t>
        <a:bodyPr/>
        <a:lstStyle/>
        <a:p>
          <a:endParaRPr lang="ru-RU"/>
        </a:p>
      </dgm:t>
    </dgm:pt>
    <dgm:pt modelId="{80350D1B-94BB-46EB-86D0-8CEABF55B21D}" type="sibTrans" cxnId="{6403D624-A71B-43D6-AA00-3CEAD5823999}">
      <dgm:prSet/>
      <dgm:spPr/>
      <dgm:t>
        <a:bodyPr/>
        <a:lstStyle/>
        <a:p>
          <a:endParaRPr lang="ru-RU"/>
        </a:p>
      </dgm:t>
    </dgm:pt>
    <dgm:pt modelId="{5459BB7A-2F9D-40F4-BED2-1A2FCA2EAC1D}">
      <dgm:prSet/>
      <dgm:spPr/>
      <dgm:t>
        <a:bodyPr/>
        <a:lstStyle/>
        <a:p>
          <a:pPr rtl="0"/>
          <a:r>
            <a:rPr lang="ru-RU" dirty="0" smtClean="0"/>
            <a:t>внедрение системы управления учебным процессом: </a:t>
          </a:r>
          <a:r>
            <a:rPr lang="ru-RU" dirty="0" err="1" smtClean="0"/>
            <a:t>Learning</a:t>
          </a:r>
          <a:r>
            <a:rPr lang="ru-RU" dirty="0" smtClean="0"/>
            <a:t> </a:t>
          </a:r>
          <a:r>
            <a:rPr lang="ru-RU" dirty="0" err="1" smtClean="0"/>
            <a:t>Management</a:t>
          </a:r>
          <a:r>
            <a:rPr lang="ru-RU" dirty="0" smtClean="0"/>
            <a:t> </a:t>
          </a:r>
          <a:r>
            <a:rPr lang="ru-RU" dirty="0" err="1" smtClean="0"/>
            <a:t>System</a:t>
          </a:r>
          <a:r>
            <a:rPr lang="ru-RU" dirty="0" smtClean="0"/>
            <a:t> (LMS)</a:t>
          </a:r>
          <a:endParaRPr lang="ru-RU" dirty="0"/>
        </a:p>
      </dgm:t>
    </dgm:pt>
    <dgm:pt modelId="{946FB43D-E563-4094-8852-A5F320595844}" type="parTrans" cxnId="{EA527CB7-9EF5-4FC3-A311-1C29425205D2}">
      <dgm:prSet/>
      <dgm:spPr/>
      <dgm:t>
        <a:bodyPr/>
        <a:lstStyle/>
        <a:p>
          <a:endParaRPr lang="ru-RU"/>
        </a:p>
      </dgm:t>
    </dgm:pt>
    <dgm:pt modelId="{760FAC20-58A9-4ED4-8E63-E5B022D4B250}" type="sibTrans" cxnId="{EA527CB7-9EF5-4FC3-A311-1C29425205D2}">
      <dgm:prSet/>
      <dgm:spPr/>
      <dgm:t>
        <a:bodyPr/>
        <a:lstStyle/>
        <a:p>
          <a:endParaRPr lang="ru-RU"/>
        </a:p>
      </dgm:t>
    </dgm:pt>
    <dgm:pt modelId="{3D7C9755-6BE3-486E-8A5F-004E40DFA788}">
      <dgm:prSet/>
      <dgm:spPr/>
      <dgm:t>
        <a:bodyPr/>
        <a:lstStyle/>
        <a:p>
          <a:pPr rtl="0"/>
          <a:r>
            <a:rPr lang="ru-RU" dirty="0" smtClean="0"/>
            <a:t>построение индивидуальных траекторий карьерного роста и развитие системы наставничества</a:t>
          </a:r>
          <a:endParaRPr lang="ru-RU" dirty="0"/>
        </a:p>
      </dgm:t>
    </dgm:pt>
    <dgm:pt modelId="{EFAC01C9-7C47-4119-A9D4-14F28FF78EBF}" type="parTrans" cxnId="{A860CD05-3B70-4F2B-AA78-BE5085A3BECB}">
      <dgm:prSet/>
      <dgm:spPr/>
      <dgm:t>
        <a:bodyPr/>
        <a:lstStyle/>
        <a:p>
          <a:endParaRPr lang="ru-RU"/>
        </a:p>
      </dgm:t>
    </dgm:pt>
    <dgm:pt modelId="{008FF073-EDCA-4829-B63F-34C22E696A75}" type="sibTrans" cxnId="{A860CD05-3B70-4F2B-AA78-BE5085A3BECB}">
      <dgm:prSet/>
      <dgm:spPr/>
      <dgm:t>
        <a:bodyPr/>
        <a:lstStyle/>
        <a:p>
          <a:endParaRPr lang="ru-RU"/>
        </a:p>
      </dgm:t>
    </dgm:pt>
    <dgm:pt modelId="{25A41B28-A3A8-4599-AA17-E9C54B3C9EFA}">
      <dgm:prSet/>
      <dgm:spPr/>
      <dgm:t>
        <a:bodyPr/>
        <a:lstStyle/>
        <a:p>
          <a:pPr rtl="0"/>
          <a:r>
            <a:rPr lang="ru-RU" dirty="0" smtClean="0"/>
            <a:t>увеличение доли сотрудников других университетов</a:t>
          </a:r>
          <a:endParaRPr lang="ru-RU" dirty="0"/>
        </a:p>
      </dgm:t>
    </dgm:pt>
    <dgm:pt modelId="{14ACAEF5-271C-4282-B8FD-6F16EE5E1D22}" type="parTrans" cxnId="{A97CB1C8-90EA-4273-8C7E-865FAFF338CA}">
      <dgm:prSet/>
      <dgm:spPr/>
      <dgm:t>
        <a:bodyPr/>
        <a:lstStyle/>
        <a:p>
          <a:endParaRPr lang="ru-RU"/>
        </a:p>
      </dgm:t>
    </dgm:pt>
    <dgm:pt modelId="{FD03D93A-67FF-433D-8C5B-AA2DB2C33D90}" type="sibTrans" cxnId="{A97CB1C8-90EA-4273-8C7E-865FAFF338CA}">
      <dgm:prSet/>
      <dgm:spPr/>
      <dgm:t>
        <a:bodyPr/>
        <a:lstStyle/>
        <a:p>
          <a:endParaRPr lang="ru-RU"/>
        </a:p>
      </dgm:t>
    </dgm:pt>
    <dgm:pt modelId="{E07FF76E-4883-4D04-B6B1-1B223B681A7A}" type="pres">
      <dgm:prSet presAssocID="{9BDEB041-3869-45DE-9217-263439A03E4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3530F97-418F-44EB-BA0C-C728EDAEBD17}" type="pres">
      <dgm:prSet presAssocID="{9BDEB041-3869-45DE-9217-263439A03E4B}" presName="arrow" presStyleLbl="bgShp" presStyleIdx="0" presStyleCnt="1"/>
      <dgm:spPr/>
    </dgm:pt>
    <dgm:pt modelId="{F3ABC9BB-EF2C-46AC-B325-021C28A99DBD}" type="pres">
      <dgm:prSet presAssocID="{9BDEB041-3869-45DE-9217-263439A03E4B}" presName="points" presStyleCnt="0"/>
      <dgm:spPr/>
    </dgm:pt>
    <dgm:pt modelId="{7B148180-FFA6-468C-BA62-B819053C9D2F}" type="pres">
      <dgm:prSet presAssocID="{F5F70997-316D-439A-A771-5A9BCBB5E810}" presName="compositeA" presStyleCnt="0"/>
      <dgm:spPr/>
    </dgm:pt>
    <dgm:pt modelId="{BA9B24D8-4296-4AF5-B16D-B5E7335286DF}" type="pres">
      <dgm:prSet presAssocID="{F5F70997-316D-439A-A771-5A9BCBB5E810}" presName="textA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5C2AEE-70BD-4C38-8E62-16C74A85A63A}" type="pres">
      <dgm:prSet presAssocID="{F5F70997-316D-439A-A771-5A9BCBB5E810}" presName="circleA" presStyleLbl="node1" presStyleIdx="0" presStyleCnt="6"/>
      <dgm:spPr>
        <a:solidFill>
          <a:srgbClr val="920000"/>
        </a:solidFill>
      </dgm:spPr>
    </dgm:pt>
    <dgm:pt modelId="{58CB6C5C-4760-4689-B725-FD75B6952E35}" type="pres">
      <dgm:prSet presAssocID="{F5F70997-316D-439A-A771-5A9BCBB5E810}" presName="spaceA" presStyleCnt="0"/>
      <dgm:spPr/>
    </dgm:pt>
    <dgm:pt modelId="{D15DC303-9D6A-47A8-9AC6-17259069E76D}" type="pres">
      <dgm:prSet presAssocID="{7D764244-9483-4C56-9BC4-C0B9E88DFDB9}" presName="space" presStyleCnt="0"/>
      <dgm:spPr/>
    </dgm:pt>
    <dgm:pt modelId="{DEE37AB5-BF65-40A1-B687-015E0D93A91A}" type="pres">
      <dgm:prSet presAssocID="{49A521A4-304B-4643-88C0-04172B9BBB25}" presName="compositeB" presStyleCnt="0"/>
      <dgm:spPr/>
    </dgm:pt>
    <dgm:pt modelId="{973C330B-623A-4213-9BB2-8A706B207A14}" type="pres">
      <dgm:prSet presAssocID="{49A521A4-304B-4643-88C0-04172B9BBB25}" presName="textB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654692-C8E5-4D3E-82AD-EA4A429E54DC}" type="pres">
      <dgm:prSet presAssocID="{49A521A4-304B-4643-88C0-04172B9BBB25}" presName="circleB" presStyleLbl="node1" presStyleIdx="1" presStyleCnt="6"/>
      <dgm:spPr>
        <a:solidFill>
          <a:srgbClr val="920000"/>
        </a:solidFill>
      </dgm:spPr>
    </dgm:pt>
    <dgm:pt modelId="{89DBABE7-DBF1-4DE2-BB16-209C2A6B6B6E}" type="pres">
      <dgm:prSet presAssocID="{49A521A4-304B-4643-88C0-04172B9BBB25}" presName="spaceB" presStyleCnt="0"/>
      <dgm:spPr/>
    </dgm:pt>
    <dgm:pt modelId="{8B8BBD67-4517-48AF-A6F6-7C037D76EB4E}" type="pres">
      <dgm:prSet presAssocID="{979EB022-4F35-402A-82B7-0F3A46F8F50E}" presName="space" presStyleCnt="0"/>
      <dgm:spPr/>
    </dgm:pt>
    <dgm:pt modelId="{F2D23206-F3DC-49F7-8328-6931A63E8168}" type="pres">
      <dgm:prSet presAssocID="{E815F75B-6CE9-45DB-A371-352E65C872F5}" presName="compositeA" presStyleCnt="0"/>
      <dgm:spPr/>
    </dgm:pt>
    <dgm:pt modelId="{02B1AB14-2DD9-4A23-82E4-2A9C11FB4269}" type="pres">
      <dgm:prSet presAssocID="{E815F75B-6CE9-45DB-A371-352E65C872F5}" presName="textA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C2E741-2B10-41D6-9930-6C4E4F352ABE}" type="pres">
      <dgm:prSet presAssocID="{E815F75B-6CE9-45DB-A371-352E65C872F5}" presName="circleA" presStyleLbl="node1" presStyleIdx="2" presStyleCnt="6"/>
      <dgm:spPr>
        <a:solidFill>
          <a:srgbClr val="920000"/>
        </a:solidFill>
      </dgm:spPr>
    </dgm:pt>
    <dgm:pt modelId="{504701AE-2D7E-414E-A3DB-CE7DECC73059}" type="pres">
      <dgm:prSet presAssocID="{E815F75B-6CE9-45DB-A371-352E65C872F5}" presName="spaceA" presStyleCnt="0"/>
      <dgm:spPr/>
    </dgm:pt>
    <dgm:pt modelId="{5D571BAE-6C22-4A05-A1B2-60543AFCD194}" type="pres">
      <dgm:prSet presAssocID="{80350D1B-94BB-46EB-86D0-8CEABF55B21D}" presName="space" presStyleCnt="0"/>
      <dgm:spPr/>
    </dgm:pt>
    <dgm:pt modelId="{9FBF9424-BAAA-4796-B5B9-DCE71F08D713}" type="pres">
      <dgm:prSet presAssocID="{5459BB7A-2F9D-40F4-BED2-1A2FCA2EAC1D}" presName="compositeB" presStyleCnt="0"/>
      <dgm:spPr/>
    </dgm:pt>
    <dgm:pt modelId="{7DC028C5-54BE-4A0F-A600-B6521AC4C268}" type="pres">
      <dgm:prSet presAssocID="{5459BB7A-2F9D-40F4-BED2-1A2FCA2EAC1D}" presName="textB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35474F-C29B-461A-A1AF-7405D2B71C95}" type="pres">
      <dgm:prSet presAssocID="{5459BB7A-2F9D-40F4-BED2-1A2FCA2EAC1D}" presName="circleB" presStyleLbl="node1" presStyleIdx="3" presStyleCnt="6"/>
      <dgm:spPr>
        <a:solidFill>
          <a:srgbClr val="920000"/>
        </a:solidFill>
      </dgm:spPr>
    </dgm:pt>
    <dgm:pt modelId="{7A9F9938-EFEC-4FCB-8B0A-6DCF235A497B}" type="pres">
      <dgm:prSet presAssocID="{5459BB7A-2F9D-40F4-BED2-1A2FCA2EAC1D}" presName="spaceB" presStyleCnt="0"/>
      <dgm:spPr/>
    </dgm:pt>
    <dgm:pt modelId="{EEBF3A8D-6558-48D1-AF8A-23C9ECBCE440}" type="pres">
      <dgm:prSet presAssocID="{760FAC20-58A9-4ED4-8E63-E5B022D4B250}" presName="space" presStyleCnt="0"/>
      <dgm:spPr/>
    </dgm:pt>
    <dgm:pt modelId="{9155D447-CB59-46CD-A343-1FA123977443}" type="pres">
      <dgm:prSet presAssocID="{3D7C9755-6BE3-486E-8A5F-004E40DFA788}" presName="compositeA" presStyleCnt="0"/>
      <dgm:spPr/>
    </dgm:pt>
    <dgm:pt modelId="{393E3881-99B5-4994-A1E7-9153850BFE47}" type="pres">
      <dgm:prSet presAssocID="{3D7C9755-6BE3-486E-8A5F-004E40DFA788}" presName="textA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713954-72CE-4250-AC9C-19FECF1F6E85}" type="pres">
      <dgm:prSet presAssocID="{3D7C9755-6BE3-486E-8A5F-004E40DFA788}" presName="circleA" presStyleLbl="node1" presStyleIdx="4" presStyleCnt="6"/>
      <dgm:spPr>
        <a:solidFill>
          <a:srgbClr val="920000"/>
        </a:solidFill>
      </dgm:spPr>
    </dgm:pt>
    <dgm:pt modelId="{436DC22F-DAEF-45EE-A482-0E675519CDD3}" type="pres">
      <dgm:prSet presAssocID="{3D7C9755-6BE3-486E-8A5F-004E40DFA788}" presName="spaceA" presStyleCnt="0"/>
      <dgm:spPr/>
    </dgm:pt>
    <dgm:pt modelId="{145AFF72-0A80-4D09-9D3D-C14B7A8B70C0}" type="pres">
      <dgm:prSet presAssocID="{008FF073-EDCA-4829-B63F-34C22E696A75}" presName="space" presStyleCnt="0"/>
      <dgm:spPr/>
    </dgm:pt>
    <dgm:pt modelId="{FCC8781B-D546-4C02-BE7D-28DF182367C1}" type="pres">
      <dgm:prSet presAssocID="{25A41B28-A3A8-4599-AA17-E9C54B3C9EFA}" presName="compositeB" presStyleCnt="0"/>
      <dgm:spPr/>
    </dgm:pt>
    <dgm:pt modelId="{A98CFD23-BA97-45A7-A060-25AE1AC50942}" type="pres">
      <dgm:prSet presAssocID="{25A41B28-A3A8-4599-AA17-E9C54B3C9EFA}" presName="textB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959B6F-37C3-4DDF-A2EA-BA8D6A053936}" type="pres">
      <dgm:prSet presAssocID="{25A41B28-A3A8-4599-AA17-E9C54B3C9EFA}" presName="circleB" presStyleLbl="node1" presStyleIdx="5" presStyleCnt="6"/>
      <dgm:spPr>
        <a:solidFill>
          <a:srgbClr val="920000"/>
        </a:solidFill>
      </dgm:spPr>
    </dgm:pt>
    <dgm:pt modelId="{0C911592-418E-4912-803C-93CBECA128C9}" type="pres">
      <dgm:prSet presAssocID="{25A41B28-A3A8-4599-AA17-E9C54B3C9EFA}" presName="spaceB" presStyleCnt="0"/>
      <dgm:spPr/>
    </dgm:pt>
  </dgm:ptLst>
  <dgm:cxnLst>
    <dgm:cxn modelId="{C847B6AB-3E25-4E3A-9BF4-E0A1A8B7249F}" type="presOf" srcId="{F5F70997-316D-439A-A771-5A9BCBB5E810}" destId="{BA9B24D8-4296-4AF5-B16D-B5E7335286DF}" srcOrd="0" destOrd="0" presId="urn:microsoft.com/office/officeart/2005/8/layout/hProcess11"/>
    <dgm:cxn modelId="{30CB5394-21E1-4659-AB4E-59F688491030}" type="presOf" srcId="{5459BB7A-2F9D-40F4-BED2-1A2FCA2EAC1D}" destId="{7DC028C5-54BE-4A0F-A600-B6521AC4C268}" srcOrd="0" destOrd="0" presId="urn:microsoft.com/office/officeart/2005/8/layout/hProcess11"/>
    <dgm:cxn modelId="{EA527CB7-9EF5-4FC3-A311-1C29425205D2}" srcId="{9BDEB041-3869-45DE-9217-263439A03E4B}" destId="{5459BB7A-2F9D-40F4-BED2-1A2FCA2EAC1D}" srcOrd="3" destOrd="0" parTransId="{946FB43D-E563-4094-8852-A5F320595844}" sibTransId="{760FAC20-58A9-4ED4-8E63-E5B022D4B250}"/>
    <dgm:cxn modelId="{A97CB1C8-90EA-4273-8C7E-865FAFF338CA}" srcId="{9BDEB041-3869-45DE-9217-263439A03E4B}" destId="{25A41B28-A3A8-4599-AA17-E9C54B3C9EFA}" srcOrd="5" destOrd="0" parTransId="{14ACAEF5-271C-4282-B8FD-6F16EE5E1D22}" sibTransId="{FD03D93A-67FF-433D-8C5B-AA2DB2C33D90}"/>
    <dgm:cxn modelId="{5D22D429-3BC9-4C0D-8716-9B8923E3D25E}" type="presOf" srcId="{9BDEB041-3869-45DE-9217-263439A03E4B}" destId="{E07FF76E-4883-4D04-B6B1-1B223B681A7A}" srcOrd="0" destOrd="0" presId="urn:microsoft.com/office/officeart/2005/8/layout/hProcess11"/>
    <dgm:cxn modelId="{7007D692-32DE-4896-A3F2-6FCE39E22235}" type="presOf" srcId="{25A41B28-A3A8-4599-AA17-E9C54B3C9EFA}" destId="{A98CFD23-BA97-45A7-A060-25AE1AC50942}" srcOrd="0" destOrd="0" presId="urn:microsoft.com/office/officeart/2005/8/layout/hProcess11"/>
    <dgm:cxn modelId="{A860CD05-3B70-4F2B-AA78-BE5085A3BECB}" srcId="{9BDEB041-3869-45DE-9217-263439A03E4B}" destId="{3D7C9755-6BE3-486E-8A5F-004E40DFA788}" srcOrd="4" destOrd="0" parTransId="{EFAC01C9-7C47-4119-A9D4-14F28FF78EBF}" sibTransId="{008FF073-EDCA-4829-B63F-34C22E696A75}"/>
    <dgm:cxn modelId="{18447747-703E-4FF6-B26C-5BC359637CCC}" type="presOf" srcId="{49A521A4-304B-4643-88C0-04172B9BBB25}" destId="{973C330B-623A-4213-9BB2-8A706B207A14}" srcOrd="0" destOrd="0" presId="urn:microsoft.com/office/officeart/2005/8/layout/hProcess11"/>
    <dgm:cxn modelId="{46E32680-18F3-4E7C-82E3-DDE6225EFA31}" type="presOf" srcId="{3D7C9755-6BE3-486E-8A5F-004E40DFA788}" destId="{393E3881-99B5-4994-A1E7-9153850BFE47}" srcOrd="0" destOrd="0" presId="urn:microsoft.com/office/officeart/2005/8/layout/hProcess11"/>
    <dgm:cxn modelId="{483B65DD-21F6-4716-9A3E-213587014FBA}" srcId="{9BDEB041-3869-45DE-9217-263439A03E4B}" destId="{F5F70997-316D-439A-A771-5A9BCBB5E810}" srcOrd="0" destOrd="0" parTransId="{B030C9E3-0E90-490E-AFB1-06EE5C86179E}" sibTransId="{7D764244-9483-4C56-9BC4-C0B9E88DFDB9}"/>
    <dgm:cxn modelId="{DD575BEC-60BB-47E1-B2F7-2DB74A6C45F3}" type="presOf" srcId="{E815F75B-6CE9-45DB-A371-352E65C872F5}" destId="{02B1AB14-2DD9-4A23-82E4-2A9C11FB4269}" srcOrd="0" destOrd="0" presId="urn:microsoft.com/office/officeart/2005/8/layout/hProcess11"/>
    <dgm:cxn modelId="{FDF54930-BFC9-4E7E-B588-58DA5FDBB84A}" srcId="{9BDEB041-3869-45DE-9217-263439A03E4B}" destId="{49A521A4-304B-4643-88C0-04172B9BBB25}" srcOrd="1" destOrd="0" parTransId="{FCE709BB-ADC0-409F-B275-515ABE307400}" sibTransId="{979EB022-4F35-402A-82B7-0F3A46F8F50E}"/>
    <dgm:cxn modelId="{6403D624-A71B-43D6-AA00-3CEAD5823999}" srcId="{9BDEB041-3869-45DE-9217-263439A03E4B}" destId="{E815F75B-6CE9-45DB-A371-352E65C872F5}" srcOrd="2" destOrd="0" parTransId="{91E2F521-609C-463B-A27D-2DD15A9C4E62}" sibTransId="{80350D1B-94BB-46EB-86D0-8CEABF55B21D}"/>
    <dgm:cxn modelId="{62FF6ECD-797A-4441-9B49-42C87B2D4B72}" type="presParOf" srcId="{E07FF76E-4883-4D04-B6B1-1B223B681A7A}" destId="{13530F97-418F-44EB-BA0C-C728EDAEBD17}" srcOrd="0" destOrd="0" presId="urn:microsoft.com/office/officeart/2005/8/layout/hProcess11"/>
    <dgm:cxn modelId="{DEACFF26-1794-4166-ACDC-AB7E9064E546}" type="presParOf" srcId="{E07FF76E-4883-4D04-B6B1-1B223B681A7A}" destId="{F3ABC9BB-EF2C-46AC-B325-021C28A99DBD}" srcOrd="1" destOrd="0" presId="urn:microsoft.com/office/officeart/2005/8/layout/hProcess11"/>
    <dgm:cxn modelId="{CA6F4B15-A28A-401F-A43A-8F5DDB72F898}" type="presParOf" srcId="{F3ABC9BB-EF2C-46AC-B325-021C28A99DBD}" destId="{7B148180-FFA6-468C-BA62-B819053C9D2F}" srcOrd="0" destOrd="0" presId="urn:microsoft.com/office/officeart/2005/8/layout/hProcess11"/>
    <dgm:cxn modelId="{73103367-9B3C-4A6D-9E69-3C91926E660B}" type="presParOf" srcId="{7B148180-FFA6-468C-BA62-B819053C9D2F}" destId="{BA9B24D8-4296-4AF5-B16D-B5E7335286DF}" srcOrd="0" destOrd="0" presId="urn:microsoft.com/office/officeart/2005/8/layout/hProcess11"/>
    <dgm:cxn modelId="{80DE537C-402F-471C-99A6-89ED54CE8A9E}" type="presParOf" srcId="{7B148180-FFA6-468C-BA62-B819053C9D2F}" destId="{435C2AEE-70BD-4C38-8E62-16C74A85A63A}" srcOrd="1" destOrd="0" presId="urn:microsoft.com/office/officeart/2005/8/layout/hProcess11"/>
    <dgm:cxn modelId="{1BFB8B44-B2F8-4372-89CC-9EDEE843E98E}" type="presParOf" srcId="{7B148180-FFA6-468C-BA62-B819053C9D2F}" destId="{58CB6C5C-4760-4689-B725-FD75B6952E35}" srcOrd="2" destOrd="0" presId="urn:microsoft.com/office/officeart/2005/8/layout/hProcess11"/>
    <dgm:cxn modelId="{58F0B1A1-9C35-405B-82EF-41225AC06C1F}" type="presParOf" srcId="{F3ABC9BB-EF2C-46AC-B325-021C28A99DBD}" destId="{D15DC303-9D6A-47A8-9AC6-17259069E76D}" srcOrd="1" destOrd="0" presId="urn:microsoft.com/office/officeart/2005/8/layout/hProcess11"/>
    <dgm:cxn modelId="{3B2EF1FA-7F29-4588-A946-E41C845790E5}" type="presParOf" srcId="{F3ABC9BB-EF2C-46AC-B325-021C28A99DBD}" destId="{DEE37AB5-BF65-40A1-B687-015E0D93A91A}" srcOrd="2" destOrd="0" presId="urn:microsoft.com/office/officeart/2005/8/layout/hProcess11"/>
    <dgm:cxn modelId="{E68617A9-6237-43CC-A9FC-BD0BCBEC9406}" type="presParOf" srcId="{DEE37AB5-BF65-40A1-B687-015E0D93A91A}" destId="{973C330B-623A-4213-9BB2-8A706B207A14}" srcOrd="0" destOrd="0" presId="urn:microsoft.com/office/officeart/2005/8/layout/hProcess11"/>
    <dgm:cxn modelId="{59B76BBD-5711-4540-84D0-F964A51C56B4}" type="presParOf" srcId="{DEE37AB5-BF65-40A1-B687-015E0D93A91A}" destId="{45654692-C8E5-4D3E-82AD-EA4A429E54DC}" srcOrd="1" destOrd="0" presId="urn:microsoft.com/office/officeart/2005/8/layout/hProcess11"/>
    <dgm:cxn modelId="{3C2A6A3C-77EE-4CE7-B621-01664274B2B5}" type="presParOf" srcId="{DEE37AB5-BF65-40A1-B687-015E0D93A91A}" destId="{89DBABE7-DBF1-4DE2-BB16-209C2A6B6B6E}" srcOrd="2" destOrd="0" presId="urn:microsoft.com/office/officeart/2005/8/layout/hProcess11"/>
    <dgm:cxn modelId="{D6A17B21-127F-4A8D-B1CA-7A63EAE0180E}" type="presParOf" srcId="{F3ABC9BB-EF2C-46AC-B325-021C28A99DBD}" destId="{8B8BBD67-4517-48AF-A6F6-7C037D76EB4E}" srcOrd="3" destOrd="0" presId="urn:microsoft.com/office/officeart/2005/8/layout/hProcess11"/>
    <dgm:cxn modelId="{99E03362-ACCA-47D5-890C-CD7CE8510E17}" type="presParOf" srcId="{F3ABC9BB-EF2C-46AC-B325-021C28A99DBD}" destId="{F2D23206-F3DC-49F7-8328-6931A63E8168}" srcOrd="4" destOrd="0" presId="urn:microsoft.com/office/officeart/2005/8/layout/hProcess11"/>
    <dgm:cxn modelId="{2CEA416D-DBD1-4C23-9B80-2C755CE67AFB}" type="presParOf" srcId="{F2D23206-F3DC-49F7-8328-6931A63E8168}" destId="{02B1AB14-2DD9-4A23-82E4-2A9C11FB4269}" srcOrd="0" destOrd="0" presId="urn:microsoft.com/office/officeart/2005/8/layout/hProcess11"/>
    <dgm:cxn modelId="{E3D6D0F9-CC71-4AD1-82FB-1E6701AFCAA0}" type="presParOf" srcId="{F2D23206-F3DC-49F7-8328-6931A63E8168}" destId="{21C2E741-2B10-41D6-9930-6C4E4F352ABE}" srcOrd="1" destOrd="0" presId="urn:microsoft.com/office/officeart/2005/8/layout/hProcess11"/>
    <dgm:cxn modelId="{B08BD796-6032-4925-9585-2D4D9EFA9AB3}" type="presParOf" srcId="{F2D23206-F3DC-49F7-8328-6931A63E8168}" destId="{504701AE-2D7E-414E-A3DB-CE7DECC73059}" srcOrd="2" destOrd="0" presId="urn:microsoft.com/office/officeart/2005/8/layout/hProcess11"/>
    <dgm:cxn modelId="{0A094BF3-63F6-40E6-8998-6BBD800B2047}" type="presParOf" srcId="{F3ABC9BB-EF2C-46AC-B325-021C28A99DBD}" destId="{5D571BAE-6C22-4A05-A1B2-60543AFCD194}" srcOrd="5" destOrd="0" presId="urn:microsoft.com/office/officeart/2005/8/layout/hProcess11"/>
    <dgm:cxn modelId="{CBDA5D2F-7976-452E-90A5-FEC18C1C6890}" type="presParOf" srcId="{F3ABC9BB-EF2C-46AC-B325-021C28A99DBD}" destId="{9FBF9424-BAAA-4796-B5B9-DCE71F08D713}" srcOrd="6" destOrd="0" presId="urn:microsoft.com/office/officeart/2005/8/layout/hProcess11"/>
    <dgm:cxn modelId="{D5C7BC01-0CD6-4C5A-82BD-674F617AD9BB}" type="presParOf" srcId="{9FBF9424-BAAA-4796-B5B9-DCE71F08D713}" destId="{7DC028C5-54BE-4A0F-A600-B6521AC4C268}" srcOrd="0" destOrd="0" presId="urn:microsoft.com/office/officeart/2005/8/layout/hProcess11"/>
    <dgm:cxn modelId="{8636BE50-42D4-44CA-8CDA-06997C560B42}" type="presParOf" srcId="{9FBF9424-BAAA-4796-B5B9-DCE71F08D713}" destId="{2335474F-C29B-461A-A1AF-7405D2B71C95}" srcOrd="1" destOrd="0" presId="urn:microsoft.com/office/officeart/2005/8/layout/hProcess11"/>
    <dgm:cxn modelId="{FA1A95B8-CFAF-497E-B11F-009558591D9E}" type="presParOf" srcId="{9FBF9424-BAAA-4796-B5B9-DCE71F08D713}" destId="{7A9F9938-EFEC-4FCB-8B0A-6DCF235A497B}" srcOrd="2" destOrd="0" presId="urn:microsoft.com/office/officeart/2005/8/layout/hProcess11"/>
    <dgm:cxn modelId="{D11C0089-4546-4FC4-B520-FEFFAD41B3FB}" type="presParOf" srcId="{F3ABC9BB-EF2C-46AC-B325-021C28A99DBD}" destId="{EEBF3A8D-6558-48D1-AF8A-23C9ECBCE440}" srcOrd="7" destOrd="0" presId="urn:microsoft.com/office/officeart/2005/8/layout/hProcess11"/>
    <dgm:cxn modelId="{BA7D5BE2-BD48-4FB9-B7A3-9DA7C5FDE53D}" type="presParOf" srcId="{F3ABC9BB-EF2C-46AC-B325-021C28A99DBD}" destId="{9155D447-CB59-46CD-A343-1FA123977443}" srcOrd="8" destOrd="0" presId="urn:microsoft.com/office/officeart/2005/8/layout/hProcess11"/>
    <dgm:cxn modelId="{05B07425-19DF-4394-ADB9-DD987243E357}" type="presParOf" srcId="{9155D447-CB59-46CD-A343-1FA123977443}" destId="{393E3881-99B5-4994-A1E7-9153850BFE47}" srcOrd="0" destOrd="0" presId="urn:microsoft.com/office/officeart/2005/8/layout/hProcess11"/>
    <dgm:cxn modelId="{3B423250-973E-447E-B47C-FAE09BDA0619}" type="presParOf" srcId="{9155D447-CB59-46CD-A343-1FA123977443}" destId="{12713954-72CE-4250-AC9C-19FECF1F6E85}" srcOrd="1" destOrd="0" presId="urn:microsoft.com/office/officeart/2005/8/layout/hProcess11"/>
    <dgm:cxn modelId="{E0F9FCAD-3AB0-487E-A476-E8AAE34CFD1B}" type="presParOf" srcId="{9155D447-CB59-46CD-A343-1FA123977443}" destId="{436DC22F-DAEF-45EE-A482-0E675519CDD3}" srcOrd="2" destOrd="0" presId="urn:microsoft.com/office/officeart/2005/8/layout/hProcess11"/>
    <dgm:cxn modelId="{2D1B020E-37A3-4AF5-A617-507AEE73D1DD}" type="presParOf" srcId="{F3ABC9BB-EF2C-46AC-B325-021C28A99DBD}" destId="{145AFF72-0A80-4D09-9D3D-C14B7A8B70C0}" srcOrd="9" destOrd="0" presId="urn:microsoft.com/office/officeart/2005/8/layout/hProcess11"/>
    <dgm:cxn modelId="{2246A985-628B-4970-909E-540216729A94}" type="presParOf" srcId="{F3ABC9BB-EF2C-46AC-B325-021C28A99DBD}" destId="{FCC8781B-D546-4C02-BE7D-28DF182367C1}" srcOrd="10" destOrd="0" presId="urn:microsoft.com/office/officeart/2005/8/layout/hProcess11"/>
    <dgm:cxn modelId="{AB2618FF-8A24-43FD-B563-1D8845E96EB2}" type="presParOf" srcId="{FCC8781B-D546-4C02-BE7D-28DF182367C1}" destId="{A98CFD23-BA97-45A7-A060-25AE1AC50942}" srcOrd="0" destOrd="0" presId="urn:microsoft.com/office/officeart/2005/8/layout/hProcess11"/>
    <dgm:cxn modelId="{908C8540-7E95-49F9-A672-9CDAF1D30957}" type="presParOf" srcId="{FCC8781B-D546-4C02-BE7D-28DF182367C1}" destId="{B8959B6F-37C3-4DDF-A2EA-BA8D6A053936}" srcOrd="1" destOrd="0" presId="urn:microsoft.com/office/officeart/2005/8/layout/hProcess11"/>
    <dgm:cxn modelId="{1C67EC7C-2D21-4C6C-B091-A4A86C835D32}" type="presParOf" srcId="{FCC8781B-D546-4C02-BE7D-28DF182367C1}" destId="{0C911592-418E-4912-803C-93CBECA128C9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F2A163-F23D-495A-9AB6-47E24493D4C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120E89F-D3C9-465C-BC3D-3394E6A77BFD}">
      <dgm:prSet phldrT="[Текст]"/>
      <dgm:spPr>
        <a:solidFill>
          <a:srgbClr val="C10831"/>
        </a:solidFill>
      </dgm:spPr>
      <dgm:t>
        <a:bodyPr/>
        <a:lstStyle/>
        <a:p>
          <a:r>
            <a:rPr lang="ru-RU" b="1" dirty="0" smtClean="0"/>
            <a:t>преподаватель</a:t>
          </a:r>
          <a:endParaRPr lang="ru-RU" b="1" dirty="0"/>
        </a:p>
      </dgm:t>
    </dgm:pt>
    <dgm:pt modelId="{06E45AC4-C23B-4B03-896E-B6A2C271FFFF}" type="parTrans" cxnId="{80FFE697-C46F-425C-B5AF-E684F660DB68}">
      <dgm:prSet/>
      <dgm:spPr/>
      <dgm:t>
        <a:bodyPr/>
        <a:lstStyle/>
        <a:p>
          <a:endParaRPr lang="ru-RU"/>
        </a:p>
      </dgm:t>
    </dgm:pt>
    <dgm:pt modelId="{8104C839-0451-4B0A-ACFC-73F9C58D5872}" type="sibTrans" cxnId="{80FFE697-C46F-425C-B5AF-E684F660DB68}">
      <dgm:prSet/>
      <dgm:spPr/>
      <dgm:t>
        <a:bodyPr/>
        <a:lstStyle/>
        <a:p>
          <a:endParaRPr lang="ru-RU"/>
        </a:p>
      </dgm:t>
    </dgm:pt>
    <dgm:pt modelId="{41905B78-85DC-4A34-A9F0-6A1A39A4A9F9}">
      <dgm:prSet phldrT="[Текст]"/>
      <dgm:spPr>
        <a:solidFill>
          <a:srgbClr val="C10831"/>
        </a:solidFill>
      </dgm:spPr>
      <dgm:t>
        <a:bodyPr/>
        <a:lstStyle/>
        <a:p>
          <a:r>
            <a:rPr lang="ru-RU" dirty="0" smtClean="0"/>
            <a:t>Личность </a:t>
          </a:r>
          <a:endParaRPr lang="ru-RU" dirty="0"/>
        </a:p>
      </dgm:t>
    </dgm:pt>
    <dgm:pt modelId="{2255D610-9172-435E-A441-3BC6D94A8778}" type="parTrans" cxnId="{0C22FD85-40CC-4AC3-980F-F2B6A2FEE371}">
      <dgm:prSet/>
      <dgm:spPr/>
      <dgm:t>
        <a:bodyPr/>
        <a:lstStyle/>
        <a:p>
          <a:endParaRPr lang="ru-RU"/>
        </a:p>
      </dgm:t>
    </dgm:pt>
    <dgm:pt modelId="{A0B2E31B-B900-41E1-90FB-34175CC7177B}" type="sibTrans" cxnId="{0C22FD85-40CC-4AC3-980F-F2B6A2FEE371}">
      <dgm:prSet/>
      <dgm:spPr/>
      <dgm:t>
        <a:bodyPr/>
        <a:lstStyle/>
        <a:p>
          <a:endParaRPr lang="ru-RU"/>
        </a:p>
      </dgm:t>
    </dgm:pt>
    <dgm:pt modelId="{911020F0-49B5-4704-ABD7-682E3F54C298}">
      <dgm:prSet phldrT="[Текст]"/>
      <dgm:spPr>
        <a:solidFill>
          <a:srgbClr val="C10831"/>
        </a:solidFill>
      </dgm:spPr>
      <dgm:t>
        <a:bodyPr/>
        <a:lstStyle/>
        <a:p>
          <a:r>
            <a:rPr lang="ru-RU" dirty="0" smtClean="0"/>
            <a:t>профессионал</a:t>
          </a:r>
          <a:endParaRPr lang="ru-RU" dirty="0"/>
        </a:p>
      </dgm:t>
    </dgm:pt>
    <dgm:pt modelId="{805B8417-FF76-47E5-ABE4-474AA8B980F6}" type="parTrans" cxnId="{0A2F9C3E-A00A-41F0-B4C5-CF0C7DBE2167}">
      <dgm:prSet/>
      <dgm:spPr/>
      <dgm:t>
        <a:bodyPr/>
        <a:lstStyle/>
        <a:p>
          <a:endParaRPr lang="ru-RU"/>
        </a:p>
      </dgm:t>
    </dgm:pt>
    <dgm:pt modelId="{FF2CD930-9D91-46B9-9A43-E0307E3C1136}" type="sibTrans" cxnId="{0A2F9C3E-A00A-41F0-B4C5-CF0C7DBE2167}">
      <dgm:prSet/>
      <dgm:spPr/>
      <dgm:t>
        <a:bodyPr/>
        <a:lstStyle/>
        <a:p>
          <a:endParaRPr lang="ru-RU"/>
        </a:p>
      </dgm:t>
    </dgm:pt>
    <dgm:pt modelId="{30CD90B5-A56C-47B1-9717-3A4A12858C66}" type="pres">
      <dgm:prSet presAssocID="{82F2A163-F23D-495A-9AB6-47E24493D4C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88CAC32-2904-45D2-83F6-EC838F76A376}" type="pres">
      <dgm:prSet presAssocID="{3120E89F-D3C9-465C-BC3D-3394E6A77BFD}" presName="hierRoot1" presStyleCnt="0">
        <dgm:presLayoutVars>
          <dgm:hierBranch val="init"/>
        </dgm:presLayoutVars>
      </dgm:prSet>
      <dgm:spPr/>
    </dgm:pt>
    <dgm:pt modelId="{4D321AB5-52F1-49E1-AC3E-F55157A149EE}" type="pres">
      <dgm:prSet presAssocID="{3120E89F-D3C9-465C-BC3D-3394E6A77BFD}" presName="rootComposite1" presStyleCnt="0"/>
      <dgm:spPr/>
    </dgm:pt>
    <dgm:pt modelId="{F9D88863-08B1-49BD-A900-85B35D158C5B}" type="pres">
      <dgm:prSet presAssocID="{3120E89F-D3C9-465C-BC3D-3394E6A77BFD}" presName="rootText1" presStyleLbl="node0" presStyleIdx="0" presStyleCnt="1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29995686-D752-448F-B271-9A5B5B96D356}" type="pres">
      <dgm:prSet presAssocID="{3120E89F-D3C9-465C-BC3D-3394E6A77BFD}" presName="rootConnector1" presStyleLbl="node1" presStyleIdx="0" presStyleCnt="0"/>
      <dgm:spPr/>
      <dgm:t>
        <a:bodyPr/>
        <a:lstStyle/>
        <a:p>
          <a:endParaRPr lang="ru-RU"/>
        </a:p>
      </dgm:t>
    </dgm:pt>
    <dgm:pt modelId="{2BA129AE-4D03-4476-856D-21B501159D3C}" type="pres">
      <dgm:prSet presAssocID="{3120E89F-D3C9-465C-BC3D-3394E6A77BFD}" presName="hierChild2" presStyleCnt="0"/>
      <dgm:spPr/>
    </dgm:pt>
    <dgm:pt modelId="{41D10E61-0CE3-44A1-8C08-37C9295BF165}" type="pres">
      <dgm:prSet presAssocID="{2255D610-9172-435E-A441-3BC6D94A8778}" presName="Name37" presStyleLbl="parChTrans1D2" presStyleIdx="0" presStyleCnt="2"/>
      <dgm:spPr/>
      <dgm:t>
        <a:bodyPr/>
        <a:lstStyle/>
        <a:p>
          <a:endParaRPr lang="ru-RU"/>
        </a:p>
      </dgm:t>
    </dgm:pt>
    <dgm:pt modelId="{AD419F90-2EA8-45F5-A408-2672DCDE56DD}" type="pres">
      <dgm:prSet presAssocID="{41905B78-85DC-4A34-A9F0-6A1A39A4A9F9}" presName="hierRoot2" presStyleCnt="0">
        <dgm:presLayoutVars>
          <dgm:hierBranch val="init"/>
        </dgm:presLayoutVars>
      </dgm:prSet>
      <dgm:spPr/>
    </dgm:pt>
    <dgm:pt modelId="{BFEF5D60-F4F2-4605-B62A-5482444D82FF}" type="pres">
      <dgm:prSet presAssocID="{41905B78-85DC-4A34-A9F0-6A1A39A4A9F9}" presName="rootComposite" presStyleCnt="0"/>
      <dgm:spPr/>
    </dgm:pt>
    <dgm:pt modelId="{E1011B92-6B5A-4703-8753-638962BD49F7}" type="pres">
      <dgm:prSet presAssocID="{41905B78-85DC-4A34-A9F0-6A1A39A4A9F9}" presName="rootText" presStyleLbl="node2" presStyleIdx="0" presStyleCnt="2" custScaleX="180538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893A3A37-1544-489A-BB87-3943F8405A6B}" type="pres">
      <dgm:prSet presAssocID="{41905B78-85DC-4A34-A9F0-6A1A39A4A9F9}" presName="rootConnector" presStyleLbl="node2" presStyleIdx="0" presStyleCnt="2"/>
      <dgm:spPr/>
      <dgm:t>
        <a:bodyPr/>
        <a:lstStyle/>
        <a:p>
          <a:endParaRPr lang="ru-RU"/>
        </a:p>
      </dgm:t>
    </dgm:pt>
    <dgm:pt modelId="{8153A19E-9ACC-450D-AFF0-676A8F568C0F}" type="pres">
      <dgm:prSet presAssocID="{41905B78-85DC-4A34-A9F0-6A1A39A4A9F9}" presName="hierChild4" presStyleCnt="0"/>
      <dgm:spPr/>
    </dgm:pt>
    <dgm:pt modelId="{4EFB970A-BEFD-4850-A583-F634ECEF6363}" type="pres">
      <dgm:prSet presAssocID="{41905B78-85DC-4A34-A9F0-6A1A39A4A9F9}" presName="hierChild5" presStyleCnt="0"/>
      <dgm:spPr/>
    </dgm:pt>
    <dgm:pt modelId="{7295C6B6-4539-4741-AC61-C56614EECA2A}" type="pres">
      <dgm:prSet presAssocID="{805B8417-FF76-47E5-ABE4-474AA8B980F6}" presName="Name37" presStyleLbl="parChTrans1D2" presStyleIdx="1" presStyleCnt="2"/>
      <dgm:spPr/>
      <dgm:t>
        <a:bodyPr/>
        <a:lstStyle/>
        <a:p>
          <a:endParaRPr lang="ru-RU"/>
        </a:p>
      </dgm:t>
    </dgm:pt>
    <dgm:pt modelId="{69A05575-C375-46E0-A1A5-2C3B805AA2BF}" type="pres">
      <dgm:prSet presAssocID="{911020F0-49B5-4704-ABD7-682E3F54C298}" presName="hierRoot2" presStyleCnt="0">
        <dgm:presLayoutVars>
          <dgm:hierBranch val="init"/>
        </dgm:presLayoutVars>
      </dgm:prSet>
      <dgm:spPr/>
    </dgm:pt>
    <dgm:pt modelId="{D6F6E7FC-F673-4917-A039-E3EFD381F495}" type="pres">
      <dgm:prSet presAssocID="{911020F0-49B5-4704-ABD7-682E3F54C298}" presName="rootComposite" presStyleCnt="0"/>
      <dgm:spPr/>
    </dgm:pt>
    <dgm:pt modelId="{63176D4D-5FFB-484F-9CC2-8547EF78CFF5}" type="pres">
      <dgm:prSet presAssocID="{911020F0-49B5-4704-ABD7-682E3F54C298}" presName="rootText" presStyleLbl="node2" presStyleIdx="1" presStyleCnt="2" custScaleX="191201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277A4BE6-342D-4BD1-82BF-A6650749CF75}" type="pres">
      <dgm:prSet presAssocID="{911020F0-49B5-4704-ABD7-682E3F54C298}" presName="rootConnector" presStyleLbl="node2" presStyleIdx="1" presStyleCnt="2"/>
      <dgm:spPr/>
      <dgm:t>
        <a:bodyPr/>
        <a:lstStyle/>
        <a:p>
          <a:endParaRPr lang="ru-RU"/>
        </a:p>
      </dgm:t>
    </dgm:pt>
    <dgm:pt modelId="{0F5B5CEE-30A3-4BAF-84EB-F60F195C45A7}" type="pres">
      <dgm:prSet presAssocID="{911020F0-49B5-4704-ABD7-682E3F54C298}" presName="hierChild4" presStyleCnt="0"/>
      <dgm:spPr/>
    </dgm:pt>
    <dgm:pt modelId="{A66BDF4A-E629-4560-B3A1-058995A9D754}" type="pres">
      <dgm:prSet presAssocID="{911020F0-49B5-4704-ABD7-682E3F54C298}" presName="hierChild5" presStyleCnt="0"/>
      <dgm:spPr/>
    </dgm:pt>
    <dgm:pt modelId="{E4A443FA-B420-47E5-9A2E-8D35F641AB80}" type="pres">
      <dgm:prSet presAssocID="{3120E89F-D3C9-465C-BC3D-3394E6A77BFD}" presName="hierChild3" presStyleCnt="0"/>
      <dgm:spPr/>
    </dgm:pt>
  </dgm:ptLst>
  <dgm:cxnLst>
    <dgm:cxn modelId="{4A3690CD-F7E3-47A3-8F04-EC4C94A8D5F8}" type="presOf" srcId="{911020F0-49B5-4704-ABD7-682E3F54C298}" destId="{63176D4D-5FFB-484F-9CC2-8547EF78CFF5}" srcOrd="0" destOrd="0" presId="urn:microsoft.com/office/officeart/2005/8/layout/orgChart1"/>
    <dgm:cxn modelId="{9644241C-828F-4A40-B5BC-63CBE8C5B540}" type="presOf" srcId="{82F2A163-F23D-495A-9AB6-47E24493D4CE}" destId="{30CD90B5-A56C-47B1-9717-3A4A12858C66}" srcOrd="0" destOrd="0" presId="urn:microsoft.com/office/officeart/2005/8/layout/orgChart1"/>
    <dgm:cxn modelId="{7F80C42D-20B4-41FE-A9C1-AD7C94A9EB04}" type="presOf" srcId="{41905B78-85DC-4A34-A9F0-6A1A39A4A9F9}" destId="{893A3A37-1544-489A-BB87-3943F8405A6B}" srcOrd="1" destOrd="0" presId="urn:microsoft.com/office/officeart/2005/8/layout/orgChart1"/>
    <dgm:cxn modelId="{0C22FD85-40CC-4AC3-980F-F2B6A2FEE371}" srcId="{3120E89F-D3C9-465C-BC3D-3394E6A77BFD}" destId="{41905B78-85DC-4A34-A9F0-6A1A39A4A9F9}" srcOrd="0" destOrd="0" parTransId="{2255D610-9172-435E-A441-3BC6D94A8778}" sibTransId="{A0B2E31B-B900-41E1-90FB-34175CC7177B}"/>
    <dgm:cxn modelId="{552A8147-1386-4A70-8488-97B0E22DBEA2}" type="presOf" srcId="{805B8417-FF76-47E5-ABE4-474AA8B980F6}" destId="{7295C6B6-4539-4741-AC61-C56614EECA2A}" srcOrd="0" destOrd="0" presId="urn:microsoft.com/office/officeart/2005/8/layout/orgChart1"/>
    <dgm:cxn modelId="{AF98B1B2-03D0-436B-9787-A80F1F3E711D}" type="presOf" srcId="{41905B78-85DC-4A34-A9F0-6A1A39A4A9F9}" destId="{E1011B92-6B5A-4703-8753-638962BD49F7}" srcOrd="0" destOrd="0" presId="urn:microsoft.com/office/officeart/2005/8/layout/orgChart1"/>
    <dgm:cxn modelId="{A6183CB1-5E72-4F2F-8E6A-E8F3402E3A6B}" type="presOf" srcId="{3120E89F-D3C9-465C-BC3D-3394E6A77BFD}" destId="{29995686-D752-448F-B271-9A5B5B96D356}" srcOrd="1" destOrd="0" presId="urn:microsoft.com/office/officeart/2005/8/layout/orgChart1"/>
    <dgm:cxn modelId="{A4CBF6D9-7EB6-4C85-83A3-D6135980089A}" type="presOf" srcId="{3120E89F-D3C9-465C-BC3D-3394E6A77BFD}" destId="{F9D88863-08B1-49BD-A900-85B35D158C5B}" srcOrd="0" destOrd="0" presId="urn:microsoft.com/office/officeart/2005/8/layout/orgChart1"/>
    <dgm:cxn modelId="{7515C8A0-42A1-4180-B895-86B2CE59C35E}" type="presOf" srcId="{911020F0-49B5-4704-ABD7-682E3F54C298}" destId="{277A4BE6-342D-4BD1-82BF-A6650749CF75}" srcOrd="1" destOrd="0" presId="urn:microsoft.com/office/officeart/2005/8/layout/orgChart1"/>
    <dgm:cxn modelId="{A00DA48C-55C8-4F95-BA05-6F6BF0CEE625}" type="presOf" srcId="{2255D610-9172-435E-A441-3BC6D94A8778}" destId="{41D10E61-0CE3-44A1-8C08-37C9295BF165}" srcOrd="0" destOrd="0" presId="urn:microsoft.com/office/officeart/2005/8/layout/orgChart1"/>
    <dgm:cxn modelId="{80FFE697-C46F-425C-B5AF-E684F660DB68}" srcId="{82F2A163-F23D-495A-9AB6-47E24493D4CE}" destId="{3120E89F-D3C9-465C-BC3D-3394E6A77BFD}" srcOrd="0" destOrd="0" parTransId="{06E45AC4-C23B-4B03-896E-B6A2C271FFFF}" sibTransId="{8104C839-0451-4B0A-ACFC-73F9C58D5872}"/>
    <dgm:cxn modelId="{0A2F9C3E-A00A-41F0-B4C5-CF0C7DBE2167}" srcId="{3120E89F-D3C9-465C-BC3D-3394E6A77BFD}" destId="{911020F0-49B5-4704-ABD7-682E3F54C298}" srcOrd="1" destOrd="0" parTransId="{805B8417-FF76-47E5-ABE4-474AA8B980F6}" sibTransId="{FF2CD930-9D91-46B9-9A43-E0307E3C1136}"/>
    <dgm:cxn modelId="{4DF3B5A7-9601-48E5-9BFA-41B228C1000E}" type="presParOf" srcId="{30CD90B5-A56C-47B1-9717-3A4A12858C66}" destId="{B88CAC32-2904-45D2-83F6-EC838F76A376}" srcOrd="0" destOrd="0" presId="urn:microsoft.com/office/officeart/2005/8/layout/orgChart1"/>
    <dgm:cxn modelId="{02B2AF5C-66E2-4C08-9002-B2BA21AFE2A6}" type="presParOf" srcId="{B88CAC32-2904-45D2-83F6-EC838F76A376}" destId="{4D321AB5-52F1-49E1-AC3E-F55157A149EE}" srcOrd="0" destOrd="0" presId="urn:microsoft.com/office/officeart/2005/8/layout/orgChart1"/>
    <dgm:cxn modelId="{0E26F0E8-49C5-4DC3-A9D8-4F04BFE70E81}" type="presParOf" srcId="{4D321AB5-52F1-49E1-AC3E-F55157A149EE}" destId="{F9D88863-08B1-49BD-A900-85B35D158C5B}" srcOrd="0" destOrd="0" presId="urn:microsoft.com/office/officeart/2005/8/layout/orgChart1"/>
    <dgm:cxn modelId="{0E06D9A1-829A-4543-80CF-7CC88D415B6A}" type="presParOf" srcId="{4D321AB5-52F1-49E1-AC3E-F55157A149EE}" destId="{29995686-D752-448F-B271-9A5B5B96D356}" srcOrd="1" destOrd="0" presId="urn:microsoft.com/office/officeart/2005/8/layout/orgChart1"/>
    <dgm:cxn modelId="{7C3FBB8C-823B-4638-B41E-37371E6A9084}" type="presParOf" srcId="{B88CAC32-2904-45D2-83F6-EC838F76A376}" destId="{2BA129AE-4D03-4476-856D-21B501159D3C}" srcOrd="1" destOrd="0" presId="urn:microsoft.com/office/officeart/2005/8/layout/orgChart1"/>
    <dgm:cxn modelId="{74163EE6-4D84-4548-BA09-B9D19BD82547}" type="presParOf" srcId="{2BA129AE-4D03-4476-856D-21B501159D3C}" destId="{41D10E61-0CE3-44A1-8C08-37C9295BF165}" srcOrd="0" destOrd="0" presId="urn:microsoft.com/office/officeart/2005/8/layout/orgChart1"/>
    <dgm:cxn modelId="{9D7C25FD-A709-4EE2-9B8D-129CE467CDAA}" type="presParOf" srcId="{2BA129AE-4D03-4476-856D-21B501159D3C}" destId="{AD419F90-2EA8-45F5-A408-2672DCDE56DD}" srcOrd="1" destOrd="0" presId="urn:microsoft.com/office/officeart/2005/8/layout/orgChart1"/>
    <dgm:cxn modelId="{07C550DD-AE55-48DD-B4CF-75EDDE266784}" type="presParOf" srcId="{AD419F90-2EA8-45F5-A408-2672DCDE56DD}" destId="{BFEF5D60-F4F2-4605-B62A-5482444D82FF}" srcOrd="0" destOrd="0" presId="urn:microsoft.com/office/officeart/2005/8/layout/orgChart1"/>
    <dgm:cxn modelId="{8AF77ED3-F6B7-443C-B329-9A9B211FB200}" type="presParOf" srcId="{BFEF5D60-F4F2-4605-B62A-5482444D82FF}" destId="{E1011B92-6B5A-4703-8753-638962BD49F7}" srcOrd="0" destOrd="0" presId="urn:microsoft.com/office/officeart/2005/8/layout/orgChart1"/>
    <dgm:cxn modelId="{2956D7DB-22EF-4B4F-85CB-7FAE183D00DE}" type="presParOf" srcId="{BFEF5D60-F4F2-4605-B62A-5482444D82FF}" destId="{893A3A37-1544-489A-BB87-3943F8405A6B}" srcOrd="1" destOrd="0" presId="urn:microsoft.com/office/officeart/2005/8/layout/orgChart1"/>
    <dgm:cxn modelId="{8754A89F-E614-4FBF-98B0-91D345BCF801}" type="presParOf" srcId="{AD419F90-2EA8-45F5-A408-2672DCDE56DD}" destId="{8153A19E-9ACC-450D-AFF0-676A8F568C0F}" srcOrd="1" destOrd="0" presId="urn:microsoft.com/office/officeart/2005/8/layout/orgChart1"/>
    <dgm:cxn modelId="{2901CB11-87B8-4258-8826-E4F057112C7D}" type="presParOf" srcId="{AD419F90-2EA8-45F5-A408-2672DCDE56DD}" destId="{4EFB970A-BEFD-4850-A583-F634ECEF6363}" srcOrd="2" destOrd="0" presId="urn:microsoft.com/office/officeart/2005/8/layout/orgChart1"/>
    <dgm:cxn modelId="{EA17796B-0979-4503-A7EC-5DCF7BB6172F}" type="presParOf" srcId="{2BA129AE-4D03-4476-856D-21B501159D3C}" destId="{7295C6B6-4539-4741-AC61-C56614EECA2A}" srcOrd="2" destOrd="0" presId="urn:microsoft.com/office/officeart/2005/8/layout/orgChart1"/>
    <dgm:cxn modelId="{98A1FD39-1B8F-4A29-BF48-97B83CE1F22C}" type="presParOf" srcId="{2BA129AE-4D03-4476-856D-21B501159D3C}" destId="{69A05575-C375-46E0-A1A5-2C3B805AA2BF}" srcOrd="3" destOrd="0" presId="urn:microsoft.com/office/officeart/2005/8/layout/orgChart1"/>
    <dgm:cxn modelId="{28E14621-D7B1-4570-AA05-B18D2C0A7827}" type="presParOf" srcId="{69A05575-C375-46E0-A1A5-2C3B805AA2BF}" destId="{D6F6E7FC-F673-4917-A039-E3EFD381F495}" srcOrd="0" destOrd="0" presId="urn:microsoft.com/office/officeart/2005/8/layout/orgChart1"/>
    <dgm:cxn modelId="{C3C1E18B-F74A-4916-A5B3-2ED850E34B33}" type="presParOf" srcId="{D6F6E7FC-F673-4917-A039-E3EFD381F495}" destId="{63176D4D-5FFB-484F-9CC2-8547EF78CFF5}" srcOrd="0" destOrd="0" presId="urn:microsoft.com/office/officeart/2005/8/layout/orgChart1"/>
    <dgm:cxn modelId="{74834797-A0B2-4566-BAE0-0136E846835D}" type="presParOf" srcId="{D6F6E7FC-F673-4917-A039-E3EFD381F495}" destId="{277A4BE6-342D-4BD1-82BF-A6650749CF75}" srcOrd="1" destOrd="0" presId="urn:microsoft.com/office/officeart/2005/8/layout/orgChart1"/>
    <dgm:cxn modelId="{0B6091D2-18DD-4FFA-A0D9-F08BC943C768}" type="presParOf" srcId="{69A05575-C375-46E0-A1A5-2C3B805AA2BF}" destId="{0F5B5CEE-30A3-4BAF-84EB-F60F195C45A7}" srcOrd="1" destOrd="0" presId="urn:microsoft.com/office/officeart/2005/8/layout/orgChart1"/>
    <dgm:cxn modelId="{7FDBCCE6-E048-4FBB-81A4-A4886C836CA1}" type="presParOf" srcId="{69A05575-C375-46E0-A1A5-2C3B805AA2BF}" destId="{A66BDF4A-E629-4560-B3A1-058995A9D754}" srcOrd="2" destOrd="0" presId="urn:microsoft.com/office/officeart/2005/8/layout/orgChart1"/>
    <dgm:cxn modelId="{2DA71F8D-2639-4C87-A37E-43975000B5EB}" type="presParOf" srcId="{B88CAC32-2904-45D2-83F6-EC838F76A376}" destId="{E4A443FA-B420-47E5-9A2E-8D35F641AB80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BF687F5-1FF9-489D-9491-1ABF39E90B53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C4B449E-8B11-492B-AC0E-2F8C9737D611}">
      <dgm:prSet phldrT="[Текст]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Студент</a:t>
          </a:r>
          <a:endParaRPr lang="ru-RU" dirty="0"/>
        </a:p>
      </dgm:t>
    </dgm:pt>
    <dgm:pt modelId="{D6B0F251-A8BC-4021-B3EB-B0DE514E189C}" type="parTrans" cxnId="{3968BC59-1634-4686-A22E-A6FFFAB4F06A}">
      <dgm:prSet/>
      <dgm:spPr/>
      <dgm:t>
        <a:bodyPr/>
        <a:lstStyle/>
        <a:p>
          <a:endParaRPr lang="ru-RU"/>
        </a:p>
      </dgm:t>
    </dgm:pt>
    <dgm:pt modelId="{EEC00B0C-CACC-46DF-BD4A-A0AE29AB8865}" type="sibTrans" cxnId="{3968BC59-1634-4686-A22E-A6FFFAB4F06A}">
      <dgm:prSet/>
      <dgm:spPr/>
      <dgm:t>
        <a:bodyPr/>
        <a:lstStyle/>
        <a:p>
          <a:endParaRPr lang="ru-RU"/>
        </a:p>
      </dgm:t>
    </dgm:pt>
    <dgm:pt modelId="{76E63709-70DE-46CC-A3C3-01E557141E15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rgbClr val="2B3F6A"/>
        </a:solidFill>
      </dgm:spPr>
      <dgm:t>
        <a:bodyPr/>
        <a:lstStyle/>
        <a:p>
          <a:r>
            <a:rPr lang="ru-RU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специалисты</a:t>
          </a:r>
          <a:endParaRPr lang="ru-RU" sz="14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44FA79-434C-4A84-BF87-CD0C73B9767B}" type="parTrans" cxnId="{625F80A3-F338-46B2-8741-3B1F35184510}">
      <dgm:prSet/>
      <dgm:spPr/>
      <dgm:t>
        <a:bodyPr/>
        <a:lstStyle/>
        <a:p>
          <a:endParaRPr lang="ru-RU"/>
        </a:p>
      </dgm:t>
    </dgm:pt>
    <dgm:pt modelId="{700BDD91-8E6A-4270-BD13-C33DDAD9C859}" type="sibTrans" cxnId="{625F80A3-F338-46B2-8741-3B1F35184510}">
      <dgm:prSet/>
      <dgm:spPr/>
      <dgm:t>
        <a:bodyPr/>
        <a:lstStyle/>
        <a:p>
          <a:endParaRPr lang="ru-RU"/>
        </a:p>
      </dgm:t>
    </dgm:pt>
    <dgm:pt modelId="{7E365838-AC1B-4535-8911-1C998D44DC46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rgbClr val="2B3F6A"/>
        </a:solidFill>
      </dgm:spPr>
      <dgm:t>
        <a:bodyPr/>
        <a:lstStyle/>
        <a:p>
          <a:r>
            <a:rPr lang="ru-RU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слушатели</a:t>
          </a:r>
          <a:endParaRPr lang="ru-RU" sz="14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0B16B3-9ABD-44B3-8831-511432A63A2C}" type="parTrans" cxnId="{E63C86C9-C47D-4332-A94E-AC72E36F2B48}">
      <dgm:prSet/>
      <dgm:spPr/>
      <dgm:t>
        <a:bodyPr/>
        <a:lstStyle/>
        <a:p>
          <a:endParaRPr lang="ru-RU"/>
        </a:p>
      </dgm:t>
    </dgm:pt>
    <dgm:pt modelId="{34488A7E-66B1-40BA-95EF-2F30915D38E9}" type="sibTrans" cxnId="{E63C86C9-C47D-4332-A94E-AC72E36F2B48}">
      <dgm:prSet/>
      <dgm:spPr/>
      <dgm:t>
        <a:bodyPr/>
        <a:lstStyle/>
        <a:p>
          <a:endParaRPr lang="ru-RU"/>
        </a:p>
      </dgm:t>
    </dgm:pt>
    <dgm:pt modelId="{D93E7653-9878-4A24-966A-8308731F5661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rgbClr val="2B3F6A"/>
        </a:solidFill>
      </dgm:spPr>
      <dgm:t>
        <a:bodyPr/>
        <a:lstStyle/>
        <a:p>
          <a:r>
            <a:rPr lang="ru-RU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магистры</a:t>
          </a:r>
          <a:endParaRPr lang="ru-RU" sz="16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29CA21-D4D2-4A4E-81EA-7A927D024CA9}" type="parTrans" cxnId="{8A3F9273-9D5D-412B-B0DB-ED16FB9CFE96}">
      <dgm:prSet/>
      <dgm:spPr/>
      <dgm:t>
        <a:bodyPr/>
        <a:lstStyle/>
        <a:p>
          <a:endParaRPr lang="ru-RU"/>
        </a:p>
      </dgm:t>
    </dgm:pt>
    <dgm:pt modelId="{717021F3-4BCE-4A6F-8D76-929B2C18E0D8}" type="sibTrans" cxnId="{8A3F9273-9D5D-412B-B0DB-ED16FB9CFE96}">
      <dgm:prSet/>
      <dgm:spPr/>
      <dgm:t>
        <a:bodyPr/>
        <a:lstStyle/>
        <a:p>
          <a:endParaRPr lang="ru-RU"/>
        </a:p>
      </dgm:t>
    </dgm:pt>
    <dgm:pt modelId="{F10EA0E3-03DD-4F81-A285-4FC416430B3D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rgbClr val="2B3F6A"/>
        </a:solidFill>
      </dgm:spPr>
      <dgm:t>
        <a:bodyPr/>
        <a:lstStyle/>
        <a:p>
          <a:r>
            <a:rPr lang="ru-RU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бакалавры</a:t>
          </a:r>
          <a:endParaRPr lang="ru-RU" sz="14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D30C4C-BDEC-4A81-A027-4DABD392EAB4}" type="parTrans" cxnId="{A6759800-54F2-4109-960A-5CE90AAE211E}">
      <dgm:prSet/>
      <dgm:spPr/>
      <dgm:t>
        <a:bodyPr/>
        <a:lstStyle/>
        <a:p>
          <a:endParaRPr lang="ru-RU"/>
        </a:p>
      </dgm:t>
    </dgm:pt>
    <dgm:pt modelId="{8BFABF86-5CBD-4636-8109-201B777940A4}" type="sibTrans" cxnId="{A6759800-54F2-4109-960A-5CE90AAE211E}">
      <dgm:prSet/>
      <dgm:spPr/>
      <dgm:t>
        <a:bodyPr/>
        <a:lstStyle/>
        <a:p>
          <a:endParaRPr lang="ru-RU"/>
        </a:p>
      </dgm:t>
    </dgm:pt>
    <dgm:pt modelId="{92C976B7-D978-445C-A953-B185E55503E2}" type="pres">
      <dgm:prSet presAssocID="{5BF687F5-1FF9-489D-9491-1ABF39E90B5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CCF1BE8-79B0-4D7C-B762-44B071D4934C}" type="pres">
      <dgm:prSet presAssocID="{9C4B449E-8B11-492B-AC0E-2F8C9737D611}" presName="centerShape" presStyleLbl="node0" presStyleIdx="0" presStyleCnt="1" custLinFactNeighborX="40" custLinFactNeighborY="-165"/>
      <dgm:spPr/>
      <dgm:t>
        <a:bodyPr/>
        <a:lstStyle/>
        <a:p>
          <a:endParaRPr lang="ru-RU"/>
        </a:p>
      </dgm:t>
    </dgm:pt>
    <dgm:pt modelId="{A6651F3B-A967-47F5-A526-12FF09BF1E67}" type="pres">
      <dgm:prSet presAssocID="{8344FA79-434C-4A84-BF87-CD0C73B9767B}" presName="Name9" presStyleLbl="parChTrans1D2" presStyleIdx="0" presStyleCnt="4"/>
      <dgm:spPr/>
      <dgm:t>
        <a:bodyPr/>
        <a:lstStyle/>
        <a:p>
          <a:endParaRPr lang="ru-RU"/>
        </a:p>
      </dgm:t>
    </dgm:pt>
    <dgm:pt modelId="{958CDD6C-D136-48C6-8820-C01A69BFC84E}" type="pres">
      <dgm:prSet presAssocID="{8344FA79-434C-4A84-BF87-CD0C73B9767B}" presName="connTx" presStyleLbl="parChTrans1D2" presStyleIdx="0" presStyleCnt="4"/>
      <dgm:spPr/>
      <dgm:t>
        <a:bodyPr/>
        <a:lstStyle/>
        <a:p>
          <a:endParaRPr lang="ru-RU"/>
        </a:p>
      </dgm:t>
    </dgm:pt>
    <dgm:pt modelId="{8923B23F-7932-4F67-A3FB-D1E12FE70519}" type="pres">
      <dgm:prSet presAssocID="{76E63709-70DE-46CC-A3C3-01E557141E15}" presName="node" presStyleLbl="node1" presStyleIdx="0" presStyleCnt="4" custScaleX="152135" custRadScaleRad="101011" custRadScaleInc="22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927207-055D-4DF1-9813-B92ECE69C364}" type="pres">
      <dgm:prSet presAssocID="{490B16B3-9ABD-44B3-8831-511432A63A2C}" presName="Name9" presStyleLbl="parChTrans1D2" presStyleIdx="1" presStyleCnt="4"/>
      <dgm:spPr/>
      <dgm:t>
        <a:bodyPr/>
        <a:lstStyle/>
        <a:p>
          <a:endParaRPr lang="ru-RU"/>
        </a:p>
      </dgm:t>
    </dgm:pt>
    <dgm:pt modelId="{EEDAC03C-B16F-477E-913F-EA91F095B6DD}" type="pres">
      <dgm:prSet presAssocID="{490B16B3-9ABD-44B3-8831-511432A63A2C}" presName="connTx" presStyleLbl="parChTrans1D2" presStyleIdx="1" presStyleCnt="4"/>
      <dgm:spPr/>
      <dgm:t>
        <a:bodyPr/>
        <a:lstStyle/>
        <a:p>
          <a:endParaRPr lang="ru-RU"/>
        </a:p>
      </dgm:t>
    </dgm:pt>
    <dgm:pt modelId="{F64639F4-44DD-4F22-B27B-CA23ABCBC3C2}" type="pres">
      <dgm:prSet presAssocID="{7E365838-AC1B-4535-8911-1C998D44DC46}" presName="node" presStyleLbl="node1" presStyleIdx="1" presStyleCnt="4" custScaleX="152135" custRadScaleRad="121627" custRadScaleInc="-3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C0E582-94D7-4A3D-8EC3-DD2D7773222A}" type="pres">
      <dgm:prSet presAssocID="{DC29CA21-D4D2-4A4E-81EA-7A927D024CA9}" presName="Name9" presStyleLbl="parChTrans1D2" presStyleIdx="2" presStyleCnt="4"/>
      <dgm:spPr/>
      <dgm:t>
        <a:bodyPr/>
        <a:lstStyle/>
        <a:p>
          <a:endParaRPr lang="ru-RU"/>
        </a:p>
      </dgm:t>
    </dgm:pt>
    <dgm:pt modelId="{9C4D0A86-F9FA-48AC-8623-E250544302AE}" type="pres">
      <dgm:prSet presAssocID="{DC29CA21-D4D2-4A4E-81EA-7A927D024CA9}" presName="connTx" presStyleLbl="parChTrans1D2" presStyleIdx="2" presStyleCnt="4"/>
      <dgm:spPr/>
      <dgm:t>
        <a:bodyPr/>
        <a:lstStyle/>
        <a:p>
          <a:endParaRPr lang="ru-RU"/>
        </a:p>
      </dgm:t>
    </dgm:pt>
    <dgm:pt modelId="{A403C20B-63C5-4396-8265-BCE753D35910}" type="pres">
      <dgm:prSet presAssocID="{D93E7653-9878-4A24-966A-8308731F5661}" presName="node" presStyleLbl="node1" presStyleIdx="2" presStyleCnt="4" custScaleX="1404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5D607C-7D23-40A8-BFA1-CB05F89FC126}" type="pres">
      <dgm:prSet presAssocID="{98D30C4C-BDEC-4A81-A027-4DABD392EAB4}" presName="Name9" presStyleLbl="parChTrans1D2" presStyleIdx="3" presStyleCnt="4"/>
      <dgm:spPr/>
      <dgm:t>
        <a:bodyPr/>
        <a:lstStyle/>
        <a:p>
          <a:endParaRPr lang="ru-RU"/>
        </a:p>
      </dgm:t>
    </dgm:pt>
    <dgm:pt modelId="{4A8FC04D-034E-4E15-8667-01B366218D44}" type="pres">
      <dgm:prSet presAssocID="{98D30C4C-BDEC-4A81-A027-4DABD392EAB4}" presName="connTx" presStyleLbl="parChTrans1D2" presStyleIdx="3" presStyleCnt="4"/>
      <dgm:spPr/>
      <dgm:t>
        <a:bodyPr/>
        <a:lstStyle/>
        <a:p>
          <a:endParaRPr lang="ru-RU"/>
        </a:p>
      </dgm:t>
    </dgm:pt>
    <dgm:pt modelId="{1D1144D1-BB52-4FCB-BBD3-8B9A6368D3E4}" type="pres">
      <dgm:prSet presAssocID="{F10EA0E3-03DD-4F81-A285-4FC416430B3D}" presName="node" presStyleLbl="node1" presStyleIdx="3" presStyleCnt="4" custScaleX="143355" custScaleY="112352" custRadScaleRad="115447" custRadScaleInc="3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D8CBD26-2E18-4600-8378-51F6B2B32474}" type="presOf" srcId="{7E365838-AC1B-4535-8911-1C998D44DC46}" destId="{F64639F4-44DD-4F22-B27B-CA23ABCBC3C2}" srcOrd="0" destOrd="0" presId="urn:microsoft.com/office/officeart/2005/8/layout/radial1"/>
    <dgm:cxn modelId="{8A3F9273-9D5D-412B-B0DB-ED16FB9CFE96}" srcId="{9C4B449E-8B11-492B-AC0E-2F8C9737D611}" destId="{D93E7653-9878-4A24-966A-8308731F5661}" srcOrd="2" destOrd="0" parTransId="{DC29CA21-D4D2-4A4E-81EA-7A927D024CA9}" sibTransId="{717021F3-4BCE-4A6F-8D76-929B2C18E0D8}"/>
    <dgm:cxn modelId="{B70908F5-B448-4E5F-9A42-B2791F8A33B0}" type="presOf" srcId="{98D30C4C-BDEC-4A81-A027-4DABD392EAB4}" destId="{515D607C-7D23-40A8-BFA1-CB05F89FC126}" srcOrd="0" destOrd="0" presId="urn:microsoft.com/office/officeart/2005/8/layout/radial1"/>
    <dgm:cxn modelId="{271FBE3B-E7EC-4B26-875A-22A0662CE4E4}" type="presOf" srcId="{490B16B3-9ABD-44B3-8831-511432A63A2C}" destId="{EEDAC03C-B16F-477E-913F-EA91F095B6DD}" srcOrd="1" destOrd="0" presId="urn:microsoft.com/office/officeart/2005/8/layout/radial1"/>
    <dgm:cxn modelId="{F65EDB67-9742-4A1D-A20D-8F5AE482DA29}" type="presOf" srcId="{490B16B3-9ABD-44B3-8831-511432A63A2C}" destId="{E6927207-055D-4DF1-9813-B92ECE69C364}" srcOrd="0" destOrd="0" presId="urn:microsoft.com/office/officeart/2005/8/layout/radial1"/>
    <dgm:cxn modelId="{B65E8DFC-FEDF-432A-ADF7-676D2155A0B1}" type="presOf" srcId="{DC29CA21-D4D2-4A4E-81EA-7A927D024CA9}" destId="{9C4D0A86-F9FA-48AC-8623-E250544302AE}" srcOrd="1" destOrd="0" presId="urn:microsoft.com/office/officeart/2005/8/layout/radial1"/>
    <dgm:cxn modelId="{150254FB-2756-4FC6-8D66-62AAA7B60530}" type="presOf" srcId="{D93E7653-9878-4A24-966A-8308731F5661}" destId="{A403C20B-63C5-4396-8265-BCE753D35910}" srcOrd="0" destOrd="0" presId="urn:microsoft.com/office/officeart/2005/8/layout/radial1"/>
    <dgm:cxn modelId="{E63C86C9-C47D-4332-A94E-AC72E36F2B48}" srcId="{9C4B449E-8B11-492B-AC0E-2F8C9737D611}" destId="{7E365838-AC1B-4535-8911-1C998D44DC46}" srcOrd="1" destOrd="0" parTransId="{490B16B3-9ABD-44B3-8831-511432A63A2C}" sibTransId="{34488A7E-66B1-40BA-95EF-2F30915D38E9}"/>
    <dgm:cxn modelId="{F19EB149-6C96-43A8-9DC4-20A3FC1F8B85}" type="presOf" srcId="{DC29CA21-D4D2-4A4E-81EA-7A927D024CA9}" destId="{74C0E582-94D7-4A3D-8EC3-DD2D7773222A}" srcOrd="0" destOrd="0" presId="urn:microsoft.com/office/officeart/2005/8/layout/radial1"/>
    <dgm:cxn modelId="{69E3233D-A9DD-4976-95DF-41E4D3E6FC23}" type="presOf" srcId="{76E63709-70DE-46CC-A3C3-01E557141E15}" destId="{8923B23F-7932-4F67-A3FB-D1E12FE70519}" srcOrd="0" destOrd="0" presId="urn:microsoft.com/office/officeart/2005/8/layout/radial1"/>
    <dgm:cxn modelId="{AA2D9F8A-71AA-4499-9861-7FA343D15F34}" type="presOf" srcId="{8344FA79-434C-4A84-BF87-CD0C73B9767B}" destId="{958CDD6C-D136-48C6-8820-C01A69BFC84E}" srcOrd="1" destOrd="0" presId="urn:microsoft.com/office/officeart/2005/8/layout/radial1"/>
    <dgm:cxn modelId="{3968BC59-1634-4686-A22E-A6FFFAB4F06A}" srcId="{5BF687F5-1FF9-489D-9491-1ABF39E90B53}" destId="{9C4B449E-8B11-492B-AC0E-2F8C9737D611}" srcOrd="0" destOrd="0" parTransId="{D6B0F251-A8BC-4021-B3EB-B0DE514E189C}" sibTransId="{EEC00B0C-CACC-46DF-BD4A-A0AE29AB8865}"/>
    <dgm:cxn modelId="{625F80A3-F338-46B2-8741-3B1F35184510}" srcId="{9C4B449E-8B11-492B-AC0E-2F8C9737D611}" destId="{76E63709-70DE-46CC-A3C3-01E557141E15}" srcOrd="0" destOrd="0" parTransId="{8344FA79-434C-4A84-BF87-CD0C73B9767B}" sibTransId="{700BDD91-8E6A-4270-BD13-C33DDAD9C859}"/>
    <dgm:cxn modelId="{2259D10B-88FF-4D9F-AEC3-89B5EB3FD1B5}" type="presOf" srcId="{5BF687F5-1FF9-489D-9491-1ABF39E90B53}" destId="{92C976B7-D978-445C-A953-B185E55503E2}" srcOrd="0" destOrd="0" presId="urn:microsoft.com/office/officeart/2005/8/layout/radial1"/>
    <dgm:cxn modelId="{1248BBDC-5C62-4717-A93E-5108A6B38068}" type="presOf" srcId="{98D30C4C-BDEC-4A81-A027-4DABD392EAB4}" destId="{4A8FC04D-034E-4E15-8667-01B366218D44}" srcOrd="1" destOrd="0" presId="urn:microsoft.com/office/officeart/2005/8/layout/radial1"/>
    <dgm:cxn modelId="{4507DEE4-2A89-4510-9721-7B0B6E6CA919}" type="presOf" srcId="{F10EA0E3-03DD-4F81-A285-4FC416430B3D}" destId="{1D1144D1-BB52-4FCB-BBD3-8B9A6368D3E4}" srcOrd="0" destOrd="0" presId="urn:microsoft.com/office/officeart/2005/8/layout/radial1"/>
    <dgm:cxn modelId="{D7AB1C8C-585B-41F1-8C3E-BF8595EA91E2}" type="presOf" srcId="{8344FA79-434C-4A84-BF87-CD0C73B9767B}" destId="{A6651F3B-A967-47F5-A526-12FF09BF1E67}" srcOrd="0" destOrd="0" presId="urn:microsoft.com/office/officeart/2005/8/layout/radial1"/>
    <dgm:cxn modelId="{A6759800-54F2-4109-960A-5CE90AAE211E}" srcId="{9C4B449E-8B11-492B-AC0E-2F8C9737D611}" destId="{F10EA0E3-03DD-4F81-A285-4FC416430B3D}" srcOrd="3" destOrd="0" parTransId="{98D30C4C-BDEC-4A81-A027-4DABD392EAB4}" sibTransId="{8BFABF86-5CBD-4636-8109-201B777940A4}"/>
    <dgm:cxn modelId="{3E2C4340-0444-4D68-8F57-CBD71E16D93B}" type="presOf" srcId="{9C4B449E-8B11-492B-AC0E-2F8C9737D611}" destId="{1CCF1BE8-79B0-4D7C-B762-44B071D4934C}" srcOrd="0" destOrd="0" presId="urn:microsoft.com/office/officeart/2005/8/layout/radial1"/>
    <dgm:cxn modelId="{EB657A11-585D-4934-A1DC-DDEFC208C0FA}" type="presParOf" srcId="{92C976B7-D978-445C-A953-B185E55503E2}" destId="{1CCF1BE8-79B0-4D7C-B762-44B071D4934C}" srcOrd="0" destOrd="0" presId="urn:microsoft.com/office/officeart/2005/8/layout/radial1"/>
    <dgm:cxn modelId="{5AE4886A-0F4A-4497-8CD1-6FF872A1F3AA}" type="presParOf" srcId="{92C976B7-D978-445C-A953-B185E55503E2}" destId="{A6651F3B-A967-47F5-A526-12FF09BF1E67}" srcOrd="1" destOrd="0" presId="urn:microsoft.com/office/officeart/2005/8/layout/radial1"/>
    <dgm:cxn modelId="{F845527B-D311-483B-A6EF-8BA44A226458}" type="presParOf" srcId="{A6651F3B-A967-47F5-A526-12FF09BF1E67}" destId="{958CDD6C-D136-48C6-8820-C01A69BFC84E}" srcOrd="0" destOrd="0" presId="urn:microsoft.com/office/officeart/2005/8/layout/radial1"/>
    <dgm:cxn modelId="{28023C25-E9F1-43DA-B0BF-581E118C23B3}" type="presParOf" srcId="{92C976B7-D978-445C-A953-B185E55503E2}" destId="{8923B23F-7932-4F67-A3FB-D1E12FE70519}" srcOrd="2" destOrd="0" presId="urn:microsoft.com/office/officeart/2005/8/layout/radial1"/>
    <dgm:cxn modelId="{803EC6F1-815F-4604-8C4B-2FAED8A3F0D3}" type="presParOf" srcId="{92C976B7-D978-445C-A953-B185E55503E2}" destId="{E6927207-055D-4DF1-9813-B92ECE69C364}" srcOrd="3" destOrd="0" presId="urn:microsoft.com/office/officeart/2005/8/layout/radial1"/>
    <dgm:cxn modelId="{68D329A8-9B4C-4864-9569-FFEF037A6CB5}" type="presParOf" srcId="{E6927207-055D-4DF1-9813-B92ECE69C364}" destId="{EEDAC03C-B16F-477E-913F-EA91F095B6DD}" srcOrd="0" destOrd="0" presId="urn:microsoft.com/office/officeart/2005/8/layout/radial1"/>
    <dgm:cxn modelId="{D992C3E1-E672-492F-8244-ABA91E6679B2}" type="presParOf" srcId="{92C976B7-D978-445C-A953-B185E55503E2}" destId="{F64639F4-44DD-4F22-B27B-CA23ABCBC3C2}" srcOrd="4" destOrd="0" presId="urn:microsoft.com/office/officeart/2005/8/layout/radial1"/>
    <dgm:cxn modelId="{118D73F9-C4A1-46EA-A81A-4066FDE3D71D}" type="presParOf" srcId="{92C976B7-D978-445C-A953-B185E55503E2}" destId="{74C0E582-94D7-4A3D-8EC3-DD2D7773222A}" srcOrd="5" destOrd="0" presId="urn:microsoft.com/office/officeart/2005/8/layout/radial1"/>
    <dgm:cxn modelId="{2C44C9EB-606E-436E-BE06-B44192C5BA81}" type="presParOf" srcId="{74C0E582-94D7-4A3D-8EC3-DD2D7773222A}" destId="{9C4D0A86-F9FA-48AC-8623-E250544302AE}" srcOrd="0" destOrd="0" presId="urn:microsoft.com/office/officeart/2005/8/layout/radial1"/>
    <dgm:cxn modelId="{415DA7BE-AA41-4F86-B176-43EB830D3410}" type="presParOf" srcId="{92C976B7-D978-445C-A953-B185E55503E2}" destId="{A403C20B-63C5-4396-8265-BCE753D35910}" srcOrd="6" destOrd="0" presId="urn:microsoft.com/office/officeart/2005/8/layout/radial1"/>
    <dgm:cxn modelId="{731F089C-8118-4E77-8386-3F2A477BC6CA}" type="presParOf" srcId="{92C976B7-D978-445C-A953-B185E55503E2}" destId="{515D607C-7D23-40A8-BFA1-CB05F89FC126}" srcOrd="7" destOrd="0" presId="urn:microsoft.com/office/officeart/2005/8/layout/radial1"/>
    <dgm:cxn modelId="{297E73D1-2363-4484-BFD7-57067301C132}" type="presParOf" srcId="{515D607C-7D23-40A8-BFA1-CB05F89FC126}" destId="{4A8FC04D-034E-4E15-8667-01B366218D44}" srcOrd="0" destOrd="0" presId="urn:microsoft.com/office/officeart/2005/8/layout/radial1"/>
    <dgm:cxn modelId="{7B9ACFA2-22BD-410E-B472-D5F4BBA00BC1}" type="presParOf" srcId="{92C976B7-D978-445C-A953-B185E55503E2}" destId="{1D1144D1-BB52-4FCB-BBD3-8B9A6368D3E4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530F97-418F-44EB-BA0C-C728EDAEBD17}">
      <dsp:nvSpPr>
        <dsp:cNvPr id="0" name=""/>
        <dsp:cNvSpPr/>
      </dsp:nvSpPr>
      <dsp:spPr>
        <a:xfrm>
          <a:off x="0" y="1224016"/>
          <a:ext cx="8229600" cy="1632022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9B24D8-4296-4AF5-B16D-B5E7335286DF}">
      <dsp:nvSpPr>
        <dsp:cNvPr id="0" name=""/>
        <dsp:cNvSpPr/>
      </dsp:nvSpPr>
      <dsp:spPr>
        <a:xfrm>
          <a:off x="2034" y="0"/>
          <a:ext cx="1184411" cy="16320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b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модернизация образовательных программ, создание "Офиса проектирование программ", развитие системы подготовки универсального специалиста</a:t>
          </a:r>
          <a:endParaRPr lang="ru-RU" sz="900" kern="1200" dirty="0"/>
        </a:p>
      </dsp:txBody>
      <dsp:txXfrm>
        <a:off x="2034" y="0"/>
        <a:ext cx="1184411" cy="1632022"/>
      </dsp:txXfrm>
    </dsp:sp>
    <dsp:sp modelId="{435C2AEE-70BD-4C38-8E62-16C74A85A63A}">
      <dsp:nvSpPr>
        <dsp:cNvPr id="0" name=""/>
        <dsp:cNvSpPr/>
      </dsp:nvSpPr>
      <dsp:spPr>
        <a:xfrm>
          <a:off x="390237" y="1836025"/>
          <a:ext cx="408005" cy="408005"/>
        </a:xfrm>
        <a:prstGeom prst="ellipse">
          <a:avLst/>
        </a:prstGeom>
        <a:solidFill>
          <a:srgbClr val="92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3C330B-623A-4213-9BB2-8A706B207A14}">
      <dsp:nvSpPr>
        <dsp:cNvPr id="0" name=""/>
        <dsp:cNvSpPr/>
      </dsp:nvSpPr>
      <dsp:spPr>
        <a:xfrm>
          <a:off x="1245666" y="2448033"/>
          <a:ext cx="1184411" cy="16320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увеличения числа магистров в общем количестве студентов МЭИ</a:t>
          </a:r>
          <a:endParaRPr lang="ru-RU" sz="900" kern="1200" dirty="0"/>
        </a:p>
      </dsp:txBody>
      <dsp:txXfrm>
        <a:off x="1245666" y="2448033"/>
        <a:ext cx="1184411" cy="1632022"/>
      </dsp:txXfrm>
    </dsp:sp>
    <dsp:sp modelId="{45654692-C8E5-4D3E-82AD-EA4A429E54DC}">
      <dsp:nvSpPr>
        <dsp:cNvPr id="0" name=""/>
        <dsp:cNvSpPr/>
      </dsp:nvSpPr>
      <dsp:spPr>
        <a:xfrm>
          <a:off x="1633869" y="1836025"/>
          <a:ext cx="408005" cy="408005"/>
        </a:xfrm>
        <a:prstGeom prst="ellipse">
          <a:avLst/>
        </a:prstGeom>
        <a:solidFill>
          <a:srgbClr val="92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B1AB14-2DD9-4A23-82E4-2A9C11FB4269}">
      <dsp:nvSpPr>
        <dsp:cNvPr id="0" name=""/>
        <dsp:cNvSpPr/>
      </dsp:nvSpPr>
      <dsp:spPr>
        <a:xfrm>
          <a:off x="2489298" y="0"/>
          <a:ext cx="1184411" cy="16320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b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увеличение доли иностранных студентов</a:t>
          </a:r>
          <a:endParaRPr lang="ru-RU" sz="900" kern="1200" dirty="0"/>
        </a:p>
      </dsp:txBody>
      <dsp:txXfrm>
        <a:off x="2489298" y="0"/>
        <a:ext cx="1184411" cy="1632022"/>
      </dsp:txXfrm>
    </dsp:sp>
    <dsp:sp modelId="{21C2E741-2B10-41D6-9930-6C4E4F352ABE}">
      <dsp:nvSpPr>
        <dsp:cNvPr id="0" name=""/>
        <dsp:cNvSpPr/>
      </dsp:nvSpPr>
      <dsp:spPr>
        <a:xfrm>
          <a:off x="2877501" y="1836025"/>
          <a:ext cx="408005" cy="408005"/>
        </a:xfrm>
        <a:prstGeom prst="ellipse">
          <a:avLst/>
        </a:prstGeom>
        <a:solidFill>
          <a:srgbClr val="92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C028C5-54BE-4A0F-A600-B6521AC4C268}">
      <dsp:nvSpPr>
        <dsp:cNvPr id="0" name=""/>
        <dsp:cNvSpPr/>
      </dsp:nvSpPr>
      <dsp:spPr>
        <a:xfrm>
          <a:off x="3732930" y="2448033"/>
          <a:ext cx="1184411" cy="16320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внедрение системы управления учебным процессом: </a:t>
          </a:r>
          <a:r>
            <a:rPr lang="ru-RU" sz="900" kern="1200" dirty="0" err="1" smtClean="0"/>
            <a:t>Learning</a:t>
          </a:r>
          <a:r>
            <a:rPr lang="ru-RU" sz="900" kern="1200" dirty="0" smtClean="0"/>
            <a:t> </a:t>
          </a:r>
          <a:r>
            <a:rPr lang="ru-RU" sz="900" kern="1200" dirty="0" err="1" smtClean="0"/>
            <a:t>Management</a:t>
          </a:r>
          <a:r>
            <a:rPr lang="ru-RU" sz="900" kern="1200" dirty="0" smtClean="0"/>
            <a:t> </a:t>
          </a:r>
          <a:r>
            <a:rPr lang="ru-RU" sz="900" kern="1200" dirty="0" err="1" smtClean="0"/>
            <a:t>System</a:t>
          </a:r>
          <a:r>
            <a:rPr lang="ru-RU" sz="900" kern="1200" dirty="0" smtClean="0"/>
            <a:t> (LMS)</a:t>
          </a:r>
          <a:endParaRPr lang="ru-RU" sz="900" kern="1200" dirty="0"/>
        </a:p>
      </dsp:txBody>
      <dsp:txXfrm>
        <a:off x="3732930" y="2448033"/>
        <a:ext cx="1184411" cy="1632022"/>
      </dsp:txXfrm>
    </dsp:sp>
    <dsp:sp modelId="{2335474F-C29B-461A-A1AF-7405D2B71C95}">
      <dsp:nvSpPr>
        <dsp:cNvPr id="0" name=""/>
        <dsp:cNvSpPr/>
      </dsp:nvSpPr>
      <dsp:spPr>
        <a:xfrm>
          <a:off x="4121133" y="1836025"/>
          <a:ext cx="408005" cy="408005"/>
        </a:xfrm>
        <a:prstGeom prst="ellipse">
          <a:avLst/>
        </a:prstGeom>
        <a:solidFill>
          <a:srgbClr val="92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3E3881-99B5-4994-A1E7-9153850BFE47}">
      <dsp:nvSpPr>
        <dsp:cNvPr id="0" name=""/>
        <dsp:cNvSpPr/>
      </dsp:nvSpPr>
      <dsp:spPr>
        <a:xfrm>
          <a:off x="4976562" y="0"/>
          <a:ext cx="1184411" cy="16320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b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построение индивидуальных траекторий карьерного роста и развитие системы наставничества</a:t>
          </a:r>
          <a:endParaRPr lang="ru-RU" sz="900" kern="1200" dirty="0"/>
        </a:p>
      </dsp:txBody>
      <dsp:txXfrm>
        <a:off x="4976562" y="0"/>
        <a:ext cx="1184411" cy="1632022"/>
      </dsp:txXfrm>
    </dsp:sp>
    <dsp:sp modelId="{12713954-72CE-4250-AC9C-19FECF1F6E85}">
      <dsp:nvSpPr>
        <dsp:cNvPr id="0" name=""/>
        <dsp:cNvSpPr/>
      </dsp:nvSpPr>
      <dsp:spPr>
        <a:xfrm>
          <a:off x="5364765" y="1836025"/>
          <a:ext cx="408005" cy="408005"/>
        </a:xfrm>
        <a:prstGeom prst="ellipse">
          <a:avLst/>
        </a:prstGeom>
        <a:solidFill>
          <a:srgbClr val="92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8CFD23-BA97-45A7-A060-25AE1AC50942}">
      <dsp:nvSpPr>
        <dsp:cNvPr id="0" name=""/>
        <dsp:cNvSpPr/>
      </dsp:nvSpPr>
      <dsp:spPr>
        <a:xfrm>
          <a:off x="6220194" y="2448033"/>
          <a:ext cx="1184411" cy="16320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увеличение доли сотрудников других университетов</a:t>
          </a:r>
          <a:endParaRPr lang="ru-RU" sz="900" kern="1200" dirty="0"/>
        </a:p>
      </dsp:txBody>
      <dsp:txXfrm>
        <a:off x="6220194" y="2448033"/>
        <a:ext cx="1184411" cy="1632022"/>
      </dsp:txXfrm>
    </dsp:sp>
    <dsp:sp modelId="{B8959B6F-37C3-4DDF-A2EA-BA8D6A053936}">
      <dsp:nvSpPr>
        <dsp:cNvPr id="0" name=""/>
        <dsp:cNvSpPr/>
      </dsp:nvSpPr>
      <dsp:spPr>
        <a:xfrm>
          <a:off x="6608397" y="1836025"/>
          <a:ext cx="408005" cy="408005"/>
        </a:xfrm>
        <a:prstGeom prst="ellipse">
          <a:avLst/>
        </a:prstGeom>
        <a:solidFill>
          <a:srgbClr val="92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95C6B6-4539-4741-AC61-C56614EECA2A}">
      <dsp:nvSpPr>
        <dsp:cNvPr id="0" name=""/>
        <dsp:cNvSpPr/>
      </dsp:nvSpPr>
      <dsp:spPr>
        <a:xfrm>
          <a:off x="2553704" y="572527"/>
          <a:ext cx="1152852" cy="2402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125"/>
              </a:lnTo>
              <a:lnTo>
                <a:pt x="1152852" y="120125"/>
              </a:lnTo>
              <a:lnTo>
                <a:pt x="1152852" y="24025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D10E61-0CE3-44A1-8C08-37C9295BF165}">
      <dsp:nvSpPr>
        <dsp:cNvPr id="0" name=""/>
        <dsp:cNvSpPr/>
      </dsp:nvSpPr>
      <dsp:spPr>
        <a:xfrm>
          <a:off x="1339856" y="572527"/>
          <a:ext cx="1213847" cy="240251"/>
        </a:xfrm>
        <a:custGeom>
          <a:avLst/>
          <a:gdLst/>
          <a:ahLst/>
          <a:cxnLst/>
          <a:rect l="0" t="0" r="0" b="0"/>
          <a:pathLst>
            <a:path>
              <a:moveTo>
                <a:pt x="1213847" y="0"/>
              </a:moveTo>
              <a:lnTo>
                <a:pt x="1213847" y="120125"/>
              </a:lnTo>
              <a:lnTo>
                <a:pt x="0" y="120125"/>
              </a:lnTo>
              <a:lnTo>
                <a:pt x="0" y="24025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D88863-08B1-49BD-A900-85B35D158C5B}">
      <dsp:nvSpPr>
        <dsp:cNvPr id="0" name=""/>
        <dsp:cNvSpPr/>
      </dsp:nvSpPr>
      <dsp:spPr>
        <a:xfrm>
          <a:off x="1981676" y="500"/>
          <a:ext cx="1144054" cy="572027"/>
        </a:xfrm>
        <a:prstGeom prst="roundRect">
          <a:avLst/>
        </a:prstGeom>
        <a:solidFill>
          <a:srgbClr val="C1083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преподаватель</a:t>
          </a:r>
          <a:endParaRPr lang="ru-RU" sz="1100" b="1" kern="1200" dirty="0"/>
        </a:p>
      </dsp:txBody>
      <dsp:txXfrm>
        <a:off x="2009600" y="28424"/>
        <a:ext cx="1088206" cy="516179"/>
      </dsp:txXfrm>
    </dsp:sp>
    <dsp:sp modelId="{E1011B92-6B5A-4703-8753-638962BD49F7}">
      <dsp:nvSpPr>
        <dsp:cNvPr id="0" name=""/>
        <dsp:cNvSpPr/>
      </dsp:nvSpPr>
      <dsp:spPr>
        <a:xfrm>
          <a:off x="307130" y="812778"/>
          <a:ext cx="2065452" cy="572027"/>
        </a:xfrm>
        <a:prstGeom prst="roundRect">
          <a:avLst/>
        </a:prstGeom>
        <a:solidFill>
          <a:srgbClr val="C1083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Личность </a:t>
          </a:r>
          <a:endParaRPr lang="ru-RU" sz="1100" kern="1200" dirty="0"/>
        </a:p>
      </dsp:txBody>
      <dsp:txXfrm>
        <a:off x="335054" y="840702"/>
        <a:ext cx="2009604" cy="516179"/>
      </dsp:txXfrm>
    </dsp:sp>
    <dsp:sp modelId="{63176D4D-5FFB-484F-9CC2-8547EF78CFF5}">
      <dsp:nvSpPr>
        <dsp:cNvPr id="0" name=""/>
        <dsp:cNvSpPr/>
      </dsp:nvSpPr>
      <dsp:spPr>
        <a:xfrm>
          <a:off x="2612834" y="812778"/>
          <a:ext cx="2187443" cy="572027"/>
        </a:xfrm>
        <a:prstGeom prst="roundRect">
          <a:avLst/>
        </a:prstGeom>
        <a:solidFill>
          <a:srgbClr val="C1083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профессионал</a:t>
          </a:r>
          <a:endParaRPr lang="ru-RU" sz="1100" kern="1200" dirty="0"/>
        </a:p>
      </dsp:txBody>
      <dsp:txXfrm>
        <a:off x="2640758" y="840702"/>
        <a:ext cx="2131595" cy="5161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CF1BE8-79B0-4D7C-B762-44B071D4934C}">
      <dsp:nvSpPr>
        <dsp:cNvPr id="0" name=""/>
        <dsp:cNvSpPr/>
      </dsp:nvSpPr>
      <dsp:spPr>
        <a:xfrm>
          <a:off x="1639776" y="1402735"/>
          <a:ext cx="1068262" cy="1068262"/>
        </a:xfrm>
        <a:prstGeom prst="ellipse">
          <a:avLst/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Студент</a:t>
          </a:r>
          <a:endParaRPr lang="ru-RU" sz="1500" kern="1200" dirty="0"/>
        </a:p>
      </dsp:txBody>
      <dsp:txXfrm>
        <a:off x="1796219" y="1559178"/>
        <a:ext cx="755376" cy="755376"/>
      </dsp:txXfrm>
    </dsp:sp>
    <dsp:sp modelId="{A6651F3B-A967-47F5-A526-12FF09BF1E67}">
      <dsp:nvSpPr>
        <dsp:cNvPr id="0" name=""/>
        <dsp:cNvSpPr/>
      </dsp:nvSpPr>
      <dsp:spPr>
        <a:xfrm rot="16258733">
          <a:off x="2019865" y="1214945"/>
          <a:ext cx="332007" cy="43776"/>
        </a:xfrm>
        <a:custGeom>
          <a:avLst/>
          <a:gdLst/>
          <a:ahLst/>
          <a:cxnLst/>
          <a:rect l="0" t="0" r="0" b="0"/>
          <a:pathLst>
            <a:path>
              <a:moveTo>
                <a:pt x="0" y="21888"/>
              </a:moveTo>
              <a:lnTo>
                <a:pt x="332007" y="218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177569" y="1228533"/>
        <a:ext cx="16600" cy="16600"/>
      </dsp:txXfrm>
    </dsp:sp>
    <dsp:sp modelId="{8923B23F-7932-4F67-A3FB-D1E12FE70519}">
      <dsp:nvSpPr>
        <dsp:cNvPr id="0" name=""/>
        <dsp:cNvSpPr/>
      </dsp:nvSpPr>
      <dsp:spPr>
        <a:xfrm>
          <a:off x="1385230" y="2625"/>
          <a:ext cx="1625201" cy="1068262"/>
        </a:xfrm>
        <a:prstGeom prst="ellipse">
          <a:avLst/>
        </a:prstGeom>
        <a:solidFill>
          <a:srgbClr val="2B3F6A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специалисты</a:t>
          </a:r>
          <a:endParaRPr lang="ru-RU" sz="14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23235" y="159068"/>
        <a:ext cx="1149191" cy="755376"/>
      </dsp:txXfrm>
    </dsp:sp>
    <dsp:sp modelId="{E6927207-055D-4DF1-9813-B92ECE69C364}">
      <dsp:nvSpPr>
        <dsp:cNvPr id="0" name=""/>
        <dsp:cNvSpPr/>
      </dsp:nvSpPr>
      <dsp:spPr>
        <a:xfrm rot="21599950">
          <a:off x="2708039" y="1914970"/>
          <a:ext cx="59246" cy="43776"/>
        </a:xfrm>
        <a:custGeom>
          <a:avLst/>
          <a:gdLst/>
          <a:ahLst/>
          <a:cxnLst/>
          <a:rect l="0" t="0" r="0" b="0"/>
          <a:pathLst>
            <a:path>
              <a:moveTo>
                <a:pt x="0" y="21888"/>
              </a:moveTo>
              <a:lnTo>
                <a:pt x="59246" y="218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736181" y="1935377"/>
        <a:ext cx="2962" cy="2962"/>
      </dsp:txXfrm>
    </dsp:sp>
    <dsp:sp modelId="{F64639F4-44DD-4F22-B27B-CA23ABCBC3C2}">
      <dsp:nvSpPr>
        <dsp:cNvPr id="0" name=""/>
        <dsp:cNvSpPr/>
      </dsp:nvSpPr>
      <dsp:spPr>
        <a:xfrm>
          <a:off x="2767286" y="1402715"/>
          <a:ext cx="1625201" cy="1068262"/>
        </a:xfrm>
        <a:prstGeom prst="ellipse">
          <a:avLst/>
        </a:prstGeom>
        <a:solidFill>
          <a:srgbClr val="2B3F6A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слушатели</a:t>
          </a:r>
          <a:endParaRPr lang="ru-RU" sz="14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05291" y="1559158"/>
        <a:ext cx="1149191" cy="755376"/>
      </dsp:txXfrm>
    </dsp:sp>
    <dsp:sp modelId="{74C0E582-94D7-4A3D-8EC3-DD2D7773222A}">
      <dsp:nvSpPr>
        <dsp:cNvPr id="0" name=""/>
        <dsp:cNvSpPr/>
      </dsp:nvSpPr>
      <dsp:spPr>
        <a:xfrm rot="5402741">
          <a:off x="2009757" y="2612704"/>
          <a:ext cx="327189" cy="43776"/>
        </a:xfrm>
        <a:custGeom>
          <a:avLst/>
          <a:gdLst/>
          <a:ahLst/>
          <a:cxnLst/>
          <a:rect l="0" t="0" r="0" b="0"/>
          <a:pathLst>
            <a:path>
              <a:moveTo>
                <a:pt x="0" y="21888"/>
              </a:moveTo>
              <a:lnTo>
                <a:pt x="327189" y="218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2165172" y="2626413"/>
        <a:ext cx="16359" cy="16359"/>
      </dsp:txXfrm>
    </dsp:sp>
    <dsp:sp modelId="{A403C20B-63C5-4396-8265-BCE753D35910}">
      <dsp:nvSpPr>
        <dsp:cNvPr id="0" name=""/>
        <dsp:cNvSpPr/>
      </dsp:nvSpPr>
      <dsp:spPr>
        <a:xfrm>
          <a:off x="1422688" y="2798187"/>
          <a:ext cx="1500214" cy="1068262"/>
        </a:xfrm>
        <a:prstGeom prst="ellipse">
          <a:avLst/>
        </a:prstGeom>
        <a:solidFill>
          <a:srgbClr val="2B3F6A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магистры</a:t>
          </a:r>
          <a:endParaRPr lang="ru-RU" sz="16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42389" y="2954630"/>
        <a:ext cx="1060812" cy="755376"/>
      </dsp:txXfrm>
    </dsp:sp>
    <dsp:sp modelId="{515D607C-7D23-40A8-BFA1-CB05F89FC126}">
      <dsp:nvSpPr>
        <dsp:cNvPr id="0" name=""/>
        <dsp:cNvSpPr/>
      </dsp:nvSpPr>
      <dsp:spPr>
        <a:xfrm rot="10800032">
          <a:off x="1531408" y="1914973"/>
          <a:ext cx="108368" cy="43776"/>
        </a:xfrm>
        <a:custGeom>
          <a:avLst/>
          <a:gdLst/>
          <a:ahLst/>
          <a:cxnLst/>
          <a:rect l="0" t="0" r="0" b="0"/>
          <a:pathLst>
            <a:path>
              <a:moveTo>
                <a:pt x="0" y="21888"/>
              </a:moveTo>
              <a:lnTo>
                <a:pt x="108368" y="218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1582883" y="1934152"/>
        <a:ext cx="5418" cy="5418"/>
      </dsp:txXfrm>
    </dsp:sp>
    <dsp:sp modelId="{1D1144D1-BB52-4FCB-BBD3-8B9A6368D3E4}">
      <dsp:nvSpPr>
        <dsp:cNvPr id="0" name=""/>
        <dsp:cNvSpPr/>
      </dsp:nvSpPr>
      <dsp:spPr>
        <a:xfrm>
          <a:off x="0" y="1336746"/>
          <a:ext cx="1531408" cy="1200214"/>
        </a:xfrm>
        <a:prstGeom prst="ellipse">
          <a:avLst/>
        </a:prstGeom>
        <a:solidFill>
          <a:srgbClr val="2B3F6A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бакалавры</a:t>
          </a:r>
          <a:endParaRPr lang="ru-RU" sz="14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4270" y="1512513"/>
        <a:ext cx="1082868" cy="8486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412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2" y="0"/>
            <a:ext cx="2945660" cy="496412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r">
              <a:defRPr sz="1200"/>
            </a:lvl1pPr>
          </a:lstStyle>
          <a:p>
            <a:fld id="{5F94A596-72E5-4419-88E9-EE3CFB326DBD}" type="datetimeFigureOut">
              <a:rPr lang="ru-RU" smtClean="0"/>
              <a:t>19.08.2022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0"/>
            <a:ext cx="2945660" cy="496412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2" y="9430090"/>
            <a:ext cx="2945660" cy="496412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r">
              <a:defRPr sz="1200"/>
            </a:lvl1pPr>
          </a:lstStyle>
          <a:p>
            <a:fld id="{56BB172B-CDA0-46C0-A298-0ACFB08CDA8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47316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412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6412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r">
              <a:defRPr sz="1200"/>
            </a:lvl1pPr>
          </a:lstStyle>
          <a:p>
            <a:fld id="{4DF6BE67-D6CA-4878-BC73-6D05902676FE}" type="datetimeFigureOut">
              <a:rPr lang="ru-RU" smtClean="0"/>
              <a:t>19.08.2022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17" tIns="46058" rIns="92117" bIns="46058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2117" tIns="46058" rIns="92117" bIns="4605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0"/>
            <a:ext cx="2945660" cy="496412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2" y="9430090"/>
            <a:ext cx="2945660" cy="496412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r">
              <a:defRPr sz="1200"/>
            </a:lvl1pPr>
          </a:lstStyle>
          <a:p>
            <a:fld id="{32035D96-F751-4184-AD8F-F1BDDB583F4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16534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b="1" smtClean="0"/>
              <a:t>ГОРИЗОНТЫ ПРОДВИЖЕНИЯ</a:t>
            </a:r>
            <a:endParaRPr lang="en-US" b="1" smtClean="0"/>
          </a:p>
          <a:p>
            <a:r>
              <a:rPr lang="en-US" b="1" dirty="0" smtClean="0"/>
              <a:t>I</a:t>
            </a:r>
            <a:r>
              <a:rPr lang="ru-RU" b="1" dirty="0" smtClean="0"/>
              <a:t> этап – формирование дальнего и среднего горизонта. </a:t>
            </a:r>
          </a:p>
          <a:p>
            <a:r>
              <a:rPr lang="ru-RU" b="1" dirty="0" smtClean="0"/>
              <a:t>Долгосрочный- 2030 – глобальные тренды развития Университета ХХХ связаны с </a:t>
            </a:r>
            <a:r>
              <a:rPr lang="ru-RU" dirty="0" smtClean="0"/>
              <a:t>существенным изменением</a:t>
            </a:r>
            <a:r>
              <a:rPr lang="ru-RU" b="1" dirty="0" smtClean="0"/>
              <a:t> </a:t>
            </a:r>
            <a:r>
              <a:rPr lang="ru-RU" dirty="0" smtClean="0"/>
              <a:t>технологий в университетах страны и мира, обусловленных сменой перспективных отраслей и появлением новых профессий, глобализацией всех процессов в обществе и университетской среде в частности, сменой общественных представлений о месте университета- от парадигмы «</a:t>
            </a:r>
            <a:r>
              <a:rPr lang="ru-RU" dirty="0" err="1" smtClean="0"/>
              <a:t>воспроизвение</a:t>
            </a:r>
            <a:r>
              <a:rPr lang="ru-RU" dirty="0" smtClean="0"/>
              <a:t> знаний» к развитию комплексного типа мышления обучающихся, направленного на развитие инновационных и творческих подходов к решению задач в процессе обучения и в дальнейшей профессиональной деятельности, </a:t>
            </a:r>
            <a:r>
              <a:rPr lang="ru-RU" dirty="0" err="1" smtClean="0"/>
              <a:t>исследовательких</a:t>
            </a:r>
            <a:r>
              <a:rPr lang="ru-RU" dirty="0" smtClean="0"/>
              <a:t> и предпринимательских качеств у будущих специалистов на основе использования IT-технологий.</a:t>
            </a:r>
            <a:endParaRPr lang="ru-RU" b="1" dirty="0" smtClean="0"/>
          </a:p>
          <a:p>
            <a:r>
              <a:rPr lang="ru-RU" b="1" dirty="0" smtClean="0"/>
              <a:t>Среднесрочный период 2017-2023</a:t>
            </a:r>
            <a:r>
              <a:rPr lang="ru-RU" dirty="0" smtClean="0"/>
              <a:t> -  стратегические активы </a:t>
            </a:r>
          </a:p>
          <a:p>
            <a:r>
              <a:rPr lang="ru-RU" dirty="0" smtClean="0"/>
              <a:t>-  формирование на базе Университета ХХХ научно-образовательного кластера (в результате объединения с отраслевым НИИ), </a:t>
            </a:r>
          </a:p>
          <a:p>
            <a:r>
              <a:rPr lang="ru-RU" dirty="0" smtClean="0"/>
              <a:t>- формирование между разными подразделениями университета отсутствия строгих границ и поощрение студентов посещать самые разные курсы в рамках своего университета , тем самым способствовать развитию индивидуальных образовательных траекторий,</a:t>
            </a:r>
          </a:p>
          <a:p>
            <a:r>
              <a:rPr lang="ru-RU" dirty="0" smtClean="0"/>
              <a:t>- развивать образование взрослых</a:t>
            </a:r>
          </a:p>
          <a:p>
            <a:r>
              <a:rPr lang="ru-RU" dirty="0" smtClean="0"/>
              <a:t>- развить офисы по работе с выпускниками мы обсуждаем, что можно вместе сделать в сфере образования руководителей.</a:t>
            </a:r>
            <a:endParaRPr lang="ru-RU" b="1" dirty="0" smtClean="0"/>
          </a:p>
          <a:p>
            <a:r>
              <a:rPr lang="ru-RU" b="1" dirty="0" smtClean="0"/>
              <a:t>Краткосрочный период 2016-2017</a:t>
            </a:r>
            <a:r>
              <a:rPr lang="ru-RU" dirty="0" smtClean="0"/>
              <a:t> – формулировка задач</a:t>
            </a:r>
          </a:p>
          <a:p>
            <a:r>
              <a:rPr lang="ru-RU" dirty="0" smtClean="0"/>
              <a:t>- укрепление связей с основным потребителем – ведущей отраслью</a:t>
            </a:r>
          </a:p>
          <a:p>
            <a:r>
              <a:rPr lang="ru-RU" dirty="0" smtClean="0"/>
              <a:t>- подготовка к объединению Университета с отраслевым НИИ</a:t>
            </a:r>
          </a:p>
          <a:p>
            <a:r>
              <a:rPr lang="ru-RU" dirty="0" smtClean="0"/>
              <a:t>- начать </a:t>
            </a:r>
            <a:r>
              <a:rPr lang="ru-RU" dirty="0" err="1" smtClean="0"/>
              <a:t>перепроектирование</a:t>
            </a:r>
            <a:r>
              <a:rPr lang="ru-RU" dirty="0" smtClean="0"/>
              <a:t> </a:t>
            </a:r>
            <a:r>
              <a:rPr lang="ru-RU" dirty="0" err="1" smtClean="0"/>
              <a:t>преподователей</a:t>
            </a:r>
            <a:r>
              <a:rPr lang="ru-RU" dirty="0" smtClean="0"/>
              <a:t> и мест обучения – цифровая грамотность, условия для групповой и индивидуальной работы, моделирования и аутентичность в процессе обучения</a:t>
            </a:r>
          </a:p>
          <a:p>
            <a:r>
              <a:rPr lang="ru-RU" dirty="0" smtClean="0"/>
              <a:t>- увеличение доли смешанных программ – развитие </a:t>
            </a:r>
            <a:r>
              <a:rPr lang="ru-RU" dirty="0" err="1" smtClean="0"/>
              <a:t>онлайн-модулей</a:t>
            </a:r>
            <a:r>
              <a:rPr lang="ru-RU" dirty="0" smtClean="0"/>
              <a:t> в обучении,</a:t>
            </a:r>
          </a:p>
          <a:p>
            <a:r>
              <a:rPr lang="ru-RU" dirty="0" smtClean="0"/>
              <a:t>-поощрять преподавателей за инновационные методы обучения</a:t>
            </a:r>
          </a:p>
          <a:p>
            <a:r>
              <a:rPr lang="ru-RU" dirty="0" smtClean="0"/>
              <a:t>- школа </a:t>
            </a:r>
            <a:r>
              <a:rPr lang="ru-RU" dirty="0" err="1" smtClean="0"/>
              <a:t>довузовской</a:t>
            </a:r>
            <a:r>
              <a:rPr lang="ru-RU" dirty="0" smtClean="0"/>
              <a:t> подготовки «Шаг в будущее»</a:t>
            </a:r>
          </a:p>
        </p:txBody>
      </p:sp>
    </p:spTree>
    <p:extLst>
      <p:ext uri="{BB962C8B-B14F-4D97-AF65-F5344CB8AC3E}">
        <p14:creationId xmlns:p14="http://schemas.microsoft.com/office/powerpoint/2010/main" val="18643959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35D96-F751-4184-AD8F-F1BDDB583F49}" type="slidenum">
              <a:rPr lang="ru-RU" smtClean="0"/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5219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174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B08A9CD-AA76-43AA-8213-752F5D44FB9F}" type="slidenum">
              <a:rPr lang="ru-RU" sz="1200">
                <a:latin typeface="Calibri" pitchFamily="34" charset="0"/>
              </a:rPr>
              <a:pPr algn="r"/>
              <a:t>10</a:t>
            </a:fld>
            <a:endParaRPr lang="ru-RU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857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35D96-F751-4184-AD8F-F1BDDB583F49}" type="slidenum">
              <a:rPr lang="ru-RU" smtClean="0"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807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35D96-F751-4184-AD8F-F1BDDB583F49}" type="slidenum">
              <a:rPr lang="ru-RU" smtClean="0"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9087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35D96-F751-4184-AD8F-F1BDDB583F49}" type="slidenum">
              <a:rPr lang="ru-RU" smtClean="0"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1391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35D96-F751-4184-AD8F-F1BDDB583F49}" type="slidenum">
              <a:rPr lang="ru-RU" smtClean="0"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44424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35D96-F751-4184-AD8F-F1BDDB583F49}" type="slidenum">
              <a:rPr lang="ru-RU" smtClean="0"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47708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35D96-F751-4184-AD8F-F1BDDB583F49}" type="slidenum">
              <a:rPr lang="ru-RU" smtClean="0"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52060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35D96-F751-4184-AD8F-F1BDDB583F49}" type="slidenum">
              <a:rPr lang="ru-RU" smtClean="0"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7671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 (слайд-бампер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467544" y="1772816"/>
            <a:ext cx="4896544" cy="230425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7200" b="1"/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326385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раздела (слайд-бампер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467544" y="1772816"/>
            <a:ext cx="4896544" cy="230425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7200" b="1"/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4365104"/>
            <a:ext cx="4895850" cy="1919353"/>
          </a:xfrm>
          <a:prstGeom prst="rect">
            <a:avLst/>
          </a:prstGeom>
        </p:spPr>
        <p:txBody>
          <a:bodyPr/>
          <a:lstStyle>
            <a:lvl1pPr marL="0" marR="0" indent="0" algn="l" defTabSz="12190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  <a:lvl2pPr marL="609538" indent="0">
              <a:buFontTx/>
              <a:buNone/>
              <a:defRPr sz="1600"/>
            </a:lvl2pPr>
            <a:lvl3pPr marL="1219076" indent="0">
              <a:buFontTx/>
              <a:buNone/>
              <a:defRPr sz="1600"/>
            </a:lvl3pPr>
            <a:lvl4pPr marL="1828616" indent="0">
              <a:buFontTx/>
              <a:buNone/>
              <a:defRPr sz="1600"/>
            </a:lvl4pPr>
            <a:lvl5pPr marL="2438155" indent="0">
              <a:buFontTx/>
              <a:buNone/>
              <a:defRPr sz="1600"/>
            </a:lvl5pPr>
          </a:lstStyle>
          <a:p>
            <a:pPr marL="0" marR="0" lvl="0" indent="0" algn="l" defTabSz="12190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4098086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8644"/>
            <a:ext cx="8229600" cy="85010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457200" y="1509184"/>
            <a:ext cx="8229600" cy="48001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545" y="260646"/>
            <a:ext cx="776580" cy="7358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8644"/>
            <a:ext cx="8229600" cy="85010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0" y="1508024"/>
            <a:ext cx="3970784" cy="48013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4"/>
          </p:nvPr>
        </p:nvSpPr>
        <p:spPr>
          <a:xfrm>
            <a:off x="4644008" y="1508023"/>
            <a:ext cx="4042792" cy="4801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545" y="260646"/>
            <a:ext cx="776580" cy="73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4803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8644"/>
            <a:ext cx="8229600" cy="85010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cs typeface="MV Boli" panose="02000500030200090000" pitchFamily="2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3" y="1509184"/>
            <a:ext cx="4330700" cy="4800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545" y="260646"/>
            <a:ext cx="776580" cy="73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7180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4650"/>
            <a:ext cx="8229600" cy="85010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156177" y="1509184"/>
            <a:ext cx="2530624" cy="4800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4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8" name="Объект 4"/>
          <p:cNvSpPr>
            <a:spLocks noGrp="1"/>
          </p:cNvSpPr>
          <p:nvPr>
            <p:ph sz="quarter" idx="14"/>
          </p:nvPr>
        </p:nvSpPr>
        <p:spPr>
          <a:xfrm>
            <a:off x="481239" y="1509184"/>
            <a:ext cx="2506588" cy="4800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4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15"/>
          </p:nvPr>
        </p:nvSpPr>
        <p:spPr>
          <a:xfrm>
            <a:off x="3311865" y="1509184"/>
            <a:ext cx="2520281" cy="4800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4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3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545" y="260646"/>
            <a:ext cx="776580" cy="73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5569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4650"/>
            <a:ext cx="8229600" cy="85010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732240" y="1508787"/>
            <a:ext cx="1954560" cy="48009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Объект 4"/>
          <p:cNvSpPr>
            <a:spLocks noGrp="1"/>
          </p:cNvSpPr>
          <p:nvPr>
            <p:ph sz="quarter" idx="14"/>
          </p:nvPr>
        </p:nvSpPr>
        <p:spPr>
          <a:xfrm>
            <a:off x="4633664" y="1508787"/>
            <a:ext cx="1954560" cy="48009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Объект 4"/>
          <p:cNvSpPr>
            <a:spLocks noGrp="1"/>
          </p:cNvSpPr>
          <p:nvPr>
            <p:ph sz="quarter" idx="15"/>
          </p:nvPr>
        </p:nvSpPr>
        <p:spPr>
          <a:xfrm>
            <a:off x="2545432" y="1508787"/>
            <a:ext cx="1954560" cy="48009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16"/>
          </p:nvPr>
        </p:nvSpPr>
        <p:spPr>
          <a:xfrm>
            <a:off x="457200" y="1507796"/>
            <a:ext cx="1954560" cy="48009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lang="ru-RU" sz="1400" baseline="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545" y="260646"/>
            <a:ext cx="776580" cy="73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4940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4650"/>
            <a:ext cx="8229600" cy="85010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5" y="4523720"/>
            <a:ext cx="2592705" cy="12095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931432"/>
            <a:ext cx="2592288" cy="23042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3275856" y="1931432"/>
            <a:ext cx="2592288" cy="23042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6084168" y="1931432"/>
            <a:ext cx="2592288" cy="23042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6084169" y="4523720"/>
            <a:ext cx="2592705" cy="1209536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3275648" y="4523720"/>
            <a:ext cx="2592705" cy="1209536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545" y="260646"/>
            <a:ext cx="776580" cy="73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123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4650"/>
            <a:ext cx="8229600" cy="85010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1979713" y="3429000"/>
            <a:ext cx="2160587" cy="287867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1979713" y="5925277"/>
            <a:ext cx="2160587" cy="287867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1979712" y="1508787"/>
            <a:ext cx="2160240" cy="1920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4860032" y="1508787"/>
            <a:ext cx="2160240" cy="1920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4860032" y="4005064"/>
            <a:ext cx="2160240" cy="1920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1979712" y="4005064"/>
            <a:ext cx="2160240" cy="1920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4860033" y="5925277"/>
            <a:ext cx="2160587" cy="287867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4860033" y="3429000"/>
            <a:ext cx="2160587" cy="287867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545" y="260646"/>
            <a:ext cx="776580" cy="73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0705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4650"/>
            <a:ext cx="8229600" cy="85010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2627784" y="1508788"/>
            <a:ext cx="1728192" cy="188162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2627784" y="4005065"/>
            <a:ext cx="1728192" cy="188162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508787"/>
            <a:ext cx="2088232" cy="18562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4788024" y="1508787"/>
            <a:ext cx="2088232" cy="18562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4788024" y="4005065"/>
            <a:ext cx="2088232" cy="18562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4005065"/>
            <a:ext cx="2088232" cy="18562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6948264" y="4005065"/>
            <a:ext cx="1728192" cy="188162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6948264" y="1508788"/>
            <a:ext cx="1728192" cy="188162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Текст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545" y="260646"/>
            <a:ext cx="776580" cy="73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02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 hasCustomPrompt="1"/>
          </p:nvPr>
        </p:nvSpPr>
        <p:spPr>
          <a:xfrm>
            <a:off x="693937" y="2867565"/>
            <a:ext cx="7756127" cy="646331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>
              <a:defRPr sz="3600" b="1" baseline="0">
                <a:latin typeface="Avenir Next Cyr" panose="020B0503020202020204" pitchFamily="34" charset="-52"/>
              </a:defRPr>
            </a:lvl1pPr>
          </a:lstStyle>
          <a:p>
            <a:r>
              <a:rPr lang="ru-RU" dirty="0"/>
              <a:t>Тема презентации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6300192" y="6309321"/>
            <a:ext cx="2160240" cy="3840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ru-RU" dirty="0"/>
              <a:t> Группа/должность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685803" y="6309348"/>
            <a:ext cx="1221916" cy="3830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en-US" dirty="0"/>
              <a:t>д</a:t>
            </a:r>
            <a:r>
              <a:rPr lang="ru-RU" dirty="0" err="1"/>
              <a:t>д.мм.гггг</a:t>
            </a:r>
            <a:r>
              <a:rPr lang="ru-RU" dirty="0"/>
              <a:t>.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3132148" y="6309811"/>
            <a:ext cx="2879725" cy="3831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Avenir Next Cyr" panose="020B0503020202020204" pitchFamily="34" charset="-52"/>
              </a:defRPr>
            </a:lvl1pPr>
            <a:lvl2pPr marL="609540" indent="0">
              <a:buNone/>
              <a:defRPr/>
            </a:lvl2pPr>
            <a:lvl3pPr marL="1219078" indent="0">
              <a:buNone/>
              <a:defRPr/>
            </a:lvl3pPr>
            <a:lvl4pPr marL="1828619" indent="0">
              <a:buNone/>
              <a:defRPr/>
            </a:lvl4pPr>
            <a:lvl5pPr marL="2438157" indent="0">
              <a:buNone/>
              <a:defRPr/>
            </a:lvl5pPr>
          </a:lstStyle>
          <a:p>
            <a:pPr lvl="0"/>
            <a:r>
              <a:rPr lang="ru-RU" sz="1600" dirty="0"/>
              <a:t>ФИО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53745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4650"/>
            <a:ext cx="8229600" cy="85010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8"/>
          </p:nvPr>
        </p:nvSpPr>
        <p:spPr>
          <a:xfrm>
            <a:off x="4787900" y="1509184"/>
            <a:ext cx="3887788" cy="211243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Текст 4"/>
          <p:cNvSpPr>
            <a:spLocks noGrp="1"/>
          </p:cNvSpPr>
          <p:nvPr>
            <p:ph type="body" sz="quarter" idx="19"/>
          </p:nvPr>
        </p:nvSpPr>
        <p:spPr>
          <a:xfrm>
            <a:off x="467544" y="1508786"/>
            <a:ext cx="3887788" cy="21128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Текст 4"/>
          <p:cNvSpPr>
            <a:spLocks noGrp="1"/>
          </p:cNvSpPr>
          <p:nvPr>
            <p:ph type="body" sz="quarter" idx="20"/>
          </p:nvPr>
        </p:nvSpPr>
        <p:spPr>
          <a:xfrm>
            <a:off x="4788024" y="4004469"/>
            <a:ext cx="3887788" cy="21128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7" name="Текст 4"/>
          <p:cNvSpPr>
            <a:spLocks noGrp="1"/>
          </p:cNvSpPr>
          <p:nvPr>
            <p:ph type="body" sz="quarter" idx="21"/>
          </p:nvPr>
        </p:nvSpPr>
        <p:spPr>
          <a:xfrm>
            <a:off x="467668" y="4004071"/>
            <a:ext cx="3887788" cy="21128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545" y="260646"/>
            <a:ext cx="776580" cy="73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5303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4650"/>
            <a:ext cx="8229600" cy="85010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5" y="3525011"/>
            <a:ext cx="2160587" cy="287867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5" y="6021288"/>
            <a:ext cx="2160587" cy="287867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604798"/>
            <a:ext cx="2160240" cy="1920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3491880" y="1604798"/>
            <a:ext cx="2160240" cy="1920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3491880" y="4101075"/>
            <a:ext cx="2160240" cy="1920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4101075"/>
            <a:ext cx="2160240" cy="1920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3491881" y="6021288"/>
            <a:ext cx="2160587" cy="287867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3491881" y="3525011"/>
            <a:ext cx="2160587" cy="287867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6515869" y="1604798"/>
            <a:ext cx="2160240" cy="1920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6515869" y="4101075"/>
            <a:ext cx="2160240" cy="1920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8" hasCustomPrompt="1"/>
          </p:nvPr>
        </p:nvSpPr>
        <p:spPr>
          <a:xfrm>
            <a:off x="6515870" y="6021288"/>
            <a:ext cx="2160587" cy="287867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29" hasCustomPrompt="1"/>
          </p:nvPr>
        </p:nvSpPr>
        <p:spPr>
          <a:xfrm>
            <a:off x="6515870" y="3525011"/>
            <a:ext cx="2160587" cy="287867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545" y="260646"/>
            <a:ext cx="776580" cy="73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9143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4650"/>
            <a:ext cx="8229600" cy="85010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5" y="1604798"/>
            <a:ext cx="2447925" cy="21759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3348212" y="1604798"/>
            <a:ext cx="2447925" cy="21759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3348212" y="4101075"/>
            <a:ext cx="2447925" cy="21759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892" y="4101075"/>
            <a:ext cx="2447925" cy="21759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6228185" y="1604798"/>
            <a:ext cx="2447925" cy="21759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6228185" y="4101075"/>
            <a:ext cx="2447925" cy="21759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545" y="260646"/>
            <a:ext cx="776580" cy="73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677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4650"/>
            <a:ext cx="8229600" cy="85010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28"/>
          </p:nvPr>
        </p:nvSpPr>
        <p:spPr>
          <a:xfrm>
            <a:off x="467545" y="1604798"/>
            <a:ext cx="2447925" cy="22076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9"/>
          </p:nvPr>
        </p:nvSpPr>
        <p:spPr>
          <a:xfrm>
            <a:off x="467545" y="4101075"/>
            <a:ext cx="2447925" cy="22076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30"/>
          </p:nvPr>
        </p:nvSpPr>
        <p:spPr>
          <a:xfrm>
            <a:off x="3348038" y="4101075"/>
            <a:ext cx="2447925" cy="22076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7" name="Текст 3"/>
          <p:cNvSpPr>
            <a:spLocks noGrp="1"/>
          </p:cNvSpPr>
          <p:nvPr>
            <p:ph type="body" sz="quarter" idx="31"/>
          </p:nvPr>
        </p:nvSpPr>
        <p:spPr>
          <a:xfrm>
            <a:off x="6228185" y="4101075"/>
            <a:ext cx="2447925" cy="22076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" name="Текст 3"/>
          <p:cNvSpPr>
            <a:spLocks noGrp="1"/>
          </p:cNvSpPr>
          <p:nvPr>
            <p:ph type="body" sz="quarter" idx="32"/>
          </p:nvPr>
        </p:nvSpPr>
        <p:spPr>
          <a:xfrm>
            <a:off x="6228185" y="1604798"/>
            <a:ext cx="2447925" cy="22076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33"/>
          </p:nvPr>
        </p:nvSpPr>
        <p:spPr>
          <a:xfrm>
            <a:off x="3348038" y="1604798"/>
            <a:ext cx="2447925" cy="22076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545" y="260646"/>
            <a:ext cx="776580" cy="73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693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4650"/>
            <a:ext cx="8229600" cy="85010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6" y="3332990"/>
            <a:ext cx="1872207" cy="24944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6" y="5829267"/>
            <a:ext cx="1872207" cy="24944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604798"/>
            <a:ext cx="1871906" cy="16639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2555776" y="1604798"/>
            <a:ext cx="1871906" cy="16639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2555776" y="4101075"/>
            <a:ext cx="1871906" cy="16639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4101075"/>
            <a:ext cx="1871906" cy="16639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2555778" y="5829267"/>
            <a:ext cx="1872207" cy="24944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2555778" y="3332990"/>
            <a:ext cx="1872207" cy="24944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4644008" y="1604798"/>
            <a:ext cx="1871906" cy="16639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4644008" y="4101075"/>
            <a:ext cx="1871906" cy="16639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8" hasCustomPrompt="1"/>
          </p:nvPr>
        </p:nvSpPr>
        <p:spPr>
          <a:xfrm>
            <a:off x="4644010" y="5829267"/>
            <a:ext cx="1872207" cy="24944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29" hasCustomPrompt="1"/>
          </p:nvPr>
        </p:nvSpPr>
        <p:spPr>
          <a:xfrm>
            <a:off x="4644010" y="3332990"/>
            <a:ext cx="1872207" cy="24944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7" name="Рисунок 11"/>
          <p:cNvSpPr>
            <a:spLocks noGrp="1"/>
          </p:cNvSpPr>
          <p:nvPr>
            <p:ph type="pic" sz="quarter" idx="30" hasCustomPrompt="1"/>
          </p:nvPr>
        </p:nvSpPr>
        <p:spPr>
          <a:xfrm>
            <a:off x="6732240" y="1604798"/>
            <a:ext cx="1871906" cy="16639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8" name="Рисунок 11"/>
          <p:cNvSpPr>
            <a:spLocks noGrp="1"/>
          </p:cNvSpPr>
          <p:nvPr>
            <p:ph type="pic" sz="quarter" idx="31" hasCustomPrompt="1"/>
          </p:nvPr>
        </p:nvSpPr>
        <p:spPr>
          <a:xfrm>
            <a:off x="6732240" y="4101075"/>
            <a:ext cx="1871906" cy="16639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4" name="Текст 3"/>
          <p:cNvSpPr>
            <a:spLocks noGrp="1"/>
          </p:cNvSpPr>
          <p:nvPr>
            <p:ph type="body" sz="quarter" idx="32" hasCustomPrompt="1"/>
          </p:nvPr>
        </p:nvSpPr>
        <p:spPr>
          <a:xfrm>
            <a:off x="6732242" y="5829267"/>
            <a:ext cx="1872207" cy="24944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5" name="Текст 3"/>
          <p:cNvSpPr>
            <a:spLocks noGrp="1"/>
          </p:cNvSpPr>
          <p:nvPr>
            <p:ph type="body" sz="quarter" idx="33" hasCustomPrompt="1"/>
          </p:nvPr>
        </p:nvSpPr>
        <p:spPr>
          <a:xfrm>
            <a:off x="6732242" y="3332990"/>
            <a:ext cx="1872207" cy="24944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545" y="260646"/>
            <a:ext cx="776580" cy="73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0860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4650"/>
            <a:ext cx="8229600" cy="85010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765085"/>
            <a:ext cx="1871906" cy="16639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2555776" y="1765085"/>
            <a:ext cx="1871906" cy="16639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2555776" y="3813043"/>
            <a:ext cx="1871906" cy="16639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3813043"/>
            <a:ext cx="1871906" cy="16639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4644008" y="1765085"/>
            <a:ext cx="1871906" cy="16639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4644008" y="3813043"/>
            <a:ext cx="1871906" cy="16639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7" name="Рисунок 11"/>
          <p:cNvSpPr>
            <a:spLocks noGrp="1"/>
          </p:cNvSpPr>
          <p:nvPr>
            <p:ph type="pic" sz="quarter" idx="30" hasCustomPrompt="1"/>
          </p:nvPr>
        </p:nvSpPr>
        <p:spPr>
          <a:xfrm>
            <a:off x="6732240" y="1765085"/>
            <a:ext cx="1871906" cy="16639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8" name="Рисунок 11"/>
          <p:cNvSpPr>
            <a:spLocks noGrp="1"/>
          </p:cNvSpPr>
          <p:nvPr>
            <p:ph type="pic" sz="quarter" idx="31" hasCustomPrompt="1"/>
          </p:nvPr>
        </p:nvSpPr>
        <p:spPr>
          <a:xfrm>
            <a:off x="6732240" y="3813043"/>
            <a:ext cx="1871906" cy="16639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545" y="260646"/>
            <a:ext cx="776580" cy="73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0443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4650"/>
            <a:ext cx="8229600" cy="85010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2" hasCustomPrompt="1"/>
          </p:nvPr>
        </p:nvSpPr>
        <p:spPr>
          <a:xfrm>
            <a:off x="467544" y="1508787"/>
            <a:ext cx="1871662" cy="2207683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33" hasCustomPrompt="1"/>
          </p:nvPr>
        </p:nvSpPr>
        <p:spPr>
          <a:xfrm>
            <a:off x="2555776" y="1508787"/>
            <a:ext cx="1871662" cy="2207683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34" hasCustomPrompt="1"/>
          </p:nvPr>
        </p:nvSpPr>
        <p:spPr>
          <a:xfrm>
            <a:off x="4644008" y="1508787"/>
            <a:ext cx="1871662" cy="2207683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35" hasCustomPrompt="1"/>
          </p:nvPr>
        </p:nvSpPr>
        <p:spPr>
          <a:xfrm>
            <a:off x="6732240" y="1508787"/>
            <a:ext cx="1871662" cy="2207683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36" hasCustomPrompt="1"/>
          </p:nvPr>
        </p:nvSpPr>
        <p:spPr>
          <a:xfrm>
            <a:off x="467544" y="4005627"/>
            <a:ext cx="1871662" cy="2207683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4" name="Текст 3"/>
          <p:cNvSpPr>
            <a:spLocks noGrp="1"/>
          </p:cNvSpPr>
          <p:nvPr>
            <p:ph type="body" sz="quarter" idx="37" hasCustomPrompt="1"/>
          </p:nvPr>
        </p:nvSpPr>
        <p:spPr>
          <a:xfrm>
            <a:off x="2555776" y="4005627"/>
            <a:ext cx="1871662" cy="2207683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5" name="Текст 3"/>
          <p:cNvSpPr>
            <a:spLocks noGrp="1"/>
          </p:cNvSpPr>
          <p:nvPr>
            <p:ph type="body" sz="quarter" idx="38" hasCustomPrompt="1"/>
          </p:nvPr>
        </p:nvSpPr>
        <p:spPr>
          <a:xfrm>
            <a:off x="4644008" y="4005627"/>
            <a:ext cx="1871662" cy="2207683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6" name="Текст 3"/>
          <p:cNvSpPr>
            <a:spLocks noGrp="1"/>
          </p:cNvSpPr>
          <p:nvPr>
            <p:ph type="body" sz="quarter" idx="39" hasCustomPrompt="1"/>
          </p:nvPr>
        </p:nvSpPr>
        <p:spPr>
          <a:xfrm>
            <a:off x="6732240" y="4005627"/>
            <a:ext cx="1871662" cy="2207683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545" y="260646"/>
            <a:ext cx="776580" cy="73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210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слева (доп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5050904" cy="85010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0" y="1340768"/>
            <a:ext cx="4114800" cy="49686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 marL="1219076" indent="0">
              <a:buNone/>
              <a:defRPr sz="2400"/>
            </a:lvl3pPr>
            <a:lvl4pPr marL="1828616" indent="0">
              <a:buNone/>
              <a:defRPr sz="2000"/>
            </a:lvl4pPr>
            <a:lvl5pPr marL="2438155" indent="0">
              <a:buNone/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10297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8644"/>
            <a:ext cx="8229600" cy="85010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457200" y="1509184"/>
            <a:ext cx="8229600" cy="48001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19822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8644"/>
            <a:ext cx="8229600" cy="85010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0" y="1508024"/>
            <a:ext cx="3970784" cy="48013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4"/>
          </p:nvPr>
        </p:nvSpPr>
        <p:spPr>
          <a:xfrm>
            <a:off x="4644008" y="1508023"/>
            <a:ext cx="4042792" cy="4801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3789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 hasCustomPrompt="1"/>
          </p:nvPr>
        </p:nvSpPr>
        <p:spPr>
          <a:xfrm>
            <a:off x="693937" y="2867323"/>
            <a:ext cx="7756127" cy="646331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>
              <a:defRPr sz="3600" b="1" baseline="0">
                <a:latin typeface="Avenir Next Cyr" panose="020B0503020202020204" pitchFamily="34" charset="-52"/>
              </a:defRPr>
            </a:lvl1pPr>
          </a:lstStyle>
          <a:p>
            <a:r>
              <a:rPr lang="ru-RU" dirty="0"/>
              <a:t>Тема презентации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3491880" y="5925278"/>
            <a:ext cx="2160240" cy="3830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en-US" dirty="0"/>
              <a:t>д</a:t>
            </a:r>
            <a:r>
              <a:rPr lang="ru-RU" dirty="0" err="1"/>
              <a:t>д.мм.гггг</a:t>
            </a:r>
            <a:r>
              <a:rPr lang="ru-RU" dirty="0"/>
              <a:t>.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683569" y="5349214"/>
            <a:ext cx="7776863" cy="3831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Avenir Next Cyr" panose="020B0503020202020204" pitchFamily="34" charset="-52"/>
              </a:defRPr>
            </a:lvl1pPr>
            <a:lvl2pPr marL="609540" indent="0">
              <a:buNone/>
              <a:defRPr/>
            </a:lvl2pPr>
            <a:lvl3pPr marL="1219078" indent="0">
              <a:buNone/>
              <a:defRPr/>
            </a:lvl3pPr>
            <a:lvl4pPr marL="1828619" indent="0">
              <a:buNone/>
              <a:defRPr/>
            </a:lvl4pPr>
            <a:lvl5pPr marL="2438157" indent="0">
              <a:buNone/>
              <a:defRPr/>
            </a:lvl5pPr>
          </a:lstStyle>
          <a:p>
            <a:pPr lvl="0"/>
            <a:r>
              <a:rPr lang="ru-RU" sz="1600" dirty="0"/>
              <a:t>ФИО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23016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8644"/>
            <a:ext cx="8229600" cy="85010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cs typeface="MV Boli" panose="02000500030200090000" pitchFamily="2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3" y="1509184"/>
            <a:ext cx="4330700" cy="4800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68268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ри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4650"/>
            <a:ext cx="8229600" cy="85010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156177" y="1509184"/>
            <a:ext cx="2530624" cy="4800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4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8" name="Объект 4"/>
          <p:cNvSpPr>
            <a:spLocks noGrp="1"/>
          </p:cNvSpPr>
          <p:nvPr>
            <p:ph sz="quarter" idx="14"/>
          </p:nvPr>
        </p:nvSpPr>
        <p:spPr>
          <a:xfrm>
            <a:off x="481239" y="1509184"/>
            <a:ext cx="2506588" cy="4800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4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15"/>
          </p:nvPr>
        </p:nvSpPr>
        <p:spPr>
          <a:xfrm>
            <a:off x="3311865" y="1509184"/>
            <a:ext cx="2520281" cy="4800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4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3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64668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4650"/>
            <a:ext cx="8229600" cy="85010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732240" y="1508787"/>
            <a:ext cx="1954560" cy="48009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Объект 4"/>
          <p:cNvSpPr>
            <a:spLocks noGrp="1"/>
          </p:cNvSpPr>
          <p:nvPr>
            <p:ph sz="quarter" idx="14"/>
          </p:nvPr>
        </p:nvSpPr>
        <p:spPr>
          <a:xfrm>
            <a:off x="4633664" y="1508787"/>
            <a:ext cx="1954560" cy="48009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Объект 4"/>
          <p:cNvSpPr>
            <a:spLocks noGrp="1"/>
          </p:cNvSpPr>
          <p:nvPr>
            <p:ph sz="quarter" idx="15"/>
          </p:nvPr>
        </p:nvSpPr>
        <p:spPr>
          <a:xfrm>
            <a:off x="2545432" y="1508787"/>
            <a:ext cx="1954560" cy="48009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16"/>
          </p:nvPr>
        </p:nvSpPr>
        <p:spPr>
          <a:xfrm>
            <a:off x="457200" y="1507796"/>
            <a:ext cx="1954560" cy="48009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lang="ru-RU" sz="1400" baseline="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1100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4650"/>
            <a:ext cx="8229600" cy="85010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5" y="4523720"/>
            <a:ext cx="2592705" cy="12095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931432"/>
            <a:ext cx="2592288" cy="23042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3275856" y="1931432"/>
            <a:ext cx="2592288" cy="23042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6084168" y="1931432"/>
            <a:ext cx="2592288" cy="23042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6084169" y="4523720"/>
            <a:ext cx="2592705" cy="1209536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3275648" y="4523720"/>
            <a:ext cx="2592705" cy="1209536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</p:spTree>
    <p:extLst>
      <p:ext uri="{BB962C8B-B14F-4D97-AF65-F5344CB8AC3E}">
        <p14:creationId xmlns:p14="http://schemas.microsoft.com/office/powerpoint/2010/main" val="8482582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4650"/>
            <a:ext cx="8229600" cy="85010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1979713" y="3429000"/>
            <a:ext cx="2160587" cy="287867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1979713" y="5925277"/>
            <a:ext cx="2160587" cy="287867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1979712" y="1508787"/>
            <a:ext cx="2160240" cy="1920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4860032" y="1508787"/>
            <a:ext cx="2160240" cy="1920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4860032" y="4005064"/>
            <a:ext cx="2160240" cy="1920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1979712" y="4005064"/>
            <a:ext cx="2160240" cy="1920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4860033" y="5925277"/>
            <a:ext cx="2160587" cy="287867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4860033" y="3429000"/>
            <a:ext cx="2160587" cy="287867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</p:spTree>
    <p:extLst>
      <p:ext uri="{BB962C8B-B14F-4D97-AF65-F5344CB8AC3E}">
        <p14:creationId xmlns:p14="http://schemas.microsoft.com/office/powerpoint/2010/main" val="20591858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4650"/>
            <a:ext cx="8229600" cy="85010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2627784" y="1508788"/>
            <a:ext cx="1728192" cy="188162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2627784" y="4005065"/>
            <a:ext cx="1728192" cy="188162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508787"/>
            <a:ext cx="2088232" cy="18562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4788024" y="1508787"/>
            <a:ext cx="2088232" cy="18562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4788024" y="4005065"/>
            <a:ext cx="2088232" cy="18562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4005065"/>
            <a:ext cx="2088232" cy="18562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6948264" y="4005065"/>
            <a:ext cx="1728192" cy="188162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6948264" y="1508788"/>
            <a:ext cx="1728192" cy="188162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36010985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4650"/>
            <a:ext cx="8229600" cy="85010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8"/>
          </p:nvPr>
        </p:nvSpPr>
        <p:spPr>
          <a:xfrm>
            <a:off x="4787900" y="1509184"/>
            <a:ext cx="3887788" cy="211243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Текст 4"/>
          <p:cNvSpPr>
            <a:spLocks noGrp="1"/>
          </p:cNvSpPr>
          <p:nvPr>
            <p:ph type="body" sz="quarter" idx="19"/>
          </p:nvPr>
        </p:nvSpPr>
        <p:spPr>
          <a:xfrm>
            <a:off x="467544" y="1508786"/>
            <a:ext cx="3887788" cy="21128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Текст 4"/>
          <p:cNvSpPr>
            <a:spLocks noGrp="1"/>
          </p:cNvSpPr>
          <p:nvPr>
            <p:ph type="body" sz="quarter" idx="20"/>
          </p:nvPr>
        </p:nvSpPr>
        <p:spPr>
          <a:xfrm>
            <a:off x="4788024" y="4004469"/>
            <a:ext cx="3887788" cy="21128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7" name="Текст 4"/>
          <p:cNvSpPr>
            <a:spLocks noGrp="1"/>
          </p:cNvSpPr>
          <p:nvPr>
            <p:ph type="body" sz="quarter" idx="21"/>
          </p:nvPr>
        </p:nvSpPr>
        <p:spPr>
          <a:xfrm>
            <a:off x="467668" y="4004071"/>
            <a:ext cx="3887788" cy="21128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521437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4650"/>
            <a:ext cx="8229600" cy="85010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5" y="3525011"/>
            <a:ext cx="2160587" cy="287867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5" y="6021288"/>
            <a:ext cx="2160587" cy="287867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604798"/>
            <a:ext cx="2160240" cy="1920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3491880" y="1604798"/>
            <a:ext cx="2160240" cy="1920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3491880" y="4101075"/>
            <a:ext cx="2160240" cy="1920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4101075"/>
            <a:ext cx="2160240" cy="1920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3491881" y="6021288"/>
            <a:ext cx="2160587" cy="287867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3491881" y="3525011"/>
            <a:ext cx="2160587" cy="287867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6515869" y="1604798"/>
            <a:ext cx="2160240" cy="1920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6515869" y="4101075"/>
            <a:ext cx="2160240" cy="1920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8" hasCustomPrompt="1"/>
          </p:nvPr>
        </p:nvSpPr>
        <p:spPr>
          <a:xfrm>
            <a:off x="6515870" y="6021288"/>
            <a:ext cx="2160587" cy="287867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29" hasCustomPrompt="1"/>
          </p:nvPr>
        </p:nvSpPr>
        <p:spPr>
          <a:xfrm>
            <a:off x="6515870" y="3525011"/>
            <a:ext cx="2160587" cy="287867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</p:spTree>
    <p:extLst>
      <p:ext uri="{BB962C8B-B14F-4D97-AF65-F5344CB8AC3E}">
        <p14:creationId xmlns:p14="http://schemas.microsoft.com/office/powerpoint/2010/main" val="37353638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4650"/>
            <a:ext cx="8229600" cy="85010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5" y="1604798"/>
            <a:ext cx="2447925" cy="21759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3348212" y="1604798"/>
            <a:ext cx="2447925" cy="21759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3348212" y="4101075"/>
            <a:ext cx="2447925" cy="21759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892" y="4101075"/>
            <a:ext cx="2447925" cy="21759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6228185" y="1604798"/>
            <a:ext cx="2447925" cy="21759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6228185" y="4101075"/>
            <a:ext cx="2447925" cy="21759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30576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4650"/>
            <a:ext cx="8229600" cy="85010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28"/>
          </p:nvPr>
        </p:nvSpPr>
        <p:spPr>
          <a:xfrm>
            <a:off x="467545" y="1604798"/>
            <a:ext cx="2447925" cy="22076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9"/>
          </p:nvPr>
        </p:nvSpPr>
        <p:spPr>
          <a:xfrm>
            <a:off x="467545" y="4101075"/>
            <a:ext cx="2447925" cy="22076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30"/>
          </p:nvPr>
        </p:nvSpPr>
        <p:spPr>
          <a:xfrm>
            <a:off x="3348038" y="4101075"/>
            <a:ext cx="2447925" cy="22076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7" name="Текст 3"/>
          <p:cNvSpPr>
            <a:spLocks noGrp="1"/>
          </p:cNvSpPr>
          <p:nvPr>
            <p:ph type="body" sz="quarter" idx="31"/>
          </p:nvPr>
        </p:nvSpPr>
        <p:spPr>
          <a:xfrm>
            <a:off x="6228185" y="4101075"/>
            <a:ext cx="2447925" cy="22076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" name="Текст 3"/>
          <p:cNvSpPr>
            <a:spLocks noGrp="1"/>
          </p:cNvSpPr>
          <p:nvPr>
            <p:ph type="body" sz="quarter" idx="32"/>
          </p:nvPr>
        </p:nvSpPr>
        <p:spPr>
          <a:xfrm>
            <a:off x="6228185" y="1604798"/>
            <a:ext cx="2447925" cy="22076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33"/>
          </p:nvPr>
        </p:nvSpPr>
        <p:spPr>
          <a:xfrm>
            <a:off x="3348038" y="1604798"/>
            <a:ext cx="2447925" cy="22076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77043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 hasCustomPrompt="1"/>
          </p:nvPr>
        </p:nvSpPr>
        <p:spPr>
          <a:xfrm>
            <a:off x="693937" y="2867565"/>
            <a:ext cx="7756127" cy="646331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>
              <a:defRPr sz="3600" b="1" baseline="0">
                <a:latin typeface="Avenir Next Cyr" panose="020B0503020202020204" pitchFamily="34" charset="-52"/>
              </a:defRPr>
            </a:lvl1pPr>
          </a:lstStyle>
          <a:p>
            <a:r>
              <a:rPr lang="ru-RU" dirty="0"/>
              <a:t>Тема презентации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3491880" y="5925278"/>
            <a:ext cx="2160240" cy="3830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en-US" dirty="0"/>
              <a:t>д</a:t>
            </a:r>
            <a:r>
              <a:rPr lang="ru-RU" dirty="0" err="1"/>
              <a:t>д.мм.гггг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17452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4650"/>
            <a:ext cx="8229600" cy="85010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6" y="3332990"/>
            <a:ext cx="1872207" cy="24944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6" y="5829267"/>
            <a:ext cx="1872207" cy="24944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604798"/>
            <a:ext cx="1871906" cy="16639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2555776" y="1604798"/>
            <a:ext cx="1871906" cy="16639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2555776" y="4101075"/>
            <a:ext cx="1871906" cy="16639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4101075"/>
            <a:ext cx="1871906" cy="16639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2555778" y="5829267"/>
            <a:ext cx="1872207" cy="24944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2555778" y="3332990"/>
            <a:ext cx="1872207" cy="24944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4644008" y="1604798"/>
            <a:ext cx="1871906" cy="16639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4644008" y="4101075"/>
            <a:ext cx="1871906" cy="16639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8" hasCustomPrompt="1"/>
          </p:nvPr>
        </p:nvSpPr>
        <p:spPr>
          <a:xfrm>
            <a:off x="4644010" y="5829267"/>
            <a:ext cx="1872207" cy="24944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29" hasCustomPrompt="1"/>
          </p:nvPr>
        </p:nvSpPr>
        <p:spPr>
          <a:xfrm>
            <a:off x="4644010" y="3332990"/>
            <a:ext cx="1872207" cy="24944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7" name="Рисунок 11"/>
          <p:cNvSpPr>
            <a:spLocks noGrp="1"/>
          </p:cNvSpPr>
          <p:nvPr>
            <p:ph type="pic" sz="quarter" idx="30" hasCustomPrompt="1"/>
          </p:nvPr>
        </p:nvSpPr>
        <p:spPr>
          <a:xfrm>
            <a:off x="6732240" y="1604798"/>
            <a:ext cx="1871906" cy="16639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8" name="Рисунок 11"/>
          <p:cNvSpPr>
            <a:spLocks noGrp="1"/>
          </p:cNvSpPr>
          <p:nvPr>
            <p:ph type="pic" sz="quarter" idx="31" hasCustomPrompt="1"/>
          </p:nvPr>
        </p:nvSpPr>
        <p:spPr>
          <a:xfrm>
            <a:off x="6732240" y="4101075"/>
            <a:ext cx="1871906" cy="16639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4" name="Текст 3"/>
          <p:cNvSpPr>
            <a:spLocks noGrp="1"/>
          </p:cNvSpPr>
          <p:nvPr>
            <p:ph type="body" sz="quarter" idx="32" hasCustomPrompt="1"/>
          </p:nvPr>
        </p:nvSpPr>
        <p:spPr>
          <a:xfrm>
            <a:off x="6732242" y="5829267"/>
            <a:ext cx="1872207" cy="24944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5" name="Текст 3"/>
          <p:cNvSpPr>
            <a:spLocks noGrp="1"/>
          </p:cNvSpPr>
          <p:nvPr>
            <p:ph type="body" sz="quarter" idx="33" hasCustomPrompt="1"/>
          </p:nvPr>
        </p:nvSpPr>
        <p:spPr>
          <a:xfrm>
            <a:off x="6732242" y="3332990"/>
            <a:ext cx="1872207" cy="24944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</p:spTree>
    <p:extLst>
      <p:ext uri="{BB962C8B-B14F-4D97-AF65-F5344CB8AC3E}">
        <p14:creationId xmlns:p14="http://schemas.microsoft.com/office/powerpoint/2010/main" val="13422089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4650"/>
            <a:ext cx="8229600" cy="85010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765085"/>
            <a:ext cx="1871906" cy="16639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2555776" y="1765085"/>
            <a:ext cx="1871906" cy="16639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2555776" y="3813043"/>
            <a:ext cx="1871906" cy="16639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3813043"/>
            <a:ext cx="1871906" cy="16639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4644008" y="1765085"/>
            <a:ext cx="1871906" cy="16639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4644008" y="3813043"/>
            <a:ext cx="1871906" cy="16639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7" name="Рисунок 11"/>
          <p:cNvSpPr>
            <a:spLocks noGrp="1"/>
          </p:cNvSpPr>
          <p:nvPr>
            <p:ph type="pic" sz="quarter" idx="30" hasCustomPrompt="1"/>
          </p:nvPr>
        </p:nvSpPr>
        <p:spPr>
          <a:xfrm>
            <a:off x="6732240" y="1765085"/>
            <a:ext cx="1871906" cy="16639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8" name="Рисунок 11"/>
          <p:cNvSpPr>
            <a:spLocks noGrp="1"/>
          </p:cNvSpPr>
          <p:nvPr>
            <p:ph type="pic" sz="quarter" idx="31" hasCustomPrompt="1"/>
          </p:nvPr>
        </p:nvSpPr>
        <p:spPr>
          <a:xfrm>
            <a:off x="6732240" y="3813043"/>
            <a:ext cx="1871906" cy="16639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14331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4650"/>
            <a:ext cx="8229600" cy="85010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2" hasCustomPrompt="1"/>
          </p:nvPr>
        </p:nvSpPr>
        <p:spPr>
          <a:xfrm>
            <a:off x="467544" y="1508787"/>
            <a:ext cx="1871662" cy="2207683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33" hasCustomPrompt="1"/>
          </p:nvPr>
        </p:nvSpPr>
        <p:spPr>
          <a:xfrm>
            <a:off x="2555776" y="1508787"/>
            <a:ext cx="1871662" cy="2207683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34" hasCustomPrompt="1"/>
          </p:nvPr>
        </p:nvSpPr>
        <p:spPr>
          <a:xfrm>
            <a:off x="4644008" y="1508787"/>
            <a:ext cx="1871662" cy="2207683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35" hasCustomPrompt="1"/>
          </p:nvPr>
        </p:nvSpPr>
        <p:spPr>
          <a:xfrm>
            <a:off x="6732240" y="1508787"/>
            <a:ext cx="1871662" cy="2207683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36" hasCustomPrompt="1"/>
          </p:nvPr>
        </p:nvSpPr>
        <p:spPr>
          <a:xfrm>
            <a:off x="467544" y="4005627"/>
            <a:ext cx="1871662" cy="2207683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4" name="Текст 3"/>
          <p:cNvSpPr>
            <a:spLocks noGrp="1"/>
          </p:cNvSpPr>
          <p:nvPr>
            <p:ph type="body" sz="quarter" idx="37" hasCustomPrompt="1"/>
          </p:nvPr>
        </p:nvSpPr>
        <p:spPr>
          <a:xfrm>
            <a:off x="2555776" y="4005627"/>
            <a:ext cx="1871662" cy="2207683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5" name="Текст 3"/>
          <p:cNvSpPr>
            <a:spLocks noGrp="1"/>
          </p:cNvSpPr>
          <p:nvPr>
            <p:ph type="body" sz="quarter" idx="38" hasCustomPrompt="1"/>
          </p:nvPr>
        </p:nvSpPr>
        <p:spPr>
          <a:xfrm>
            <a:off x="4644008" y="4005627"/>
            <a:ext cx="1871662" cy="2207683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6" name="Текст 3"/>
          <p:cNvSpPr>
            <a:spLocks noGrp="1"/>
          </p:cNvSpPr>
          <p:nvPr>
            <p:ph type="body" sz="quarter" idx="39" hasCustomPrompt="1"/>
          </p:nvPr>
        </p:nvSpPr>
        <p:spPr>
          <a:xfrm>
            <a:off x="6732240" y="4005627"/>
            <a:ext cx="1871662" cy="2207683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82132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D59F22-D3A6-4D07-A51A-635CB77182A3}" type="datetime1">
              <a:rPr lang="ru-RU" smtClean="0"/>
              <a:pPr>
                <a:defRPr/>
              </a:pPr>
              <a:t>19.08.2022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6494B-FE90-4398-9838-266980A8AF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5285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7C54021-7513-4157-93B0-19BC0E395569}" type="datetime1">
              <a:rPr lang="ru-RU" smtClean="0"/>
              <a:pPr>
                <a:defRPr/>
              </a:pPr>
              <a:t>19.08.2022</a:t>
            </a:fld>
            <a:endParaRPr lang="ru-RU"/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03AFDEF-A428-49A7-A17E-77D31371F7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9011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AE0A4-C0D0-4761-87E8-278D2B8C113B}" type="datetime1">
              <a:rPr lang="ru-RU" smtClean="0"/>
              <a:pPr>
                <a:defRPr/>
              </a:pPr>
              <a:t>19.08.2022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84EB70F-6E7D-4487-AC5D-7EE813F1E9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5353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327871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276900"/>
            <a:ext cx="7772400" cy="1470025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defRPr sz="6600" b="1">
                <a:latin typeface="Avenir Next Cyr" panose="020B0503020202020204" pitchFamily="34" charset="-52"/>
              </a:defRPr>
            </a:lvl1pPr>
          </a:lstStyle>
          <a:p>
            <a:r>
              <a:rPr lang="ru-RU" dirty="0"/>
              <a:t>Тема презентации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6300192" y="6309321"/>
            <a:ext cx="2158008" cy="3840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ru-RU" dirty="0"/>
              <a:t>Группа</a:t>
            </a:r>
            <a:r>
              <a:rPr lang="en-US" dirty="0"/>
              <a:t>/</a:t>
            </a:r>
            <a:r>
              <a:rPr lang="en-US" dirty="0" err="1"/>
              <a:t>должность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755664" y="6309348"/>
            <a:ext cx="1152055" cy="3830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ru-RU" dirty="0" err="1"/>
              <a:t>Дд.мм.гггг</a:t>
            </a:r>
            <a:r>
              <a:rPr lang="ru-RU" dirty="0"/>
              <a:t>.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3132148" y="6309811"/>
            <a:ext cx="2879725" cy="3831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>
                <a:latin typeface="Avenir Next Cyr" panose="020B0503020202020204" pitchFamily="34" charset="-52"/>
              </a:defRPr>
            </a:lvl1pPr>
            <a:lvl2pPr marL="609540" indent="0">
              <a:buNone/>
              <a:defRPr/>
            </a:lvl2pPr>
            <a:lvl3pPr marL="1219078" indent="0">
              <a:buNone/>
              <a:defRPr/>
            </a:lvl3pPr>
            <a:lvl4pPr marL="1828619" indent="0">
              <a:buNone/>
              <a:defRPr/>
            </a:lvl4pPr>
            <a:lvl5pPr marL="2438157" indent="0">
              <a:buNone/>
              <a:defRPr/>
            </a:lvl5pPr>
          </a:lstStyle>
          <a:p>
            <a:pPr lvl="0"/>
            <a:r>
              <a:rPr lang="ru-RU" sz="1600" dirty="0"/>
              <a:t>ФИО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94873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51920" y="274665"/>
            <a:ext cx="4834880" cy="94611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="1">
                <a:solidFill>
                  <a:schemeClr val="tx1"/>
                </a:solidFill>
                <a:latin typeface="Avenir Next Cyr" panose="020B0503020202020204" pitchFamily="34" charset="-52"/>
              </a:defRPr>
            </a:lvl1pPr>
          </a:lstStyle>
          <a:p>
            <a:r>
              <a:rPr lang="ru-RU" dirty="0"/>
              <a:t>Образец содержания: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72400" y="6356352"/>
            <a:ext cx="514400" cy="365125"/>
          </a:xfrm>
        </p:spPr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3"/>
          </p:nvPr>
        </p:nvSpPr>
        <p:spPr>
          <a:xfrm>
            <a:off x="3851929" y="1508788"/>
            <a:ext cx="4824413" cy="480053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+mj-lt"/>
              <a:buAutoNum type="arabicPeriod"/>
              <a:defRPr sz="2400">
                <a:solidFill>
                  <a:schemeClr val="tx1"/>
                </a:solidFill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57374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 hasCustomPrompt="1"/>
          </p:nvPr>
        </p:nvSpPr>
        <p:spPr>
          <a:xfrm>
            <a:off x="693937" y="2867565"/>
            <a:ext cx="7756127" cy="646331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>
              <a:defRPr sz="3600" b="1" baseline="0">
                <a:latin typeface="Avenir Next Cyr" panose="020B0503020202020204" pitchFamily="34" charset="-52"/>
              </a:defRPr>
            </a:lvl1pPr>
          </a:lstStyle>
          <a:p>
            <a:r>
              <a:rPr lang="ru-RU" dirty="0"/>
              <a:t>Тема презентации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683569" y="5925278"/>
            <a:ext cx="7776863" cy="3831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Avenir Next Cyr" panose="020B0503020202020204" pitchFamily="34" charset="-52"/>
              </a:defRPr>
            </a:lvl1pPr>
            <a:lvl2pPr marL="609540" indent="0">
              <a:buNone/>
              <a:defRPr/>
            </a:lvl2pPr>
            <a:lvl3pPr marL="1219078" indent="0">
              <a:buNone/>
              <a:defRPr/>
            </a:lvl3pPr>
            <a:lvl4pPr marL="1828619" indent="0">
              <a:buNone/>
              <a:defRPr/>
            </a:lvl4pPr>
            <a:lvl5pPr marL="2438157" indent="0">
              <a:buNone/>
              <a:defRPr/>
            </a:lvl5pPr>
          </a:lstStyle>
          <a:p>
            <a:pPr lvl="0"/>
            <a:r>
              <a:rPr lang="ru-RU" sz="1600" dirty="0"/>
              <a:t>ФИО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841541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(слайд-бампер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971600" y="2276873"/>
            <a:ext cx="4320480" cy="2400267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6000" b="0" kern="1200">
                <a:solidFill>
                  <a:schemeClr val="tx1"/>
                </a:solidFill>
                <a:latin typeface="Futura-Normal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ru-RU" sz="5400" b="1" dirty="0">
                <a:latin typeface="Avenir Next Cyr" panose="020B0503020202020204" pitchFamily="34" charset="-52"/>
              </a:rPr>
              <a:t>Заголовок раздела</a:t>
            </a:r>
          </a:p>
        </p:txBody>
      </p:sp>
    </p:spTree>
    <p:extLst>
      <p:ext uri="{BB962C8B-B14F-4D97-AF65-F5344CB8AC3E}">
        <p14:creationId xmlns:p14="http://schemas.microsoft.com/office/powerpoint/2010/main" val="123913871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8644"/>
            <a:ext cx="8229600" cy="85010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457200" y="1509184"/>
            <a:ext cx="8229600" cy="480013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  <a:lvl2pPr>
              <a:defRPr sz="36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7388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8644"/>
            <a:ext cx="8229600" cy="85010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0" y="1508024"/>
            <a:ext cx="3970784" cy="480130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14"/>
          </p:nvPr>
        </p:nvSpPr>
        <p:spPr>
          <a:xfrm>
            <a:off x="4644008" y="1508023"/>
            <a:ext cx="4042792" cy="48013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59252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8644"/>
            <a:ext cx="8229600" cy="85010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800" b="1">
                <a:solidFill>
                  <a:schemeClr val="tx1"/>
                </a:solidFill>
                <a:latin typeface="Avenir Next Cyr" panose="020B0503020202020204" pitchFamily="34" charset="-52"/>
                <a:cs typeface="MV Boli" panose="02000500030200090000" pitchFamily="2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3" y="1509184"/>
            <a:ext cx="4330700" cy="4800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  <a:lvl2pPr>
              <a:defRPr sz="32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90174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66"/>
            <a:ext cx="4978896" cy="85010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0" y="1508787"/>
            <a:ext cx="4114800" cy="4800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609538" indent="0">
              <a:buNone/>
              <a:defRPr sz="2800"/>
            </a:lvl2pPr>
            <a:lvl3pPr marL="1219076" indent="0">
              <a:buNone/>
              <a:defRPr sz="2000"/>
            </a:lvl3pPr>
            <a:lvl4pPr marL="1828616" indent="0">
              <a:buNone/>
              <a:defRPr sz="1800"/>
            </a:lvl4pPr>
            <a:lvl5pPr marL="2438155" indent="0">
              <a:buNone/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65988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4650"/>
            <a:ext cx="8229600" cy="85010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156180" y="1509184"/>
            <a:ext cx="2530623" cy="4800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609538" indent="0">
              <a:buNone/>
              <a:defRPr sz="18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Объект 4"/>
          <p:cNvSpPr>
            <a:spLocks noGrp="1"/>
          </p:cNvSpPr>
          <p:nvPr>
            <p:ph sz="quarter" idx="14"/>
          </p:nvPr>
        </p:nvSpPr>
        <p:spPr>
          <a:xfrm>
            <a:off x="481243" y="1509184"/>
            <a:ext cx="2506585" cy="4800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609538" indent="0">
              <a:buNone/>
              <a:defRPr sz="18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15"/>
          </p:nvPr>
        </p:nvSpPr>
        <p:spPr>
          <a:xfrm>
            <a:off x="3311864" y="1509184"/>
            <a:ext cx="2520279" cy="4800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609538" indent="0">
              <a:buNone/>
              <a:defRPr sz="18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983781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4650"/>
            <a:ext cx="8229600" cy="85010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732240" y="1508787"/>
            <a:ext cx="1954560" cy="48009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Объект 4"/>
          <p:cNvSpPr>
            <a:spLocks noGrp="1"/>
          </p:cNvSpPr>
          <p:nvPr>
            <p:ph sz="quarter" idx="14"/>
          </p:nvPr>
        </p:nvSpPr>
        <p:spPr>
          <a:xfrm>
            <a:off x="4633664" y="1508787"/>
            <a:ext cx="1954560" cy="48009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Объект 4"/>
          <p:cNvSpPr>
            <a:spLocks noGrp="1"/>
          </p:cNvSpPr>
          <p:nvPr>
            <p:ph sz="quarter" idx="15"/>
          </p:nvPr>
        </p:nvSpPr>
        <p:spPr>
          <a:xfrm>
            <a:off x="2545432" y="1508787"/>
            <a:ext cx="1954560" cy="48009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16"/>
          </p:nvPr>
        </p:nvSpPr>
        <p:spPr>
          <a:xfrm>
            <a:off x="457200" y="1507796"/>
            <a:ext cx="1954560" cy="48009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930167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1472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 hasCustomPrompt="1"/>
          </p:nvPr>
        </p:nvSpPr>
        <p:spPr>
          <a:xfrm>
            <a:off x="693937" y="2867565"/>
            <a:ext cx="7756127" cy="646331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>
              <a:defRPr sz="3600" b="1" baseline="0">
                <a:latin typeface="Avenir Next Cyr" panose="020B0503020202020204" pitchFamily="34" charset="-52"/>
              </a:defRPr>
            </a:lvl1pPr>
          </a:lstStyle>
          <a:p>
            <a:r>
              <a:rPr lang="ru-RU" dirty="0"/>
              <a:t>Тема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38868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51920" y="764704"/>
            <a:ext cx="4824536" cy="50405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>
                <a:solidFill>
                  <a:schemeClr val="tx1"/>
                </a:solidFill>
                <a:latin typeface="Avenir Next Cyr" panose="020B0503020202020204" pitchFamily="34" charset="-52"/>
              </a:defRPr>
            </a:lvl1pPr>
          </a:lstStyle>
          <a:p>
            <a:r>
              <a:rPr lang="ru-RU" dirty="0"/>
              <a:t>Образец содержания: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72400" y="6381328"/>
            <a:ext cx="514400" cy="365125"/>
          </a:xfrm>
        </p:spPr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Текст 9"/>
          <p:cNvSpPr>
            <a:spLocks noGrp="1" noChangeAspect="1"/>
          </p:cNvSpPr>
          <p:nvPr>
            <p:ph type="body" sz="quarter" idx="13"/>
          </p:nvPr>
        </p:nvSpPr>
        <p:spPr>
          <a:xfrm>
            <a:off x="3851929" y="1412776"/>
            <a:ext cx="4824527" cy="489655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+mj-lt"/>
              <a:buAutoNum type="arabicPeriod"/>
              <a:defRPr sz="1600">
                <a:solidFill>
                  <a:schemeClr val="tx1"/>
                </a:solidFill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(слайд-бампер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467544" y="1772816"/>
            <a:ext cx="4896544" cy="230425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4000" b="1"/>
            </a:lvl1pPr>
          </a:lstStyle>
          <a:p>
            <a:r>
              <a:rPr lang="ru-RU" dirty="0"/>
              <a:t>Заголовок раздела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раздела (слайд-бампер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467544" y="1772816"/>
            <a:ext cx="4896544" cy="230425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4000" b="1"/>
            </a:lvl1pPr>
          </a:lstStyle>
          <a:p>
            <a:r>
              <a:rPr lang="ru-RU" dirty="0"/>
              <a:t>Заголовок раздела</a:t>
            </a:r>
          </a:p>
        </p:txBody>
      </p:sp>
      <p:sp>
        <p:nvSpPr>
          <p:cNvPr id="13" name="Текст 12"/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467544" y="4365104"/>
            <a:ext cx="4896544" cy="19202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aseline="0"/>
            </a:lvl1pPr>
            <a:lvl2pPr marL="609538" indent="0">
              <a:buFontTx/>
              <a:buNone/>
              <a:defRPr sz="1200"/>
            </a:lvl2pPr>
            <a:lvl3pPr marL="1219076" indent="0">
              <a:buFontTx/>
              <a:buNone/>
              <a:defRPr sz="1200"/>
            </a:lvl3pPr>
            <a:lvl4pPr marL="1828616" indent="0">
              <a:buFontTx/>
              <a:buNone/>
              <a:defRPr sz="1200"/>
            </a:lvl4pPr>
            <a:lvl5pPr marL="2438155" indent="0">
              <a:buFontTx/>
              <a:buNone/>
              <a:defRPr sz="1200"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747704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image" Target="../media/image1.jp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8">
            <a:alphaModFix amt="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72400" y="6453336"/>
            <a:ext cx="5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715" r:id="rId3"/>
    <p:sldLayoutId id="2147483717" r:id="rId4"/>
    <p:sldLayoutId id="2147483716" r:id="rId5"/>
    <p:sldLayoutId id="2147483718" r:id="rId6"/>
    <p:sldLayoutId id="2147483690" r:id="rId7"/>
    <p:sldLayoutId id="2147483691" r:id="rId8"/>
    <p:sldLayoutId id="2147483720" r:id="rId9"/>
    <p:sldLayoutId id="2147483719" r:id="rId10"/>
    <p:sldLayoutId id="2147483721" r:id="rId11"/>
    <p:sldLayoutId id="2147483692" r:id="rId12"/>
    <p:sldLayoutId id="2147483693" r:id="rId13"/>
    <p:sldLayoutId id="2147483694" r:id="rId14"/>
    <p:sldLayoutId id="2147483695" r:id="rId15"/>
    <p:sldLayoutId id="2147483699" r:id="rId16"/>
    <p:sldLayoutId id="2147483722" r:id="rId17"/>
    <p:sldLayoutId id="2147483728" r:id="rId18"/>
    <p:sldLayoutId id="2147483732" r:id="rId19"/>
    <p:sldLayoutId id="2147483725" r:id="rId20"/>
    <p:sldLayoutId id="2147483729" r:id="rId21"/>
    <p:sldLayoutId id="2147483727" r:id="rId22"/>
    <p:sldLayoutId id="2147483730" r:id="rId23"/>
    <p:sldLayoutId id="2147483724" r:id="rId24"/>
    <p:sldLayoutId id="2147483726" r:id="rId25"/>
    <p:sldLayoutId id="2147483731" r:id="rId26"/>
    <p:sldLayoutId id="2147483697" r:id="rId27"/>
    <p:sldLayoutId id="2147483733" r:id="rId28"/>
    <p:sldLayoutId id="2147483734" r:id="rId29"/>
    <p:sldLayoutId id="2147483735" r:id="rId30"/>
    <p:sldLayoutId id="2147483736" r:id="rId31"/>
    <p:sldLayoutId id="2147483737" r:id="rId32"/>
    <p:sldLayoutId id="2147483738" r:id="rId33"/>
    <p:sldLayoutId id="2147483739" r:id="rId34"/>
    <p:sldLayoutId id="2147483740" r:id="rId35"/>
    <p:sldLayoutId id="2147483741" r:id="rId36"/>
    <p:sldLayoutId id="2147483742" r:id="rId37"/>
    <p:sldLayoutId id="2147483743" r:id="rId38"/>
    <p:sldLayoutId id="2147483744" r:id="rId39"/>
    <p:sldLayoutId id="2147483745" r:id="rId40"/>
    <p:sldLayoutId id="2147483746" r:id="rId41"/>
    <p:sldLayoutId id="2147483747" r:id="rId42"/>
    <p:sldLayoutId id="2147483698" r:id="rId43"/>
    <p:sldLayoutId id="2147483748" r:id="rId44"/>
    <p:sldLayoutId id="2147483749" r:id="rId45"/>
    <p:sldLayoutId id="2147483751" r:id="rId46"/>
  </p:sldLayoutIdLst>
  <p:hf hdr="0" ftr="0" dt="0"/>
  <p:txStyles>
    <p:titleStyle>
      <a:lvl1pPr algn="ctr" defTabSz="1219078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54" indent="-457154" algn="l" defTabSz="1219078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01" indent="-380963" algn="l" defTabSz="1219078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847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387" indent="-304771" algn="l" defTabSz="1219078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2926" indent="-304771" algn="l" defTabSz="1219078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464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005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544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083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40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78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19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57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96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3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7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1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72400" y="6446608"/>
            <a:ext cx="514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9105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12" r:id="rId8"/>
    <p:sldLayoutId id="2147483709" r:id="rId9"/>
    <p:sldLayoutId id="2147483710" r:id="rId10"/>
    <p:sldLayoutId id="2147483711" r:id="rId11"/>
  </p:sldLayoutIdLst>
  <p:hf hdr="0" ftr="0" dt="0"/>
  <p:txStyles>
    <p:titleStyle>
      <a:lvl1pPr algn="ctr" defTabSz="1219078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54" indent="-457154" algn="l" defTabSz="1219078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01" indent="-380963" algn="l" defTabSz="1219078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847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387" indent="-304771" algn="l" defTabSz="1219078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2926" indent="-304771" algn="l" defTabSz="1219078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464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005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544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083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40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78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19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57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96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3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7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1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4.emf"/><Relationship Id="rId7" Type="http://schemas.openxmlformats.org/officeDocument/2006/relationships/image" Target="../media/image18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Relationship Id="rId9" Type="http://schemas.openxmlformats.org/officeDocument/2006/relationships/image" Target="../media/image20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image" Target="../media/image21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4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27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.jp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11" Type="http://schemas.openxmlformats.org/officeDocument/2006/relationships/image" Target="../media/image32.png"/><Relationship Id="rId5" Type="http://schemas.microsoft.com/office/2007/relationships/hdphoto" Target="../media/hdphoto1.wdp"/><Relationship Id="rId10" Type="http://schemas.openxmlformats.org/officeDocument/2006/relationships/image" Target="../media/image28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3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4.png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priority2030.ru/analytics/abe2rfg4tz/about/program" TargetMode="Externa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3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3937" y="2590566"/>
            <a:ext cx="7756127" cy="1200329"/>
          </a:xfrm>
        </p:spPr>
        <p:txBody>
          <a:bodyPr/>
          <a:lstStyle/>
          <a:p>
            <a:r>
              <a:rPr lang="ru-RU" dirty="0" smtClean="0">
                <a:solidFill>
                  <a:srgbClr val="C10831"/>
                </a:solidFill>
                <a:latin typeface="Corbel" panose="020B0503020204020204" pitchFamily="34" charset="0"/>
              </a:rPr>
              <a:t>Стратегия развития </a:t>
            </a:r>
            <a:r>
              <a:rPr lang="ru-RU" dirty="0" smtClean="0">
                <a:solidFill>
                  <a:srgbClr val="004077"/>
                </a:solidFill>
                <a:latin typeface="Corbel" panose="020B0503020204020204" pitchFamily="34" charset="0"/>
              </a:rPr>
              <a:t>ИДДО МЭИ</a:t>
            </a:r>
            <a:br>
              <a:rPr lang="ru-RU" dirty="0" smtClean="0">
                <a:solidFill>
                  <a:srgbClr val="004077"/>
                </a:solidFill>
                <a:latin typeface="Corbel" panose="020B0503020204020204" pitchFamily="34" charset="0"/>
              </a:rPr>
            </a:br>
            <a:r>
              <a:rPr lang="ru-RU" dirty="0" smtClean="0">
                <a:solidFill>
                  <a:srgbClr val="004077"/>
                </a:solidFill>
                <a:latin typeface="Corbel" panose="020B0503020204020204" pitchFamily="34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Corbel" panose="020B0503020204020204" pitchFamily="34" charset="0"/>
              </a:rPr>
              <a:t>до 2030 года </a:t>
            </a:r>
            <a:endParaRPr lang="ru-RU" dirty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ru-RU" b="1" dirty="0">
                <a:solidFill>
                  <a:srgbClr val="C10831"/>
                </a:solidFill>
                <a:latin typeface="Corbel" panose="020B0503020204020204" pitchFamily="34" charset="0"/>
              </a:rPr>
              <a:t>2022 год набора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240" y="188640"/>
            <a:ext cx="2246423" cy="14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71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Скругленный прямоугольник 47"/>
          <p:cNvSpPr/>
          <p:nvPr/>
        </p:nvSpPr>
        <p:spPr>
          <a:xfrm>
            <a:off x="70645" y="1755183"/>
            <a:ext cx="4500562" cy="1571625"/>
          </a:xfrm>
          <a:prstGeom prst="round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2B3F6A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1438" y="3735388"/>
            <a:ext cx="4572000" cy="2214562"/>
          </a:xfrm>
          <a:prstGeom prst="roundRect">
            <a:avLst/>
          </a:prstGeom>
          <a:solidFill>
            <a:schemeClr val="accent3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643438" y="3716338"/>
            <a:ext cx="4392612" cy="2233612"/>
          </a:xfrm>
          <a:prstGeom prst="roundRect">
            <a:avLst/>
          </a:prstGeom>
          <a:solidFill>
            <a:schemeClr val="accent3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572000" y="1773238"/>
            <a:ext cx="4500563" cy="1571625"/>
          </a:xfrm>
          <a:prstGeom prst="round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2B3F6A"/>
              </a:solidFill>
            </a:endParaRPr>
          </a:p>
        </p:txBody>
      </p:sp>
      <p:sp>
        <p:nvSpPr>
          <p:cNvPr id="30725" name="TextBox 5"/>
          <p:cNvSpPr txBox="1">
            <a:spLocks noChangeArrowheads="1"/>
          </p:cNvSpPr>
          <p:nvPr/>
        </p:nvSpPr>
        <p:spPr bwMode="auto">
          <a:xfrm>
            <a:off x="4716462" y="3816350"/>
            <a:ext cx="3254929" cy="88364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700" b="1">
                <a:solidFill>
                  <a:srgbClr val="2B3F6A"/>
                </a:solidFill>
                <a:latin typeface="Calibri" pitchFamily="34" charset="0"/>
              </a:rPr>
              <a:t>Совершенствование</a:t>
            </a:r>
          </a:p>
          <a:p>
            <a:pPr algn="ctr">
              <a:lnSpc>
                <a:spcPct val="90000"/>
              </a:lnSpc>
            </a:pPr>
            <a:r>
              <a:rPr lang="ru-RU" sz="1700" b="1">
                <a:solidFill>
                  <a:srgbClr val="2B3F6A"/>
                </a:solidFill>
                <a:latin typeface="Calibri" pitchFamily="34" charset="0"/>
              </a:rPr>
              <a:t> реакции на возникающие рыночные возможности</a:t>
            </a:r>
            <a:endParaRPr lang="en-US" sz="1700" b="1">
              <a:solidFill>
                <a:srgbClr val="2B3F6A"/>
              </a:solidFill>
              <a:latin typeface="Tw Cen MT" pitchFamily="34" charset="0"/>
            </a:endParaRPr>
          </a:p>
        </p:txBody>
      </p:sp>
      <p:sp>
        <p:nvSpPr>
          <p:cNvPr id="30726" name="TextBox 6"/>
          <p:cNvSpPr txBox="1">
            <a:spLocks noChangeArrowheads="1"/>
          </p:cNvSpPr>
          <p:nvPr/>
        </p:nvSpPr>
        <p:spPr bwMode="auto">
          <a:xfrm>
            <a:off x="2192561" y="1767435"/>
            <a:ext cx="2160364" cy="166513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700" b="1" dirty="0">
                <a:solidFill>
                  <a:srgbClr val="2B3F6A"/>
                </a:solidFill>
                <a:latin typeface="Calibri" pitchFamily="34" charset="0"/>
              </a:rPr>
              <a:t>Достижение лидерских позиций в снижении издержек или дифференциации</a:t>
            </a:r>
            <a:endParaRPr lang="en-US" sz="1700" b="1" dirty="0">
              <a:solidFill>
                <a:srgbClr val="2B3F6A"/>
              </a:solidFill>
              <a:latin typeface="Tw Cen MT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31839" y="914875"/>
            <a:ext cx="9144000" cy="9048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1600" b="1" kern="0" dirty="0">
                <a:solidFill>
                  <a:srgbClr val="920000"/>
                </a:solidFill>
                <a:latin typeface="+mn-lt"/>
              </a:rPr>
              <a:t>КОНЦЕПЦИЯ</a:t>
            </a:r>
            <a:r>
              <a:rPr lang="ru-RU" sz="1600" kern="0" dirty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1600" kern="0" dirty="0" smtClean="0">
                <a:solidFill>
                  <a:srgbClr val="C00000"/>
                </a:solidFill>
                <a:latin typeface="+mn-lt"/>
              </a:rPr>
              <a:t>–</a:t>
            </a:r>
            <a:r>
              <a:rPr lang="ru-RU" sz="1600" b="1" kern="0" dirty="0">
                <a:solidFill>
                  <a:srgbClr val="2B3F6A"/>
                </a:solidFill>
              </a:rPr>
              <a:t>поддерживать</a:t>
            </a:r>
            <a:r>
              <a:rPr lang="ru-RU" sz="1600" kern="0" dirty="0">
                <a:solidFill>
                  <a:srgbClr val="2B3F6A"/>
                </a:solidFill>
              </a:rPr>
              <a:t> </a:t>
            </a:r>
            <a:r>
              <a:rPr lang="ru-RU" sz="1600" b="1" kern="0" dirty="0">
                <a:solidFill>
                  <a:srgbClr val="2B3F6A"/>
                </a:solidFill>
              </a:rPr>
              <a:t>институт на позициях лидера  образовательного процесса </a:t>
            </a:r>
            <a:endParaRPr lang="ru-RU" sz="1600" b="1" kern="0" dirty="0" smtClean="0">
              <a:solidFill>
                <a:srgbClr val="2B3F6A"/>
              </a:solidFill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sz="1600" b="1" kern="0" dirty="0" smtClean="0">
                <a:solidFill>
                  <a:srgbClr val="2B3F6A"/>
                </a:solidFill>
              </a:rPr>
              <a:t>в </a:t>
            </a:r>
            <a:r>
              <a:rPr lang="ru-RU" sz="1600" b="1" kern="0" dirty="0">
                <a:solidFill>
                  <a:srgbClr val="2B3F6A"/>
                </a:solidFill>
              </a:rPr>
              <a:t>России, базирующегося на кластерном подходе и интеграции в мировое образовательное пространство</a:t>
            </a:r>
          </a:p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kern="0" dirty="0" smtClean="0">
                <a:solidFill>
                  <a:srgbClr val="C00000"/>
                </a:solidFill>
                <a:latin typeface="+mn-lt"/>
              </a:rPr>
              <a:t> </a:t>
            </a:r>
            <a:endParaRPr lang="ru-RU" sz="1500" b="1" kern="0" dirty="0">
              <a:solidFill>
                <a:srgbClr val="2B3F6A"/>
              </a:solidFill>
              <a:latin typeface="+mn-lt"/>
            </a:endParaRPr>
          </a:p>
        </p:txBody>
      </p:sp>
      <p:sp>
        <p:nvSpPr>
          <p:cNvPr id="30728" name="TextBox 15"/>
          <p:cNvSpPr txBox="1">
            <a:spLocks noChangeArrowheads="1"/>
          </p:cNvSpPr>
          <p:nvPr/>
        </p:nvSpPr>
        <p:spPr bwMode="auto">
          <a:xfrm>
            <a:off x="4643438" y="1844675"/>
            <a:ext cx="3097212" cy="623149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700" b="1" dirty="0">
                <a:solidFill>
                  <a:srgbClr val="2B3F6A"/>
                </a:solidFill>
                <a:latin typeface="Calibri" pitchFamily="34" charset="0"/>
              </a:rPr>
              <a:t>Удержание денежного потока на требуемом уровне</a:t>
            </a:r>
            <a:endParaRPr lang="en-US" sz="1600" b="1" dirty="0">
              <a:solidFill>
                <a:srgbClr val="2B3F6A"/>
              </a:solidFill>
              <a:latin typeface="Tw Cen MT" pitchFamily="34" charset="0"/>
            </a:endParaRPr>
          </a:p>
        </p:txBody>
      </p:sp>
      <p:sp>
        <p:nvSpPr>
          <p:cNvPr id="30729" name="TextBox 17"/>
          <p:cNvSpPr txBox="1">
            <a:spLocks noChangeArrowheads="1"/>
          </p:cNvSpPr>
          <p:nvPr/>
        </p:nvSpPr>
        <p:spPr bwMode="auto">
          <a:xfrm>
            <a:off x="179388" y="1844675"/>
            <a:ext cx="2016348" cy="776383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100" b="1" dirty="0">
                <a:solidFill>
                  <a:srgbClr val="2B3F6A"/>
                </a:solidFill>
                <a:latin typeface="Calibri" pitchFamily="34" charset="0"/>
              </a:rPr>
              <a:t>Оптимизация штата на основе рейтинга научной известности и по уровню трудоспособности</a:t>
            </a:r>
            <a:endParaRPr lang="en-US" sz="1100" b="1" dirty="0">
              <a:solidFill>
                <a:srgbClr val="2B3F6A"/>
              </a:solidFill>
              <a:latin typeface="Tw Cen MT" pitchFamily="34" charset="0"/>
            </a:endParaRPr>
          </a:p>
        </p:txBody>
      </p:sp>
      <p:sp>
        <p:nvSpPr>
          <p:cNvPr id="30730" name="TextBox 18"/>
          <p:cNvSpPr txBox="1">
            <a:spLocks noChangeArrowheads="1"/>
          </p:cNvSpPr>
          <p:nvPr/>
        </p:nvSpPr>
        <p:spPr bwMode="auto">
          <a:xfrm>
            <a:off x="146275" y="2646909"/>
            <a:ext cx="2049462" cy="6477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1100" b="1">
                <a:solidFill>
                  <a:srgbClr val="2B3F6A"/>
                </a:solidFill>
                <a:latin typeface="Calibri" pitchFamily="34" charset="0"/>
              </a:rPr>
              <a:t>Лидерство по себестоимости обучения на основе эффекта масштаба абитуриентов </a:t>
            </a:r>
            <a:endParaRPr lang="en-US" sz="1100" b="1">
              <a:solidFill>
                <a:srgbClr val="2B3F6A"/>
              </a:solidFill>
              <a:latin typeface="Tw Cen MT" pitchFamily="34" charset="0"/>
            </a:endParaRPr>
          </a:p>
        </p:txBody>
      </p:sp>
      <p:sp>
        <p:nvSpPr>
          <p:cNvPr id="30731" name="TextBox 22"/>
          <p:cNvSpPr txBox="1">
            <a:spLocks noChangeArrowheads="1"/>
          </p:cNvSpPr>
          <p:nvPr/>
        </p:nvSpPr>
        <p:spPr bwMode="auto">
          <a:xfrm>
            <a:off x="250824" y="4365626"/>
            <a:ext cx="4177159" cy="664012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342900"/>
            <a:r>
              <a:rPr lang="ru-RU" sz="1100" b="1" dirty="0">
                <a:solidFill>
                  <a:srgbClr val="2B3F6A"/>
                </a:solidFill>
                <a:latin typeface="Calibri" pitchFamily="34" charset="0"/>
              </a:rPr>
              <a:t>Сохранение позиций лидирующего </a:t>
            </a:r>
            <a:r>
              <a:rPr lang="ru-RU" sz="1100" b="1" dirty="0" smtClean="0">
                <a:solidFill>
                  <a:srgbClr val="2B3F6A"/>
                </a:solidFill>
                <a:latin typeface="Calibri" pitchFamily="34" charset="0"/>
              </a:rPr>
              <a:t>отраслевого </a:t>
            </a:r>
            <a:r>
              <a:rPr lang="ru-RU" sz="1100" b="1" dirty="0">
                <a:solidFill>
                  <a:srgbClr val="2B3F6A"/>
                </a:solidFill>
                <a:latin typeface="Calibri" pitchFamily="34" charset="0"/>
              </a:rPr>
              <a:t>университета, ядра отраслевых кластеров, центра непрерывной опережающей подготовки кадров для </a:t>
            </a:r>
            <a:r>
              <a:rPr lang="ru-RU" sz="1100" b="1" dirty="0" smtClean="0">
                <a:solidFill>
                  <a:srgbClr val="2B3F6A"/>
                </a:solidFill>
                <a:latin typeface="Calibri" pitchFamily="34" charset="0"/>
              </a:rPr>
              <a:t>страны </a:t>
            </a:r>
            <a:endParaRPr lang="ru-RU" sz="1100" b="1" dirty="0">
              <a:solidFill>
                <a:srgbClr val="2B3F6A"/>
              </a:solidFill>
              <a:latin typeface="Calibri" pitchFamily="34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0" y="3735388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331640" y="3284984"/>
            <a:ext cx="5955004" cy="507373"/>
          </a:xfrm>
          <a:prstGeom prst="roundRect">
            <a:avLst/>
          </a:prstGeom>
          <a:solidFill>
            <a:srgbClr val="2B3F6A"/>
          </a:solidFill>
          <a:ln w="381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 fontAlgn="auto">
              <a:lnSpc>
                <a:spcPct val="85000"/>
              </a:lnSpc>
              <a:spcBef>
                <a:spcPts val="20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Модель конкурентоспособности</a:t>
            </a:r>
            <a:endParaRPr lang="ru-RU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0737" name="TextBox 28"/>
          <p:cNvSpPr txBox="1">
            <a:spLocks noChangeArrowheads="1"/>
          </p:cNvSpPr>
          <p:nvPr/>
        </p:nvSpPr>
        <p:spPr bwMode="auto">
          <a:xfrm>
            <a:off x="7740650" y="1870075"/>
            <a:ext cx="1212850" cy="117479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1000" b="1">
                <a:solidFill>
                  <a:srgbClr val="2B3F6A"/>
                </a:solidFill>
                <a:latin typeface="Calibri" pitchFamily="34" charset="0"/>
              </a:rPr>
              <a:t>Коммерциализация научно-технических разработок, развитие МИП и реализация их продукции</a:t>
            </a:r>
            <a:endParaRPr lang="en-US" sz="1000" b="1">
              <a:solidFill>
                <a:srgbClr val="2B3F6A"/>
              </a:solidFill>
              <a:latin typeface="Tw Cen MT" pitchFamily="34" charset="0"/>
            </a:endParaRPr>
          </a:p>
        </p:txBody>
      </p:sp>
      <p:sp>
        <p:nvSpPr>
          <p:cNvPr id="30738" name="TextBox 29"/>
          <p:cNvSpPr txBox="1">
            <a:spLocks noChangeArrowheads="1"/>
          </p:cNvSpPr>
          <p:nvPr/>
        </p:nvSpPr>
        <p:spPr bwMode="auto">
          <a:xfrm>
            <a:off x="5003800" y="5013325"/>
            <a:ext cx="3802348" cy="476726"/>
          </a:xfrm>
          <a:prstGeom prst="roundRect">
            <a:avLst/>
          </a:prstGeom>
          <a:solidFill>
            <a:schemeClr val="bg1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100" b="1">
                <a:solidFill>
                  <a:srgbClr val="2B3F6A"/>
                </a:solidFill>
                <a:latin typeface="Calibri" pitchFamily="34" charset="0"/>
              </a:rPr>
              <a:t>Отслеживание рыночных тенденций в рамках  программ академической мобильности</a:t>
            </a:r>
            <a:endParaRPr lang="en-US" sz="1100" b="1">
              <a:solidFill>
                <a:srgbClr val="2B3F6A"/>
              </a:solidFill>
              <a:latin typeface="Tw Cen MT" pitchFamily="34" charset="0"/>
            </a:endParaRPr>
          </a:p>
        </p:txBody>
      </p:sp>
      <p:sp>
        <p:nvSpPr>
          <p:cNvPr id="37" name="Заголовок 1"/>
          <p:cNvSpPr txBox="1">
            <a:spLocks/>
          </p:cNvSpPr>
          <p:nvPr/>
        </p:nvSpPr>
        <p:spPr>
          <a:xfrm>
            <a:off x="72257" y="771825"/>
            <a:ext cx="8713788" cy="752475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sz="3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0740" name="TextBox 26"/>
          <p:cNvSpPr txBox="1">
            <a:spLocks noChangeArrowheads="1"/>
          </p:cNvSpPr>
          <p:nvPr/>
        </p:nvSpPr>
        <p:spPr bwMode="auto">
          <a:xfrm>
            <a:off x="5148263" y="2492375"/>
            <a:ext cx="2447925" cy="607826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1100" b="1">
                <a:solidFill>
                  <a:srgbClr val="2B3F6A"/>
                </a:solidFill>
                <a:latin typeface="Calibri" pitchFamily="34" charset="0"/>
              </a:rPr>
              <a:t>Привлечение стабильной финансовой поддержки от отраслевого министерства</a:t>
            </a:r>
            <a:endParaRPr lang="en-US" sz="1100" b="1">
              <a:solidFill>
                <a:srgbClr val="2B3F6A"/>
              </a:solidFill>
              <a:latin typeface="Tw Cen MT" pitchFamily="34" charset="0"/>
            </a:endParaRPr>
          </a:p>
        </p:txBody>
      </p:sp>
      <p:sp>
        <p:nvSpPr>
          <p:cNvPr id="30741" name="TextBox 6"/>
          <p:cNvSpPr txBox="1">
            <a:spLocks noChangeArrowheads="1"/>
          </p:cNvSpPr>
          <p:nvPr/>
        </p:nvSpPr>
        <p:spPr bwMode="auto">
          <a:xfrm>
            <a:off x="1427163" y="3816350"/>
            <a:ext cx="3033001" cy="623149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700" b="1">
                <a:solidFill>
                  <a:srgbClr val="2B3F6A"/>
                </a:solidFill>
                <a:latin typeface="Calibri" pitchFamily="34" charset="0"/>
              </a:rPr>
              <a:t>Создание и приумножение ключевых компетенций</a:t>
            </a:r>
            <a:endParaRPr lang="en-US" sz="1700" b="1">
              <a:solidFill>
                <a:srgbClr val="2B3F6A"/>
              </a:solidFill>
              <a:latin typeface="Tw Cen MT" pitchFamily="34" charset="0"/>
            </a:endParaRPr>
          </a:p>
        </p:txBody>
      </p:sp>
      <p:sp>
        <p:nvSpPr>
          <p:cNvPr id="30742" name="TextBox 26"/>
          <p:cNvSpPr txBox="1">
            <a:spLocks noChangeArrowheads="1"/>
          </p:cNvSpPr>
          <p:nvPr/>
        </p:nvSpPr>
        <p:spPr bwMode="auto">
          <a:xfrm>
            <a:off x="5003799" y="4581526"/>
            <a:ext cx="3802349" cy="439269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100" b="1">
                <a:solidFill>
                  <a:srgbClr val="2B3F6A"/>
                </a:solidFill>
                <a:latin typeface="Calibri" pitchFamily="34" charset="0"/>
              </a:rPr>
              <a:t>Создание интерактивного сайта мониторинга рыночных запросов крупнейших производителей отрасли</a:t>
            </a:r>
            <a:endParaRPr lang="en-US" sz="1100" b="1">
              <a:solidFill>
                <a:srgbClr val="2B3F6A"/>
              </a:solidFill>
              <a:latin typeface="Tw Cen MT" pitchFamily="34" charset="0"/>
            </a:endParaRPr>
          </a:p>
        </p:txBody>
      </p:sp>
      <p:sp>
        <p:nvSpPr>
          <p:cNvPr id="30744" name="TextBox 29"/>
          <p:cNvSpPr txBox="1">
            <a:spLocks noChangeArrowheads="1"/>
          </p:cNvSpPr>
          <p:nvPr/>
        </p:nvSpPr>
        <p:spPr bwMode="auto">
          <a:xfrm>
            <a:off x="250824" y="5013325"/>
            <a:ext cx="4209339" cy="476726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100" b="1">
                <a:solidFill>
                  <a:srgbClr val="2B3F6A"/>
                </a:solidFill>
                <a:latin typeface="Calibri" pitchFamily="34" charset="0"/>
              </a:rPr>
              <a:t>Валидация образовательных программ в рамках  системы «двойных дипломов»</a:t>
            </a:r>
            <a:endParaRPr lang="en-US" sz="1100" b="1">
              <a:solidFill>
                <a:srgbClr val="2B3F6A"/>
              </a:solidFill>
              <a:latin typeface="Tw Cen MT" pitchFamily="34" charset="0"/>
            </a:endParaRPr>
          </a:p>
        </p:txBody>
      </p:sp>
      <p:sp>
        <p:nvSpPr>
          <p:cNvPr id="30745" name="TextBox 29"/>
          <p:cNvSpPr txBox="1">
            <a:spLocks noChangeArrowheads="1"/>
          </p:cNvSpPr>
          <p:nvPr/>
        </p:nvSpPr>
        <p:spPr bwMode="auto">
          <a:xfrm>
            <a:off x="250825" y="5516564"/>
            <a:ext cx="4209338" cy="289441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100" b="1">
                <a:solidFill>
                  <a:srgbClr val="2B3F6A"/>
                </a:solidFill>
                <a:latin typeface="Calibri" pitchFamily="34" charset="0"/>
              </a:rPr>
              <a:t>Партисипативный менеджмент студенчества</a:t>
            </a:r>
            <a:endParaRPr lang="en-US" sz="1100" b="1">
              <a:solidFill>
                <a:srgbClr val="2B3F6A"/>
              </a:solidFill>
              <a:latin typeface="Tw Cen MT" pitchFamily="34" charset="0"/>
            </a:endParaRPr>
          </a:p>
        </p:txBody>
      </p:sp>
      <p:sp>
        <p:nvSpPr>
          <p:cNvPr id="30746" name="Text Box 26"/>
          <p:cNvSpPr txBox="1">
            <a:spLocks noChangeArrowheads="1"/>
          </p:cNvSpPr>
          <p:nvPr/>
        </p:nvSpPr>
        <p:spPr bwMode="auto">
          <a:xfrm>
            <a:off x="0" y="6019799"/>
            <a:ext cx="91440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>
                <a:solidFill>
                  <a:srgbClr val="00B050"/>
                </a:solidFill>
                <a:latin typeface="Arial Black" pitchFamily="34" charset="0"/>
              </a:rPr>
              <a:t>	Результат</a:t>
            </a:r>
            <a:r>
              <a:rPr lang="ru-RU" sz="1600" b="1" dirty="0">
                <a:latin typeface="Arial Black" pitchFamily="34" charset="0"/>
              </a:rPr>
              <a:t>  – </a:t>
            </a:r>
            <a:r>
              <a:rPr lang="ru-RU" sz="1600" b="1" dirty="0">
                <a:solidFill>
                  <a:srgbClr val="2B3F6A"/>
                </a:solidFill>
                <a:latin typeface="Arial Black" pitchFamily="34" charset="0"/>
              </a:rPr>
              <a:t>лидерство в ключевых компетенциях</a:t>
            </a:r>
          </a:p>
          <a:p>
            <a:pPr>
              <a:spcBef>
                <a:spcPct val="50000"/>
              </a:spcBef>
            </a:pPr>
            <a:r>
              <a:rPr lang="ru-RU" sz="1600" b="1" dirty="0">
                <a:solidFill>
                  <a:srgbClr val="00B050"/>
                </a:solidFill>
                <a:latin typeface="Arial Black" pitchFamily="34" charset="0"/>
              </a:rPr>
              <a:t>	Результат</a:t>
            </a:r>
            <a:r>
              <a:rPr lang="ru-RU" sz="1600" b="1" dirty="0">
                <a:latin typeface="Arial Black" pitchFamily="34" charset="0"/>
              </a:rPr>
              <a:t>  – </a:t>
            </a:r>
            <a:r>
              <a:rPr lang="ru-RU" sz="1600" b="1" dirty="0">
                <a:solidFill>
                  <a:srgbClr val="2B3F6A"/>
                </a:solidFill>
                <a:latin typeface="Arial Black" pitchFamily="34" charset="0"/>
              </a:rPr>
              <a:t>лидерство в индивидуальных компетенциях</a:t>
            </a:r>
          </a:p>
        </p:txBody>
      </p:sp>
      <p:sp>
        <p:nvSpPr>
          <p:cNvPr id="30747" name="TextBox 29"/>
          <p:cNvSpPr txBox="1">
            <a:spLocks noChangeArrowheads="1"/>
          </p:cNvSpPr>
          <p:nvPr/>
        </p:nvSpPr>
        <p:spPr bwMode="auto">
          <a:xfrm>
            <a:off x="5003799" y="5516564"/>
            <a:ext cx="3728373" cy="289441"/>
          </a:xfrm>
          <a:prstGeom prst="roundRect">
            <a:avLst/>
          </a:prstGeom>
          <a:solidFill>
            <a:schemeClr val="bg1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100" b="1">
                <a:solidFill>
                  <a:srgbClr val="2B3F6A"/>
                </a:solidFill>
                <a:latin typeface="Calibri" pitchFamily="34" charset="0"/>
              </a:rPr>
              <a:t>Совершенствование сети филиалов и представительств  </a:t>
            </a:r>
            <a:endParaRPr lang="en-US" sz="1100" b="1">
              <a:solidFill>
                <a:srgbClr val="2B3F6A"/>
              </a:solidFill>
              <a:latin typeface="Tw Cen MT" pitchFamily="34" charset="0"/>
            </a:endParaRPr>
          </a:p>
        </p:txBody>
      </p:sp>
      <p:sp>
        <p:nvSpPr>
          <p:cNvPr id="27" name="Заголовок 1"/>
          <p:cNvSpPr>
            <a:spLocks noGrp="1"/>
          </p:cNvSpPr>
          <p:nvPr>
            <p:ph type="title"/>
          </p:nvPr>
        </p:nvSpPr>
        <p:spPr>
          <a:xfrm>
            <a:off x="241300" y="111674"/>
            <a:ext cx="8229600" cy="850105"/>
          </a:xfrm>
        </p:spPr>
        <p:txBody>
          <a:bodyPr/>
          <a:lstStyle/>
          <a:p>
            <a:r>
              <a:rPr lang="ru-RU" sz="2800" b="1" dirty="0">
                <a:solidFill>
                  <a:srgbClr val="2B3F6A"/>
                </a:solidFill>
              </a:rPr>
              <a:t>Устойчивые конкурентные преимущества 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9373" y="130939"/>
            <a:ext cx="996677" cy="64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38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69243" y="121409"/>
            <a:ext cx="57944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2B3F6A"/>
                </a:solidFill>
              </a:rPr>
              <a:t>Преподаватель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4134" y="1722658"/>
            <a:ext cx="3024336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000" dirty="0">
              <a:solidFill>
                <a:srgbClr val="2B3F6A"/>
              </a:solidFill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050" dirty="0">
                <a:solidFill>
                  <a:srgbClr val="2B3F6A"/>
                </a:solidFill>
              </a:rPr>
              <a:t> высокая профессиональная компетентность;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050" dirty="0">
                <a:solidFill>
                  <a:srgbClr val="2B3F6A"/>
                </a:solidFill>
              </a:rPr>
              <a:t> педагогическая компетентность;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050" dirty="0">
                <a:solidFill>
                  <a:srgbClr val="2B3F6A"/>
                </a:solidFill>
              </a:rPr>
              <a:t> социально-экономическая компетентность;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050" dirty="0">
                <a:solidFill>
                  <a:srgbClr val="2B3F6A"/>
                </a:solidFill>
              </a:rPr>
              <a:t> коммуникативная компетентность;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050" dirty="0">
                <a:solidFill>
                  <a:srgbClr val="2B3F6A"/>
                </a:solidFill>
              </a:rPr>
              <a:t> высокий уровень профессиональной и общей культуры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40904" y="1075672"/>
            <a:ext cx="3391917" cy="646986"/>
          </a:xfrm>
          <a:prstGeom prst="roundRect">
            <a:avLst/>
          </a:prstGeom>
          <a:solidFill>
            <a:srgbClr val="2B3F6A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</a:rPr>
              <a:t>Общие требования к </a:t>
            </a:r>
            <a:r>
              <a:rPr lang="ru-RU" sz="1600" b="1" dirty="0" smtClean="0">
                <a:solidFill>
                  <a:schemeClr val="bg1"/>
                </a:solidFill>
              </a:rPr>
              <a:t>преподавателю вуза</a:t>
            </a:r>
            <a:endParaRPr lang="ru-RU" sz="1600" dirty="0">
              <a:solidFill>
                <a:schemeClr val="bg1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475546664"/>
              </p:ext>
            </p:extLst>
          </p:nvPr>
        </p:nvGraphicFramePr>
        <p:xfrm>
          <a:off x="364134" y="3165494"/>
          <a:ext cx="5107408" cy="13853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79512" y="4777919"/>
            <a:ext cx="2135162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000" dirty="0">
              <a:solidFill>
                <a:srgbClr val="2B3F6A"/>
              </a:solidFill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050" dirty="0">
                <a:solidFill>
                  <a:srgbClr val="2B3F6A"/>
                </a:solidFill>
              </a:rPr>
              <a:t> приверженность;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050" dirty="0">
                <a:solidFill>
                  <a:srgbClr val="2B3F6A"/>
                </a:solidFill>
              </a:rPr>
              <a:t> уважение к студентам;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050" dirty="0">
                <a:solidFill>
                  <a:srgbClr val="2B3F6A"/>
                </a:solidFill>
              </a:rPr>
              <a:t> неравнодушие к делу;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050" dirty="0">
                <a:solidFill>
                  <a:srgbClr val="2B3F6A"/>
                </a:solidFill>
              </a:rPr>
              <a:t> доброжелательность, тактичность, толерантность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278831" y="4550800"/>
            <a:ext cx="3515617" cy="2231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900" dirty="0">
              <a:solidFill>
                <a:srgbClr val="2B3F6A"/>
              </a:solidFill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000" dirty="0">
                <a:solidFill>
                  <a:srgbClr val="2B3F6A"/>
                </a:solidFill>
              </a:rPr>
              <a:t>  уровень и качество профессиональной деятельности (виды деятельности: педагогическая, научно-исследовательская, профессиональная, управленческая, коммерческая, общественная, административно-хозяйственная);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000" dirty="0">
                <a:solidFill>
                  <a:srgbClr val="2B3F6A"/>
                </a:solidFill>
              </a:rPr>
              <a:t> профессиональные способности (дидактические, академические, перцептивные, речевые, организаторские, авторитарные, коммуникативные и пр.);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000" dirty="0">
                <a:solidFill>
                  <a:srgbClr val="2B3F6A"/>
                </a:solidFill>
              </a:rPr>
              <a:t>  профессиональные компетенции (общекультурные, гуманитарные, инновационные, коммуникативные и пр.)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11560" y="583478"/>
            <a:ext cx="31683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2B3F6A"/>
                </a:solidFill>
              </a:rPr>
              <a:t>Входной билет</a:t>
            </a:r>
            <a:endParaRPr lang="ru-RU" sz="2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016425" y="566363"/>
            <a:ext cx="31683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2B3F6A"/>
                </a:solidFill>
              </a:rPr>
              <a:t>Профиль будущего преподавателя </a:t>
            </a:r>
            <a:endParaRPr lang="ru-RU" sz="2000" dirty="0"/>
          </a:p>
        </p:txBody>
      </p:sp>
      <p:sp>
        <p:nvSpPr>
          <p:cNvPr id="15" name="Стрелка вправо 14"/>
          <p:cNvSpPr/>
          <p:nvPr/>
        </p:nvSpPr>
        <p:spPr>
          <a:xfrm>
            <a:off x="4895478" y="2218295"/>
            <a:ext cx="576064" cy="144016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6016425" y="1479631"/>
            <a:ext cx="29439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2B3F6A"/>
                </a:solidFill>
              </a:rPr>
              <a:t>Педагогические навыки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2B3F6A"/>
                </a:solidFill>
              </a:rPr>
              <a:t>Исследовательские навыки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2B3F6A"/>
                </a:solidFill>
              </a:rPr>
              <a:t>Методические навыки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2B3F6A"/>
                </a:solidFill>
              </a:rPr>
              <a:t>Экспертные навыки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16425" y="3812136"/>
            <a:ext cx="29439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2B3F6A"/>
                </a:solidFill>
              </a:rPr>
              <a:t>Актерские навыки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2B3F6A"/>
                </a:solidFill>
              </a:rPr>
              <a:t>Цифровые навыки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2B3F6A"/>
                </a:solidFill>
              </a:rPr>
              <a:t>Менторские навыки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2B3F6A"/>
                </a:solidFill>
              </a:rPr>
              <a:t>Предпринимательские навыки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47295" y="17181"/>
            <a:ext cx="996677" cy="64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24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9084965" y="6239867"/>
            <a:ext cx="514400" cy="365125"/>
          </a:xfrm>
        </p:spPr>
        <p:txBody>
          <a:bodyPr/>
          <a:lstStyle/>
          <a:p>
            <a:pPr>
              <a:defRPr/>
            </a:pPr>
            <a:fld id="{E03AFDEF-A428-49A7-A17E-77D31371F795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69243" y="121409"/>
            <a:ext cx="57944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2B3F6A"/>
                </a:solidFill>
              </a:rPr>
              <a:t>Студент</a:t>
            </a:r>
            <a:endParaRPr lang="ru-RU" sz="2800" b="1" dirty="0">
              <a:solidFill>
                <a:srgbClr val="2B3F6A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11560" y="583478"/>
            <a:ext cx="31683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2B3F6A"/>
                </a:solidFill>
              </a:rPr>
              <a:t>Входной билет</a:t>
            </a:r>
            <a:endParaRPr lang="ru-RU" sz="2000" dirty="0"/>
          </a:p>
        </p:txBody>
      </p:sp>
      <p:sp>
        <p:nvSpPr>
          <p:cNvPr id="15" name="Стрелка вправо 14"/>
          <p:cNvSpPr/>
          <p:nvPr/>
        </p:nvSpPr>
        <p:spPr>
          <a:xfrm>
            <a:off x="6996886" y="2525777"/>
            <a:ext cx="576064" cy="144016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718533662"/>
              </p:ext>
            </p:extLst>
          </p:nvPr>
        </p:nvGraphicFramePr>
        <p:xfrm>
          <a:off x="2483768" y="1445657"/>
          <a:ext cx="4392488" cy="3882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382321" y="144565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2B3F6A"/>
                </a:solidFill>
              </a:rPr>
              <a:t>ЕГЭ</a:t>
            </a:r>
            <a:endParaRPr lang="ru-RU" b="1" dirty="0">
              <a:solidFill>
                <a:srgbClr val="2B3F6A"/>
              </a:solidFill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2012879" y="1245185"/>
            <a:ext cx="316210" cy="770273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1080320" y="5159747"/>
            <a:ext cx="1380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2B3F6A"/>
                </a:solidFill>
              </a:rPr>
              <a:t>Экзамены МЭИ</a:t>
            </a:r>
            <a:endParaRPr lang="ru-RU" b="1" dirty="0">
              <a:solidFill>
                <a:srgbClr val="2B3F6A"/>
              </a:solidFill>
            </a:endParaRPr>
          </a:p>
        </p:txBody>
      </p:sp>
      <p:sp>
        <p:nvSpPr>
          <p:cNvPr id="21" name="Стрелка вправо 20"/>
          <p:cNvSpPr/>
          <p:nvPr/>
        </p:nvSpPr>
        <p:spPr>
          <a:xfrm>
            <a:off x="2395406" y="5145236"/>
            <a:ext cx="316210" cy="770273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 rot="16200000">
            <a:off x="5970034" y="2955759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2B3F6A"/>
                </a:solidFill>
              </a:rPr>
              <a:t>Профессионал</a:t>
            </a:r>
            <a:endParaRPr lang="ru-RU" b="1" dirty="0">
              <a:solidFill>
                <a:srgbClr val="2B3F6A"/>
              </a:solidFill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62913" y="135460"/>
            <a:ext cx="996677" cy="64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56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U:\Графика\logo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9044" y="89141"/>
            <a:ext cx="876368" cy="83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3161463541"/>
              </p:ext>
            </p:extLst>
          </p:nvPr>
        </p:nvGraphicFramePr>
        <p:xfrm>
          <a:off x="-468560" y="3389747"/>
          <a:ext cx="6046458" cy="2539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259265" y="1835770"/>
            <a:ext cx="4098074" cy="1669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2B3F6A"/>
                </a:solidFill>
              </a:rPr>
              <a:t>Технологические навыки</a:t>
            </a:r>
          </a:p>
          <a:p>
            <a:pPr marL="285750" indent="-285750"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2B3F6A"/>
                </a:solidFill>
              </a:rPr>
              <a:t>Конструкторские навыки</a:t>
            </a:r>
          </a:p>
          <a:p>
            <a:pPr marL="285750" indent="-285750"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2B3F6A"/>
                </a:solidFill>
              </a:rPr>
              <a:t>Организационно-управленческие навыки</a:t>
            </a:r>
          </a:p>
          <a:p>
            <a:pPr marL="285750" indent="-285750"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2B3F6A"/>
                </a:solidFill>
              </a:rPr>
              <a:t>Навыки работы в команде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932040" y="2924944"/>
            <a:ext cx="3353730" cy="2287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2B3F6A"/>
                </a:solidFill>
              </a:rPr>
              <a:t>Предпринимательские навыки</a:t>
            </a:r>
          </a:p>
          <a:p>
            <a:pPr marL="285750" indent="-285750"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2B3F6A"/>
                </a:solidFill>
              </a:rPr>
              <a:t>Эксплуатационные навыки</a:t>
            </a:r>
          </a:p>
          <a:p>
            <a:pPr marL="285750" indent="-285750"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2B3F6A"/>
                </a:solidFill>
              </a:rPr>
              <a:t>Проектные навыки</a:t>
            </a:r>
          </a:p>
          <a:p>
            <a:pPr marL="285750" indent="-285750"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2B3F6A"/>
                </a:solidFill>
              </a:rPr>
              <a:t>Экологические навыки</a:t>
            </a:r>
          </a:p>
          <a:p>
            <a:pPr marL="285750" indent="-285750"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2B3F6A"/>
                </a:solidFill>
              </a:rPr>
              <a:t>Цифровые навыки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81310" y="89141"/>
            <a:ext cx="80031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2B3F6A"/>
                </a:solidFill>
              </a:rPr>
              <a:t>Студент: </a:t>
            </a:r>
          </a:p>
          <a:p>
            <a:r>
              <a:rPr lang="ru-RU" sz="2800" b="1" dirty="0" smtClean="0">
                <a:solidFill>
                  <a:srgbClr val="2B3F6A"/>
                </a:solidFill>
              </a:rPr>
              <a:t>профиль будущего выпускника </a:t>
            </a:r>
            <a:endParaRPr lang="ru-RU" sz="2800" b="1" dirty="0">
              <a:solidFill>
                <a:srgbClr val="2B3F6A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082" y="181288"/>
            <a:ext cx="996677" cy="64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1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996" y="6184378"/>
            <a:ext cx="1983296" cy="390751"/>
          </a:xfrm>
          <a:prstGeom prst="rect">
            <a:avLst/>
          </a:prstGeom>
        </p:spPr>
      </p:pic>
      <p:sp>
        <p:nvSpPr>
          <p:cNvPr id="4" name="Заголовок 6"/>
          <p:cNvSpPr txBox="1">
            <a:spLocks/>
          </p:cNvSpPr>
          <p:nvPr/>
        </p:nvSpPr>
        <p:spPr>
          <a:xfrm>
            <a:off x="-111576" y="1586626"/>
            <a:ext cx="3254414" cy="32098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>
                <a:solidFill>
                  <a:srgbClr val="2B3F6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Текущее состояние</a:t>
            </a:r>
          </a:p>
        </p:txBody>
      </p:sp>
      <p:sp>
        <p:nvSpPr>
          <p:cNvPr id="13" name="Заголовок 6"/>
          <p:cNvSpPr txBox="1">
            <a:spLocks/>
          </p:cNvSpPr>
          <p:nvPr/>
        </p:nvSpPr>
        <p:spPr>
          <a:xfrm>
            <a:off x="4415316" y="1617145"/>
            <a:ext cx="4622806" cy="29046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>
                <a:solidFill>
                  <a:srgbClr val="2B3F6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Целевая модель 2030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5343" y="1846534"/>
            <a:ext cx="598867" cy="6013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51967" y="1958443"/>
            <a:ext cx="679982" cy="574350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3898996" y="3589359"/>
            <a:ext cx="2666504" cy="238582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Арка 11"/>
          <p:cNvSpPr/>
          <p:nvPr/>
        </p:nvSpPr>
        <p:spPr>
          <a:xfrm rot="3440523">
            <a:off x="4517352" y="4140937"/>
            <a:ext cx="4214613" cy="926843"/>
          </a:xfrm>
          <a:prstGeom prst="blockArc">
            <a:avLst>
              <a:gd name="adj1" fmla="val 10714884"/>
              <a:gd name="adj2" fmla="val 20710680"/>
              <a:gd name="adj3" fmla="val 5691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Арка 13"/>
          <p:cNvSpPr/>
          <p:nvPr/>
        </p:nvSpPr>
        <p:spPr>
          <a:xfrm rot="3440523">
            <a:off x="4968278" y="3704772"/>
            <a:ext cx="4414158" cy="873040"/>
          </a:xfrm>
          <a:prstGeom prst="blockArc">
            <a:avLst>
              <a:gd name="adj1" fmla="val 10714884"/>
              <a:gd name="adj2" fmla="val 20710680"/>
              <a:gd name="adj3" fmla="val 56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Арка 14"/>
          <p:cNvSpPr/>
          <p:nvPr/>
        </p:nvSpPr>
        <p:spPr>
          <a:xfrm rot="3440523">
            <a:off x="5623292" y="3284693"/>
            <a:ext cx="4513484" cy="1092298"/>
          </a:xfrm>
          <a:prstGeom prst="blockArc">
            <a:avLst>
              <a:gd name="adj1" fmla="val 10714884"/>
              <a:gd name="adj2" fmla="val 20710680"/>
              <a:gd name="adj3" fmla="val 569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20251" y="5515334"/>
            <a:ext cx="648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1,0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052571" y="5121750"/>
            <a:ext cx="648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2,0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751732" y="4896569"/>
            <a:ext cx="648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3,0</a:t>
            </a:r>
          </a:p>
        </p:txBody>
      </p:sp>
      <p:sp>
        <p:nvSpPr>
          <p:cNvPr id="34" name="Овал 33"/>
          <p:cNvSpPr/>
          <p:nvPr/>
        </p:nvSpPr>
        <p:spPr>
          <a:xfrm>
            <a:off x="4574082" y="3746859"/>
            <a:ext cx="1956322" cy="17972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4202616" y="5316659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МЭИ</a:t>
            </a: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91111" y="4782269"/>
            <a:ext cx="542768" cy="563644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24511" y="4762797"/>
            <a:ext cx="477080" cy="542645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81864" y="4185178"/>
            <a:ext cx="565985" cy="565985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12461" y="3848669"/>
            <a:ext cx="457571" cy="518310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53961" y="4333695"/>
            <a:ext cx="296338" cy="542645"/>
          </a:xfrm>
          <a:prstGeom prst="rect">
            <a:avLst/>
          </a:prstGeom>
        </p:spPr>
      </p:pic>
      <p:cxnSp>
        <p:nvCxnSpPr>
          <p:cNvPr id="43" name="Прямая со стрелкой 42"/>
          <p:cNvCxnSpPr/>
          <p:nvPr/>
        </p:nvCxnSpPr>
        <p:spPr>
          <a:xfrm flipV="1">
            <a:off x="5956847" y="3416401"/>
            <a:ext cx="847894" cy="466010"/>
          </a:xfrm>
          <a:prstGeom prst="straightConnector1">
            <a:avLst/>
          </a:prstGeom>
          <a:ln w="635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V="1">
            <a:off x="6373596" y="3518910"/>
            <a:ext cx="1445878" cy="750392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5983161" y="5121750"/>
            <a:ext cx="1288466" cy="520317"/>
          </a:xfrm>
          <a:prstGeom prst="straightConnector1">
            <a:avLst/>
          </a:prstGeom>
          <a:ln w="63500">
            <a:solidFill>
              <a:srgbClr val="A3A3A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Овал 52"/>
          <p:cNvSpPr/>
          <p:nvPr/>
        </p:nvSpPr>
        <p:spPr>
          <a:xfrm>
            <a:off x="720905" y="3373354"/>
            <a:ext cx="2666504" cy="238582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TextBox 53"/>
          <p:cNvSpPr txBox="1"/>
          <p:nvPr/>
        </p:nvSpPr>
        <p:spPr>
          <a:xfrm>
            <a:off x="2713859" y="2558120"/>
            <a:ext cx="648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1,0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346688" y="2317108"/>
            <a:ext cx="648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2,0</a:t>
            </a:r>
          </a:p>
        </p:txBody>
      </p:sp>
      <p:sp>
        <p:nvSpPr>
          <p:cNvPr id="57" name="Овал 56"/>
          <p:cNvSpPr/>
          <p:nvPr/>
        </p:nvSpPr>
        <p:spPr>
          <a:xfrm>
            <a:off x="1395991" y="3530854"/>
            <a:ext cx="554065" cy="5090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8" name="TextBox 57"/>
          <p:cNvSpPr txBox="1"/>
          <p:nvPr/>
        </p:nvSpPr>
        <p:spPr>
          <a:xfrm>
            <a:off x="1024526" y="5100653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МЭИ</a:t>
            </a:r>
          </a:p>
        </p:txBody>
      </p:sp>
      <p:cxnSp>
        <p:nvCxnSpPr>
          <p:cNvPr id="66" name="Прямая со стрелкой 65"/>
          <p:cNvCxnSpPr/>
          <p:nvPr/>
        </p:nvCxnSpPr>
        <p:spPr>
          <a:xfrm flipH="1" flipV="1">
            <a:off x="2152180" y="2835319"/>
            <a:ext cx="202129" cy="761440"/>
          </a:xfrm>
          <a:prstGeom prst="straightConnector1">
            <a:avLst/>
          </a:prstGeom>
          <a:ln w="63500">
            <a:solidFill>
              <a:srgbClr val="A3A3A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Овал 66"/>
          <p:cNvSpPr/>
          <p:nvPr/>
        </p:nvSpPr>
        <p:spPr>
          <a:xfrm>
            <a:off x="2205430" y="3765150"/>
            <a:ext cx="554065" cy="5090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8" name="Овал 67"/>
          <p:cNvSpPr/>
          <p:nvPr/>
        </p:nvSpPr>
        <p:spPr>
          <a:xfrm>
            <a:off x="1526190" y="4279381"/>
            <a:ext cx="554065" cy="5090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9" name="Овал 68"/>
          <p:cNvSpPr/>
          <p:nvPr/>
        </p:nvSpPr>
        <p:spPr>
          <a:xfrm>
            <a:off x="2454935" y="4389392"/>
            <a:ext cx="554065" cy="5090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2" name="Арка 71"/>
          <p:cNvSpPr/>
          <p:nvPr/>
        </p:nvSpPr>
        <p:spPr>
          <a:xfrm rot="20283218">
            <a:off x="211622" y="2944984"/>
            <a:ext cx="2997881" cy="926843"/>
          </a:xfrm>
          <a:prstGeom prst="blockArc">
            <a:avLst>
              <a:gd name="adj1" fmla="val 10714884"/>
              <a:gd name="adj2" fmla="val 20723165"/>
              <a:gd name="adj3" fmla="val 7103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64" name="Прямая со стрелкой 63"/>
          <p:cNvCxnSpPr/>
          <p:nvPr/>
        </p:nvCxnSpPr>
        <p:spPr>
          <a:xfrm flipH="1" flipV="1">
            <a:off x="1099513" y="2500908"/>
            <a:ext cx="434807" cy="1143899"/>
          </a:xfrm>
          <a:prstGeom prst="straightConnector1">
            <a:avLst/>
          </a:prstGeom>
          <a:ln w="63500">
            <a:solidFill>
              <a:schemeClr val="accent1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Арка 75"/>
          <p:cNvSpPr/>
          <p:nvPr/>
        </p:nvSpPr>
        <p:spPr>
          <a:xfrm rot="20523934">
            <a:off x="144294" y="2204951"/>
            <a:ext cx="3195099" cy="873040"/>
          </a:xfrm>
          <a:prstGeom prst="blockArc">
            <a:avLst>
              <a:gd name="adj1" fmla="val 10714884"/>
              <a:gd name="adj2" fmla="val 20710680"/>
              <a:gd name="adj3" fmla="val 56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7" name="Арка 76"/>
          <p:cNvSpPr/>
          <p:nvPr/>
        </p:nvSpPr>
        <p:spPr>
          <a:xfrm rot="20905019">
            <a:off x="5006195" y="2667864"/>
            <a:ext cx="983193" cy="1166697"/>
          </a:xfrm>
          <a:prstGeom prst="blockArc">
            <a:avLst>
              <a:gd name="adj1" fmla="val 3997745"/>
              <a:gd name="adj2" fmla="val 19372516"/>
              <a:gd name="adj3" fmla="val 5885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78" name="Прямая со стрелкой 77"/>
          <p:cNvCxnSpPr>
            <a:stCxn id="77" idx="0"/>
          </p:cNvCxnSpPr>
          <p:nvPr/>
        </p:nvCxnSpPr>
        <p:spPr>
          <a:xfrm flipV="1">
            <a:off x="5805055" y="3052193"/>
            <a:ext cx="866378" cy="638588"/>
          </a:xfrm>
          <a:prstGeom prst="straightConnector1">
            <a:avLst/>
          </a:prstGeom>
          <a:ln w="635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Заголовок 1"/>
          <p:cNvSpPr txBox="1">
            <a:spLocks/>
          </p:cNvSpPr>
          <p:nvPr/>
        </p:nvSpPr>
        <p:spPr>
          <a:xfrm>
            <a:off x="223206" y="396821"/>
            <a:ext cx="8153400" cy="9906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r>
              <a:rPr lang="ru-RU" sz="3200" b="1" dirty="0" smtClean="0">
                <a:solidFill>
                  <a:srgbClr val="2B3F6A"/>
                </a:solidFill>
              </a:rPr>
              <a:t>ИДДО: целевая модель развития</a:t>
            </a:r>
            <a:endParaRPr lang="ru-RU" sz="3200" b="1" dirty="0">
              <a:solidFill>
                <a:srgbClr val="2B3F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50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107495" y="934484"/>
          <a:ext cx="8927524" cy="54802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96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46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2695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492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9872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6682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1467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5884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31897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2264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382772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438593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422645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303028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326951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295053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374798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  <a:gridCol w="374798">
                  <a:extLst>
                    <a:ext uri="{9D8B030D-6E8A-4147-A177-3AD203B41FA5}">
                      <a16:colId xmlns:a16="http://schemas.microsoft.com/office/drawing/2014/main" xmlns="" val="20018"/>
                    </a:ext>
                  </a:extLst>
                </a:gridCol>
                <a:gridCol w="279104">
                  <a:extLst>
                    <a:ext uri="{9D8B030D-6E8A-4147-A177-3AD203B41FA5}">
                      <a16:colId xmlns:a16="http://schemas.microsoft.com/office/drawing/2014/main" xmlns="" val="20019"/>
                    </a:ext>
                  </a:extLst>
                </a:gridCol>
              </a:tblGrid>
              <a:tr h="736158"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МЕРОПРИЯТИЯ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vert="vert27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Подготовка кадров для приоритетных направлений</a:t>
                      </a:r>
                      <a:endParaRPr lang="ru-RU" sz="5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vert="vert27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Развитие и реализация прорывных научных исследований и разработок</a:t>
                      </a:r>
                      <a:endParaRPr lang="ru-RU" sz="5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27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Внедрение в экономику и социальную сферу высоких технологий</a:t>
                      </a:r>
                      <a:endParaRPr lang="ru-RU" sz="5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27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Обновление, разработка и внедрение новых образовательных программ</a:t>
                      </a:r>
                      <a:endParaRPr lang="ru-RU" sz="5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27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Реализация образовательных программ высшего образования в сетевой форме</a:t>
                      </a:r>
                      <a:endParaRPr lang="ru-RU" sz="5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27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Развитие материально-технических условий, включая обновление базы университета</a:t>
                      </a:r>
                      <a:endParaRPr lang="ru-RU" sz="5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27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Развитие кадрового потенциала, воспроизводство кадров</a:t>
                      </a:r>
                      <a:endParaRPr lang="ru-RU" sz="5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27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Реализация программ внутрироссийской и международной академической мобильности НПР и обучающихся</a:t>
                      </a:r>
                      <a:endParaRPr lang="ru-RU" sz="5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27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Реализация мер по совершенствованию научно-исследовательской деятельности </a:t>
                      </a:r>
                      <a:endParaRPr lang="ru-RU" sz="5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27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Продвижение образовательных программ и результатов НИР и ОКР</a:t>
                      </a:r>
                      <a:endParaRPr lang="ru-RU" sz="5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27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Привлечение иностранных граждан для обучения в университете и содействие их трудоустройству</a:t>
                      </a:r>
                      <a:endParaRPr lang="ru-RU" sz="5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27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Содействие трудоустройству выпускников университета в секторе исследований и разработок</a:t>
                      </a:r>
                      <a:endParaRPr lang="ru-RU" sz="5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27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Объединение с университетами и организациями</a:t>
                      </a:r>
                      <a:endParaRPr lang="ru-RU" sz="5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27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Цифровая трансформация университетов и научных организаций</a:t>
                      </a:r>
                      <a:endParaRPr lang="ru-RU" sz="5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27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Вовлечение обучающихся в НИР и ОКР</a:t>
                      </a:r>
                      <a:endParaRPr lang="ru-RU" sz="5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27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Реализация новых творческих, социально-гуманитарных проектов</a:t>
                      </a:r>
                      <a:endParaRPr lang="ru-RU" sz="5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27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Тиражирование лучших практик университета в других университетах</a:t>
                      </a:r>
                      <a:endParaRPr lang="ru-RU" sz="5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27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Реализация мер по поддержке молодых НПР </a:t>
                      </a:r>
                      <a:endParaRPr lang="ru-RU" sz="5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27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7763">
                <a:tc>
                  <a:txBody>
                    <a:bodyPr/>
                    <a:lstStyle/>
                    <a:p>
                      <a:r>
                        <a:rPr lang="ru-RU" sz="800" b="1" dirty="0" smtClean="0"/>
                        <a:t>ЦЕЛЕВЫЕ ПОКАЗАТЕЛИ</a:t>
                      </a:r>
                      <a:endParaRPr lang="ru-RU" sz="800" b="1" dirty="0"/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а</a:t>
                      </a:r>
                      <a:endParaRPr lang="ru-RU" sz="800" dirty="0"/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б</a:t>
                      </a:r>
                      <a:endParaRPr lang="ru-RU" sz="800" dirty="0"/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в</a:t>
                      </a:r>
                      <a:endParaRPr lang="ru-RU" sz="800" dirty="0"/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г</a:t>
                      </a:r>
                      <a:endParaRPr lang="ru-RU" sz="800" dirty="0"/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д</a:t>
                      </a:r>
                      <a:endParaRPr lang="ru-RU" sz="800" dirty="0"/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е</a:t>
                      </a:r>
                      <a:endParaRPr lang="ru-RU" sz="800" dirty="0"/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ж</a:t>
                      </a:r>
                      <a:endParaRPr lang="ru-RU" sz="800" dirty="0"/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з</a:t>
                      </a:r>
                      <a:endParaRPr lang="ru-RU" sz="800" dirty="0"/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и</a:t>
                      </a:r>
                      <a:endParaRPr lang="ru-RU" sz="800" dirty="0"/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к</a:t>
                      </a:r>
                      <a:endParaRPr lang="ru-RU" sz="800" dirty="0"/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л</a:t>
                      </a:r>
                      <a:endParaRPr lang="ru-RU" sz="800" dirty="0"/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м</a:t>
                      </a:r>
                      <a:endParaRPr lang="ru-RU" sz="800" dirty="0"/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н</a:t>
                      </a:r>
                      <a:endParaRPr lang="ru-RU" sz="800" dirty="0"/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о</a:t>
                      </a:r>
                      <a:endParaRPr lang="ru-RU" sz="800" dirty="0"/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п</a:t>
                      </a:r>
                      <a:endParaRPr lang="ru-RU" sz="800" dirty="0"/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р</a:t>
                      </a:r>
                      <a:endParaRPr lang="ru-RU" sz="800" dirty="0"/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с</a:t>
                      </a:r>
                      <a:endParaRPr lang="ru-RU" sz="800" dirty="0"/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т</a:t>
                      </a:r>
                      <a:endParaRPr lang="ru-RU" sz="800" dirty="0"/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7763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500" u="none" strike="noStrike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500" u="none" strike="noStrike" dirty="0" smtClean="0">
                          <a:effectLst/>
                          <a:latin typeface="+mn-lt"/>
                        </a:rPr>
                        <a:t>Объем </a:t>
                      </a:r>
                      <a:r>
                        <a:rPr lang="ru-RU" sz="500" u="none" strike="noStrike" dirty="0">
                          <a:effectLst/>
                          <a:latin typeface="+mn-lt"/>
                        </a:rPr>
                        <a:t>научно-исследовательских и опытно-конструкторских работ в расчете на одного НПР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357" marR="2357" marT="2357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00" dirty="0" smtClean="0"/>
                        <a:t>Р1(б)</a:t>
                      </a:r>
                      <a:endParaRPr lang="ru-RU" sz="700" dirty="0"/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7763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500" u="none" strike="noStrike" dirty="0" smtClean="0">
                          <a:effectLst/>
                          <a:latin typeface="+mn-lt"/>
                        </a:rPr>
                        <a:t>Доля </a:t>
                      </a:r>
                      <a:r>
                        <a:rPr lang="ru-RU" sz="500" u="none" strike="noStrike" dirty="0">
                          <a:effectLst/>
                          <a:latin typeface="+mn-lt"/>
                        </a:rPr>
                        <a:t>работников в возрасте до 39 лет в общей численности профессорско-преподавательского состава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357" marR="2357" marT="2357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 smtClean="0"/>
                        <a:t>Р2(б)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2407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500" u="none" strike="noStrike" dirty="0" smtClean="0">
                          <a:effectLst/>
                          <a:latin typeface="+mn-lt"/>
                        </a:rPr>
                        <a:t>Доля </a:t>
                      </a:r>
                      <a:r>
                        <a:rPr lang="ru-RU" sz="500" u="none" strike="noStrike" dirty="0">
                          <a:effectLst/>
                          <a:latin typeface="+mn-lt"/>
                        </a:rPr>
                        <a:t>обучающихся по образовательным программам </a:t>
                      </a:r>
                      <a:r>
                        <a:rPr lang="ru-RU" sz="500" u="none" strike="noStrike" dirty="0" err="1">
                          <a:effectLst/>
                          <a:latin typeface="+mn-lt"/>
                        </a:rPr>
                        <a:t>бакалавриата</a:t>
                      </a:r>
                      <a:r>
                        <a:rPr lang="ru-RU" sz="500" u="none" strike="noStrike" dirty="0">
                          <a:effectLst/>
                          <a:latin typeface="+mn-lt"/>
                        </a:rPr>
                        <a:t>, </a:t>
                      </a:r>
                      <a:r>
                        <a:rPr lang="ru-RU" sz="500" u="none" strike="noStrike" dirty="0" err="1">
                          <a:effectLst/>
                          <a:latin typeface="+mn-lt"/>
                        </a:rPr>
                        <a:t>специалитета</a:t>
                      </a:r>
                      <a:r>
                        <a:rPr lang="ru-RU" sz="500" u="none" strike="noStrike" dirty="0">
                          <a:effectLst/>
                          <a:latin typeface="+mn-lt"/>
                        </a:rPr>
                        <a:t>, магистратуры по очной форме обучения, получивших на бесплатной основе дополнительную квалификацию, в общей численности обучающихся по образовательным программам </a:t>
                      </a:r>
                      <a:r>
                        <a:rPr lang="ru-RU" sz="500" u="none" strike="noStrike" dirty="0" err="1">
                          <a:effectLst/>
                          <a:latin typeface="+mn-lt"/>
                        </a:rPr>
                        <a:t>бакалавриата</a:t>
                      </a:r>
                      <a:r>
                        <a:rPr lang="ru-RU" sz="500" u="none" strike="noStrike" dirty="0">
                          <a:effectLst/>
                          <a:latin typeface="+mn-lt"/>
                        </a:rPr>
                        <a:t>, </a:t>
                      </a:r>
                      <a:r>
                        <a:rPr lang="ru-RU" sz="500" u="none" strike="noStrike" dirty="0" err="1">
                          <a:effectLst/>
                          <a:latin typeface="+mn-lt"/>
                        </a:rPr>
                        <a:t>специалитета</a:t>
                      </a:r>
                      <a:r>
                        <a:rPr lang="ru-RU" sz="500" u="none" strike="noStrike" dirty="0">
                          <a:effectLst/>
                          <a:latin typeface="+mn-lt"/>
                        </a:rPr>
                        <a:t>, магистратуры по очной форме обучения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357" marR="2357" marT="2357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 smtClean="0"/>
                        <a:t>Р3(б)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79387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500" u="none" strike="noStrike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500" u="none" strike="noStrike" dirty="0">
                          <a:effectLst/>
                          <a:latin typeface="+mn-lt"/>
                        </a:rPr>
                        <a:t>Доходы университета из средств от приносящей доход деятельности в расчете на одного НПР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357" marR="2357" marT="2357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 smtClean="0"/>
                        <a:t>Р4(б)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02457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500" u="none" strike="noStrike" dirty="0" smtClean="0">
                          <a:effectLst/>
                          <a:latin typeface="+mn-lt"/>
                        </a:rPr>
                        <a:t>Количество </a:t>
                      </a:r>
                      <a:r>
                        <a:rPr lang="ru-RU" sz="500" u="none" strike="noStrike" dirty="0">
                          <a:effectLst/>
                          <a:latin typeface="+mn-lt"/>
                        </a:rPr>
                        <a:t>обучающихся по образовательным программам среднего профессионального образования и (или) образовательным программам высшего образования, получение профессиональных компетенций по которым связано с формированием цифровых навыков использования и освоения новых цифровых технологий, в том числе по образовательным программам, разработанным с учетом рекомендуемых опорным образовательным центром по направлениям цифровой экономики к тиражированию актуализированных основных образовательных программ с цифровой составляющей (очная форма)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357" marR="2357" marT="2357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 smtClean="0"/>
                        <a:t>Р5(б)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7763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500" u="none" strike="noStrike" dirty="0" smtClean="0">
                          <a:effectLst/>
                          <a:latin typeface="+mn-lt"/>
                        </a:rPr>
                        <a:t>Объём </a:t>
                      </a:r>
                      <a:r>
                        <a:rPr lang="ru-RU" sz="500" u="none" strike="noStrike" dirty="0">
                          <a:effectLst/>
                          <a:latin typeface="+mn-lt"/>
                        </a:rPr>
                        <a:t>затрат на научные исследования и разработки из собственных средств университета в расчете на одного НПР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357" marR="2357" marT="2357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 smtClean="0"/>
                        <a:t>Р6(б)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8548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500" u="none" strike="noStrike" dirty="0" smtClean="0">
                          <a:effectLst/>
                          <a:latin typeface="+mn-lt"/>
                        </a:rPr>
                        <a:t>Количество </a:t>
                      </a:r>
                      <a:r>
                        <a:rPr lang="ru-RU" sz="500" u="none" strike="noStrike" dirty="0">
                          <a:effectLst/>
                          <a:latin typeface="+mn-lt"/>
                        </a:rPr>
                        <a:t>индексируемых в базе </a:t>
                      </a:r>
                      <a:r>
                        <a:rPr lang="ru-RU" sz="500" u="none" strike="noStrike" dirty="0" err="1">
                          <a:effectLst/>
                          <a:latin typeface="+mn-lt"/>
                        </a:rPr>
                        <a:t>WebS</a:t>
                      </a:r>
                      <a:r>
                        <a:rPr lang="ru-RU" sz="500" u="none" strike="noStrike" dirty="0">
                          <a:effectLst/>
                          <a:latin typeface="+mn-lt"/>
                        </a:rPr>
                        <a:t> данных публикаций за последние три года в расчете на одного НПР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357" marR="2357" marT="2357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 smtClean="0"/>
                        <a:t>Р1(с2)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500" u="none" strike="noStrike" dirty="0" smtClean="0">
                          <a:effectLst/>
                          <a:latin typeface="+mn-lt"/>
                        </a:rPr>
                        <a:t>Количество </a:t>
                      </a:r>
                      <a:r>
                        <a:rPr lang="ru-RU" sz="500" u="none" strike="noStrike" dirty="0">
                          <a:effectLst/>
                          <a:latin typeface="+mn-lt"/>
                        </a:rPr>
                        <a:t>индексируемых в базе </a:t>
                      </a:r>
                      <a:r>
                        <a:rPr lang="ru-RU" sz="500" u="none" strike="noStrike" dirty="0" err="1">
                          <a:effectLst/>
                          <a:latin typeface="+mn-lt"/>
                        </a:rPr>
                        <a:t>Scopus</a:t>
                      </a:r>
                      <a:r>
                        <a:rPr lang="ru-RU" sz="500" u="none" strike="noStrike" dirty="0">
                          <a:effectLst/>
                          <a:latin typeface="+mn-lt"/>
                        </a:rPr>
                        <a:t> данных публикаций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357" marR="2357" marT="2357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 smtClean="0"/>
                        <a:t>Р2(с2)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47763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500" u="none" strike="noStrike" dirty="0" smtClean="0">
                          <a:effectLst/>
                          <a:latin typeface="+mn-lt"/>
                        </a:rPr>
                        <a:t>Объем </a:t>
                      </a:r>
                      <a:r>
                        <a:rPr lang="ru-RU" sz="500" u="none" strike="noStrike" dirty="0">
                          <a:effectLst/>
                          <a:latin typeface="+mn-lt"/>
                        </a:rPr>
                        <a:t>доходов от реализации дополнительных профессиональных программ и основных программ профессионального обучения в расчете на одного НПР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357" marR="2357" marT="2357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 smtClean="0"/>
                        <a:t>Р3(с2)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500" u="none" strike="noStrike" dirty="0" smtClean="0">
                          <a:effectLst/>
                          <a:latin typeface="+mn-lt"/>
                        </a:rPr>
                        <a:t>Объем средств</a:t>
                      </a:r>
                      <a:r>
                        <a:rPr lang="ru-RU" sz="500" u="none" strike="noStrike" dirty="0">
                          <a:effectLst/>
                          <a:latin typeface="+mn-lt"/>
                        </a:rPr>
                        <a:t>, поступивших от выполнения НИР по договорам с организациями реального сектора экономики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357" marR="2357" marT="2357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 smtClean="0"/>
                        <a:t>Р4(с2)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22397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500" u="none" strike="noStrike" dirty="0" smtClean="0">
                          <a:effectLst/>
                          <a:latin typeface="+mn-lt"/>
                        </a:rPr>
                        <a:t>Доля </a:t>
                      </a:r>
                      <a:r>
                        <a:rPr lang="ru-RU" sz="500" u="none" strike="noStrike" dirty="0">
                          <a:effectLst/>
                          <a:latin typeface="+mn-lt"/>
                        </a:rPr>
                        <a:t>обучающихся по образовательным программам высшего образования по договорам о целевом обучении в общей численности обучающихся по образовательным программам высшего образования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357" marR="2357" marT="2357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 smtClean="0"/>
                        <a:t>Р5(с2)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9082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500" u="none" strike="noStrike" dirty="0" smtClean="0">
                          <a:effectLst/>
                          <a:latin typeface="+mn-lt"/>
                        </a:rPr>
                        <a:t>Доля </a:t>
                      </a:r>
                      <a:r>
                        <a:rPr lang="ru-RU" sz="500" u="none" strike="noStrike" dirty="0">
                          <a:effectLst/>
                          <a:latin typeface="+mn-lt"/>
                        </a:rPr>
                        <a:t>обучающихся по образовательным программам высшего образования, прибывших из других субъектов Российской Федерации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357" marR="2357" marT="2357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 smtClean="0"/>
                        <a:t>Р6(с2)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22397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500" u="none" strike="noStrike" dirty="0" smtClean="0">
                          <a:effectLst/>
                          <a:latin typeface="+mn-lt"/>
                        </a:rPr>
                        <a:t>Доля </a:t>
                      </a:r>
                      <a:r>
                        <a:rPr lang="ru-RU" sz="500" u="none" strike="noStrike" dirty="0">
                          <a:effectLst/>
                          <a:latin typeface="+mn-lt"/>
                        </a:rPr>
                        <a:t>иностранных граждан и лиц без гражданства, обучающихся по образовательным программам высшего образования в общей численности обучающихся по образовательным программам высшего образования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357" marR="2357" marT="2357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 smtClean="0"/>
                        <a:t>Р7(с2)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9083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500" u="none" strike="noStrike" dirty="0" smtClean="0">
                          <a:effectLst/>
                          <a:latin typeface="+mn-lt"/>
                        </a:rPr>
                        <a:t>Объем </a:t>
                      </a:r>
                      <a:r>
                        <a:rPr lang="ru-RU" sz="500" u="none" strike="noStrike" dirty="0">
                          <a:effectLst/>
                          <a:latin typeface="+mn-lt"/>
                        </a:rPr>
                        <a:t>доходов от распоряжения исключительными правами на результаты интеллектуальной деятельности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357" marR="2357" marT="2357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 smtClean="0"/>
                        <a:t>Р8(с2)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75437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500" u="none" strike="noStrike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500" u="none" strike="noStrike" dirty="0" smtClean="0">
                          <a:effectLst/>
                          <a:latin typeface="+mn-lt"/>
                        </a:rPr>
                        <a:t>Объем </a:t>
                      </a:r>
                      <a:r>
                        <a:rPr lang="ru-RU" sz="500" u="none" strike="noStrike" dirty="0">
                          <a:effectLst/>
                          <a:latin typeface="+mn-lt"/>
                        </a:rPr>
                        <a:t>научно-исследовательских и опытно-конструкторских работ в расчете на одного НПР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357" marR="2357" marT="2357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00" dirty="0" smtClean="0"/>
                        <a:t>Р1(б)</a:t>
                      </a:r>
                      <a:endParaRPr lang="ru-RU" sz="700" dirty="0"/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47763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500" u="none" strike="noStrike" dirty="0" smtClean="0">
                          <a:effectLst/>
                          <a:latin typeface="+mn-lt"/>
                        </a:rPr>
                        <a:t>Доля </a:t>
                      </a:r>
                      <a:r>
                        <a:rPr lang="ru-RU" sz="500" u="none" strike="noStrike" dirty="0">
                          <a:effectLst/>
                          <a:latin typeface="+mn-lt"/>
                        </a:rPr>
                        <a:t>работников в возрасте до 39 лет в общей численности профессорско-преподавательского состава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357" marR="2357" marT="2357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 smtClean="0"/>
                        <a:t>Р2(б)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</a:tbl>
          </a:graphicData>
        </a:graphic>
      </p:graphicFrame>
      <p:sp>
        <p:nvSpPr>
          <p:cNvPr id="7" name="Овал 6"/>
          <p:cNvSpPr/>
          <p:nvPr/>
        </p:nvSpPr>
        <p:spPr>
          <a:xfrm>
            <a:off x="8827376" y="2222309"/>
            <a:ext cx="130302" cy="11658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763656" y="2761119"/>
            <a:ext cx="117964" cy="119993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215423" y="4151914"/>
            <a:ext cx="125992" cy="11273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6368223" y="4986291"/>
            <a:ext cx="130302" cy="11658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3794866" y="3341567"/>
            <a:ext cx="125849" cy="12083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ая прямоугольная выноска 23"/>
          <p:cNvSpPr/>
          <p:nvPr/>
        </p:nvSpPr>
        <p:spPr>
          <a:xfrm>
            <a:off x="5319002" y="1903796"/>
            <a:ext cx="982983" cy="340332"/>
          </a:xfrm>
          <a:prstGeom prst="wedgeRoundRectCallout">
            <a:avLst>
              <a:gd name="adj1" fmla="val -91109"/>
              <a:gd name="adj2" fmla="val 57611"/>
              <a:gd name="adj3" fmla="val 16667"/>
            </a:avLst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50" dirty="0">
                <a:solidFill>
                  <a:schemeClr val="tx1"/>
                </a:solidFill>
              </a:rPr>
              <a:t>Точка Роста. </a:t>
            </a:r>
            <a:r>
              <a:rPr lang="ru-RU" sz="750" b="1" i="1" dirty="0">
                <a:solidFill>
                  <a:schemeClr val="tx1"/>
                </a:solidFill>
              </a:rPr>
              <a:t>Энергия инноваций</a:t>
            </a:r>
          </a:p>
        </p:txBody>
      </p:sp>
      <p:sp>
        <p:nvSpPr>
          <p:cNvPr id="25" name="Скругленная прямоугольная выноска 24"/>
          <p:cNvSpPr/>
          <p:nvPr/>
        </p:nvSpPr>
        <p:spPr>
          <a:xfrm>
            <a:off x="4190861" y="3384971"/>
            <a:ext cx="997840" cy="605724"/>
          </a:xfrm>
          <a:prstGeom prst="wedgeRoundRectCallout">
            <a:avLst>
              <a:gd name="adj1" fmla="val -75377"/>
              <a:gd name="adj2" fmla="val -46374"/>
              <a:gd name="adj3" fmla="val 16667"/>
            </a:avLst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50" dirty="0">
                <a:solidFill>
                  <a:schemeClr val="tx1"/>
                </a:solidFill>
              </a:rPr>
              <a:t>Точка Роста. </a:t>
            </a:r>
            <a:r>
              <a:rPr lang="ru-RU" sz="750" b="1" i="1" dirty="0">
                <a:solidFill>
                  <a:schemeClr val="tx1"/>
                </a:solidFill>
              </a:rPr>
              <a:t>Формирование индивидуальных образовательных траекторий</a:t>
            </a:r>
          </a:p>
        </p:txBody>
      </p:sp>
      <p:sp>
        <p:nvSpPr>
          <p:cNvPr id="26" name="Скругленная прямоугольная выноска 25"/>
          <p:cNvSpPr/>
          <p:nvPr/>
        </p:nvSpPr>
        <p:spPr>
          <a:xfrm>
            <a:off x="7210923" y="3112857"/>
            <a:ext cx="1341796" cy="298068"/>
          </a:xfrm>
          <a:prstGeom prst="wedgeRoundRectCallout">
            <a:avLst>
              <a:gd name="adj1" fmla="val 45353"/>
              <a:gd name="adj2" fmla="val -207811"/>
              <a:gd name="adj3" fmla="val 16667"/>
            </a:avLst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50" dirty="0">
                <a:solidFill>
                  <a:schemeClr val="tx1"/>
                </a:solidFill>
              </a:rPr>
              <a:t>Точка Роста. </a:t>
            </a:r>
            <a:r>
              <a:rPr lang="ru-RU" sz="750" b="1" i="1" dirty="0">
                <a:solidFill>
                  <a:schemeClr val="tx1"/>
                </a:solidFill>
              </a:rPr>
              <a:t>Электронное обучение на основе МООК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27" name="Скругленная прямоугольная выноска 26"/>
          <p:cNvSpPr/>
          <p:nvPr/>
        </p:nvSpPr>
        <p:spPr>
          <a:xfrm>
            <a:off x="2855245" y="4549346"/>
            <a:ext cx="1137416" cy="405115"/>
          </a:xfrm>
          <a:prstGeom prst="wedgeRoundRectCallout">
            <a:avLst>
              <a:gd name="adj1" fmla="val 50693"/>
              <a:gd name="adj2" fmla="val -122093"/>
              <a:gd name="adj3" fmla="val 16667"/>
            </a:avLst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50" dirty="0">
                <a:solidFill>
                  <a:schemeClr val="tx1"/>
                </a:solidFill>
              </a:rPr>
              <a:t>Точка Роста. </a:t>
            </a:r>
            <a:r>
              <a:rPr lang="ru-RU" sz="750" b="1" i="1" dirty="0">
                <a:solidFill>
                  <a:schemeClr val="tx1"/>
                </a:solidFill>
              </a:rPr>
              <a:t>Сетевые образовательные программы</a:t>
            </a:r>
          </a:p>
        </p:txBody>
      </p:sp>
      <p:sp>
        <p:nvSpPr>
          <p:cNvPr id="28" name="Скругленная прямоугольная выноска 27"/>
          <p:cNvSpPr/>
          <p:nvPr/>
        </p:nvSpPr>
        <p:spPr>
          <a:xfrm>
            <a:off x="7347028" y="1970129"/>
            <a:ext cx="1245405" cy="293213"/>
          </a:xfrm>
          <a:prstGeom prst="wedgeRoundRectCallout">
            <a:avLst>
              <a:gd name="adj1" fmla="val 69577"/>
              <a:gd name="adj2" fmla="val 50186"/>
              <a:gd name="adj3" fmla="val 16667"/>
            </a:avLst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50" dirty="0">
                <a:solidFill>
                  <a:schemeClr val="tx1"/>
                </a:solidFill>
              </a:rPr>
              <a:t>Точка Роста. </a:t>
            </a:r>
            <a:r>
              <a:rPr lang="ru-RU" sz="750" b="1" i="1" dirty="0">
                <a:solidFill>
                  <a:schemeClr val="tx1"/>
                </a:solidFill>
              </a:rPr>
              <a:t>Будущие преподаватели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32" name="Скругленная прямоугольная выноска 31"/>
          <p:cNvSpPr/>
          <p:nvPr/>
        </p:nvSpPr>
        <p:spPr>
          <a:xfrm>
            <a:off x="5333018" y="5243139"/>
            <a:ext cx="825887" cy="443484"/>
          </a:xfrm>
          <a:prstGeom prst="wedgeRoundRectCallout">
            <a:avLst>
              <a:gd name="adj1" fmla="val 79505"/>
              <a:gd name="adj2" fmla="val -84912"/>
              <a:gd name="adj3" fmla="val 16667"/>
            </a:avLst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50" dirty="0">
                <a:solidFill>
                  <a:schemeClr val="tx1"/>
                </a:solidFill>
              </a:rPr>
              <a:t>Точка Роста. </a:t>
            </a:r>
            <a:r>
              <a:rPr lang="ru-RU" sz="750" b="1" i="1" dirty="0">
                <a:solidFill>
                  <a:schemeClr val="tx1"/>
                </a:solidFill>
              </a:rPr>
              <a:t>Интернационализация</a:t>
            </a:r>
          </a:p>
        </p:txBody>
      </p:sp>
      <p:sp>
        <p:nvSpPr>
          <p:cNvPr id="34" name="Овал 33"/>
          <p:cNvSpPr/>
          <p:nvPr/>
        </p:nvSpPr>
        <p:spPr>
          <a:xfrm>
            <a:off x="8118931" y="4812715"/>
            <a:ext cx="128647" cy="10521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8" name="Прямая соединительная линия 37"/>
          <p:cNvCxnSpPr>
            <a:stCxn id="51" idx="5"/>
            <a:endCxn id="13" idx="1"/>
          </p:cNvCxnSpPr>
          <p:nvPr/>
        </p:nvCxnSpPr>
        <p:spPr>
          <a:xfrm>
            <a:off x="3956823" y="3126613"/>
            <a:ext cx="277050" cy="1041811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>
            <a:stCxn id="19" idx="4"/>
            <a:endCxn id="178" idx="0"/>
          </p:cNvCxnSpPr>
          <p:nvPr/>
        </p:nvCxnSpPr>
        <p:spPr>
          <a:xfrm>
            <a:off x="3857791" y="3462401"/>
            <a:ext cx="197797" cy="688403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Овал 40"/>
          <p:cNvSpPr/>
          <p:nvPr/>
        </p:nvSpPr>
        <p:spPr>
          <a:xfrm>
            <a:off x="2573408" y="2796412"/>
            <a:ext cx="130302" cy="11658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Скругленная прямоугольная выноска 41"/>
          <p:cNvSpPr/>
          <p:nvPr/>
        </p:nvSpPr>
        <p:spPr>
          <a:xfrm>
            <a:off x="2573607" y="3317021"/>
            <a:ext cx="874418" cy="441167"/>
          </a:xfrm>
          <a:prstGeom prst="wedgeRoundRectCallout">
            <a:avLst>
              <a:gd name="adj1" fmla="val -43490"/>
              <a:gd name="adj2" fmla="val -143731"/>
              <a:gd name="adj3" fmla="val 16667"/>
            </a:avLst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50" dirty="0">
                <a:solidFill>
                  <a:schemeClr val="tx1"/>
                </a:solidFill>
              </a:rPr>
              <a:t>Точка Роста. </a:t>
            </a:r>
            <a:r>
              <a:rPr lang="ru-RU" sz="750" b="1" i="1" dirty="0">
                <a:solidFill>
                  <a:schemeClr val="tx1"/>
                </a:solidFill>
              </a:rPr>
              <a:t>Программы 2+2+2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43" name="Скругленная прямоугольная выноска 42"/>
          <p:cNvSpPr/>
          <p:nvPr/>
        </p:nvSpPr>
        <p:spPr>
          <a:xfrm>
            <a:off x="7932433" y="5200776"/>
            <a:ext cx="901759" cy="485848"/>
          </a:xfrm>
          <a:prstGeom prst="wedgeRoundRectCallout">
            <a:avLst>
              <a:gd name="adj1" fmla="val -24756"/>
              <a:gd name="adj2" fmla="val -112930"/>
              <a:gd name="adj3" fmla="val 16667"/>
            </a:avLst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50" dirty="0">
                <a:solidFill>
                  <a:schemeClr val="tx1"/>
                </a:solidFill>
              </a:rPr>
              <a:t>Точка Роста. </a:t>
            </a:r>
            <a:r>
              <a:rPr lang="ru-RU" sz="750" b="1" i="1" dirty="0">
                <a:solidFill>
                  <a:schemeClr val="tx1"/>
                </a:solidFill>
              </a:rPr>
              <a:t>Инженерный навигатор</a:t>
            </a:r>
          </a:p>
        </p:txBody>
      </p:sp>
      <p:sp>
        <p:nvSpPr>
          <p:cNvPr id="44" name="Скругленная прямоугольная выноска 43"/>
          <p:cNvSpPr/>
          <p:nvPr/>
        </p:nvSpPr>
        <p:spPr>
          <a:xfrm>
            <a:off x="3868608" y="2582824"/>
            <a:ext cx="1109974" cy="343095"/>
          </a:xfrm>
          <a:prstGeom prst="wedgeRoundRectCallout">
            <a:avLst>
              <a:gd name="adj1" fmla="val -41544"/>
              <a:gd name="adj2" fmla="val 80099"/>
              <a:gd name="adj3" fmla="val 16667"/>
            </a:avLst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50" dirty="0">
                <a:solidFill>
                  <a:schemeClr val="tx1"/>
                </a:solidFill>
              </a:rPr>
              <a:t>Точка Роста. </a:t>
            </a:r>
            <a:r>
              <a:rPr lang="ru-RU" sz="750" b="1" i="1" dirty="0">
                <a:solidFill>
                  <a:schemeClr val="tx1"/>
                </a:solidFill>
              </a:rPr>
              <a:t>Цифровые компетенции </a:t>
            </a:r>
            <a:endParaRPr lang="ru-RU" sz="750" dirty="0">
              <a:solidFill>
                <a:schemeClr val="tx1"/>
              </a:solidFill>
            </a:endParaRPr>
          </a:p>
        </p:txBody>
      </p:sp>
      <p:cxnSp>
        <p:nvCxnSpPr>
          <p:cNvPr id="47" name="Прямая соединительная линия 46"/>
          <p:cNvCxnSpPr>
            <a:stCxn id="34" idx="2"/>
            <a:endCxn id="53" idx="5"/>
          </p:cNvCxnSpPr>
          <p:nvPr/>
        </p:nvCxnSpPr>
        <p:spPr>
          <a:xfrm flipH="1" flipV="1">
            <a:off x="6940157" y="4648858"/>
            <a:ext cx="1178772" cy="21646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Овал 50"/>
          <p:cNvSpPr/>
          <p:nvPr/>
        </p:nvSpPr>
        <p:spPr>
          <a:xfrm>
            <a:off x="3844302" y="3025934"/>
            <a:ext cx="131828" cy="117951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8462130" y="2559149"/>
            <a:ext cx="130302" cy="116586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6828938" y="4549345"/>
            <a:ext cx="130302" cy="11658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Скругленная прямоугольная выноска 53"/>
          <p:cNvSpPr/>
          <p:nvPr/>
        </p:nvSpPr>
        <p:spPr>
          <a:xfrm>
            <a:off x="6638512" y="4940868"/>
            <a:ext cx="1104084" cy="485273"/>
          </a:xfrm>
          <a:prstGeom prst="wedgeRoundRectCallout">
            <a:avLst>
              <a:gd name="adj1" fmla="val -24486"/>
              <a:gd name="adj2" fmla="val -109709"/>
              <a:gd name="adj3" fmla="val 16667"/>
            </a:avLst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50" dirty="0">
                <a:solidFill>
                  <a:schemeClr val="tx1"/>
                </a:solidFill>
              </a:rPr>
              <a:t>Точка Роста. </a:t>
            </a:r>
            <a:r>
              <a:rPr lang="ru-RU" sz="750" b="1" i="1" dirty="0">
                <a:solidFill>
                  <a:schemeClr val="tx1"/>
                </a:solidFill>
              </a:rPr>
              <a:t>Моя карьера (трудоустройство и целевое обучение)</a:t>
            </a:r>
          </a:p>
        </p:txBody>
      </p:sp>
      <p:cxnSp>
        <p:nvCxnSpPr>
          <p:cNvPr id="55" name="Прямая соединительная линия 54"/>
          <p:cNvCxnSpPr>
            <a:stCxn id="60" idx="4"/>
            <a:endCxn id="67" idx="1"/>
          </p:cNvCxnSpPr>
          <p:nvPr/>
        </p:nvCxnSpPr>
        <p:spPr>
          <a:xfrm>
            <a:off x="4856320" y="2321822"/>
            <a:ext cx="761516" cy="204228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Скругленная прямоугольная выноска 55"/>
          <p:cNvSpPr/>
          <p:nvPr/>
        </p:nvSpPr>
        <p:spPr>
          <a:xfrm>
            <a:off x="4488552" y="4250851"/>
            <a:ext cx="842636" cy="343095"/>
          </a:xfrm>
          <a:prstGeom prst="wedgeRoundRectCallout">
            <a:avLst>
              <a:gd name="adj1" fmla="val -76180"/>
              <a:gd name="adj2" fmla="val -57170"/>
              <a:gd name="adj3" fmla="val 16667"/>
            </a:avLst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50" dirty="0">
                <a:solidFill>
                  <a:schemeClr val="tx1"/>
                </a:solidFill>
              </a:rPr>
              <a:t>Точка Роста. </a:t>
            </a:r>
            <a:r>
              <a:rPr lang="ru-RU" sz="750" b="1" i="1" dirty="0">
                <a:solidFill>
                  <a:schemeClr val="tx1"/>
                </a:solidFill>
              </a:rPr>
              <a:t>Оценка квалификаций</a:t>
            </a:r>
            <a:endParaRPr lang="ru-RU" sz="750" dirty="0">
              <a:solidFill>
                <a:schemeClr val="tx1"/>
              </a:solidFill>
            </a:endParaRPr>
          </a:p>
        </p:txBody>
      </p:sp>
      <p:cxnSp>
        <p:nvCxnSpPr>
          <p:cNvPr id="57" name="Прямая соединительная линия 56"/>
          <p:cNvCxnSpPr>
            <a:stCxn id="41" idx="4"/>
            <a:endCxn id="19" idx="1"/>
          </p:cNvCxnSpPr>
          <p:nvPr/>
        </p:nvCxnSpPr>
        <p:spPr>
          <a:xfrm>
            <a:off x="2638560" y="2912998"/>
            <a:ext cx="1174736" cy="446264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>
            <a:stCxn id="8" idx="6"/>
            <a:endCxn id="51" idx="2"/>
          </p:cNvCxnSpPr>
          <p:nvPr/>
        </p:nvCxnSpPr>
        <p:spPr>
          <a:xfrm>
            <a:off x="2881620" y="2821116"/>
            <a:ext cx="962683" cy="263795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Овал 59"/>
          <p:cNvSpPr/>
          <p:nvPr/>
        </p:nvSpPr>
        <p:spPr>
          <a:xfrm>
            <a:off x="4791167" y="2205236"/>
            <a:ext cx="130302" cy="11658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1" name="Прямая соединительная линия 60"/>
          <p:cNvCxnSpPr>
            <a:stCxn id="34" idx="4"/>
            <a:endCxn id="7" idx="2"/>
          </p:cNvCxnSpPr>
          <p:nvPr/>
        </p:nvCxnSpPr>
        <p:spPr>
          <a:xfrm flipV="1">
            <a:off x="8183255" y="2280603"/>
            <a:ext cx="644123" cy="263732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Скругленная прямоугольная выноска 61"/>
          <p:cNvSpPr/>
          <p:nvPr/>
        </p:nvSpPr>
        <p:spPr>
          <a:xfrm>
            <a:off x="3033209" y="2151629"/>
            <a:ext cx="982983" cy="340332"/>
          </a:xfrm>
          <a:prstGeom prst="wedgeRoundRectCallout">
            <a:avLst>
              <a:gd name="adj1" fmla="val -66626"/>
              <a:gd name="adj2" fmla="val 130903"/>
              <a:gd name="adj3" fmla="val 16667"/>
            </a:avLst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50" dirty="0">
                <a:solidFill>
                  <a:schemeClr val="tx1"/>
                </a:solidFill>
              </a:rPr>
              <a:t>Точка Роста . </a:t>
            </a:r>
            <a:r>
              <a:rPr lang="ru-RU" sz="750" b="1" i="1" dirty="0">
                <a:solidFill>
                  <a:schemeClr val="tx1"/>
                </a:solidFill>
              </a:rPr>
              <a:t>Модульные программы ДПО</a:t>
            </a:r>
          </a:p>
        </p:txBody>
      </p:sp>
      <p:sp>
        <p:nvSpPr>
          <p:cNvPr id="63" name="Овал 62"/>
          <p:cNvSpPr/>
          <p:nvPr/>
        </p:nvSpPr>
        <p:spPr>
          <a:xfrm>
            <a:off x="5188700" y="2267668"/>
            <a:ext cx="130302" cy="11658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Скругленная прямоугольная выноска 63"/>
          <p:cNvSpPr/>
          <p:nvPr/>
        </p:nvSpPr>
        <p:spPr>
          <a:xfrm>
            <a:off x="5598754" y="2469099"/>
            <a:ext cx="825887" cy="443484"/>
          </a:xfrm>
          <a:prstGeom prst="wedgeRoundRectCallout">
            <a:avLst>
              <a:gd name="adj1" fmla="val -84272"/>
              <a:gd name="adj2" fmla="val -75957"/>
              <a:gd name="adj3" fmla="val 16667"/>
            </a:avLst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50" dirty="0">
                <a:solidFill>
                  <a:schemeClr val="tx1"/>
                </a:solidFill>
              </a:rPr>
              <a:t>Точка Роста. </a:t>
            </a:r>
            <a:r>
              <a:rPr lang="ru-RU" sz="750" b="1" i="1" dirty="0">
                <a:solidFill>
                  <a:schemeClr val="tx1"/>
                </a:solidFill>
              </a:rPr>
              <a:t>Мобильность</a:t>
            </a:r>
          </a:p>
        </p:txBody>
      </p:sp>
      <p:cxnSp>
        <p:nvCxnSpPr>
          <p:cNvPr id="65" name="Прямая соединительная линия 64"/>
          <p:cNvCxnSpPr>
            <a:stCxn id="63" idx="4"/>
            <a:endCxn id="17" idx="0"/>
          </p:cNvCxnSpPr>
          <p:nvPr/>
        </p:nvCxnSpPr>
        <p:spPr>
          <a:xfrm>
            <a:off x="5253850" y="2384255"/>
            <a:ext cx="1179524" cy="260203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Овал 66"/>
          <p:cNvSpPr/>
          <p:nvPr/>
        </p:nvSpPr>
        <p:spPr>
          <a:xfrm>
            <a:off x="5598752" y="4347031"/>
            <a:ext cx="130302" cy="11658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Скругленная прямоугольная выноска 67"/>
          <p:cNvSpPr/>
          <p:nvPr/>
        </p:nvSpPr>
        <p:spPr>
          <a:xfrm>
            <a:off x="4747068" y="4809215"/>
            <a:ext cx="773489" cy="343095"/>
          </a:xfrm>
          <a:prstGeom prst="wedgeRoundRectCallout">
            <a:avLst>
              <a:gd name="adj1" fmla="val 62803"/>
              <a:gd name="adj2" fmla="val -155999"/>
              <a:gd name="adj3" fmla="val 16667"/>
            </a:avLst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50" dirty="0">
                <a:solidFill>
                  <a:schemeClr val="tx1"/>
                </a:solidFill>
              </a:rPr>
              <a:t>Точка Роста. </a:t>
            </a:r>
            <a:r>
              <a:rPr lang="ru-RU" sz="750" b="1" i="1" dirty="0">
                <a:solidFill>
                  <a:schemeClr val="tx1"/>
                </a:solidFill>
              </a:rPr>
              <a:t>Молодой ученый</a:t>
            </a:r>
            <a:endParaRPr lang="ru-RU" sz="750" dirty="0">
              <a:solidFill>
                <a:schemeClr val="tx1"/>
              </a:solidFill>
            </a:endParaRPr>
          </a:p>
        </p:txBody>
      </p:sp>
      <p:cxnSp>
        <p:nvCxnSpPr>
          <p:cNvPr id="69" name="Прямая соединительная линия 68"/>
          <p:cNvCxnSpPr>
            <a:stCxn id="70" idx="4"/>
            <a:endCxn id="53" idx="2"/>
          </p:cNvCxnSpPr>
          <p:nvPr/>
        </p:nvCxnSpPr>
        <p:spPr>
          <a:xfrm>
            <a:off x="6045890" y="3230370"/>
            <a:ext cx="783049" cy="137726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Овал 69"/>
          <p:cNvSpPr/>
          <p:nvPr/>
        </p:nvSpPr>
        <p:spPr>
          <a:xfrm>
            <a:off x="5980738" y="3113783"/>
            <a:ext cx="130302" cy="11658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Скругленная прямоугольная выноска 70"/>
          <p:cNvSpPr/>
          <p:nvPr/>
        </p:nvSpPr>
        <p:spPr>
          <a:xfrm>
            <a:off x="6455684" y="3491021"/>
            <a:ext cx="690089" cy="443484"/>
          </a:xfrm>
          <a:prstGeom prst="wedgeRoundRectCallout">
            <a:avLst>
              <a:gd name="adj1" fmla="val -101598"/>
              <a:gd name="adj2" fmla="val -119115"/>
              <a:gd name="adj3" fmla="val 16667"/>
            </a:avLst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50" dirty="0">
                <a:solidFill>
                  <a:schemeClr val="tx1"/>
                </a:solidFill>
              </a:rPr>
              <a:t>Точка Роста. </a:t>
            </a:r>
            <a:r>
              <a:rPr lang="ru-RU" sz="750" b="1" i="1" dirty="0">
                <a:solidFill>
                  <a:schemeClr val="tx1"/>
                </a:solidFill>
              </a:rPr>
              <a:t>Цифровая сборная</a:t>
            </a:r>
            <a:endParaRPr lang="ru-RU" sz="750" dirty="0">
              <a:solidFill>
                <a:schemeClr val="tx1"/>
              </a:solidFill>
            </a:endParaRPr>
          </a:p>
        </p:txBody>
      </p:sp>
      <p:cxnSp>
        <p:nvCxnSpPr>
          <p:cNvPr id="81" name="Прямая соединительная линия 80"/>
          <p:cNvCxnSpPr>
            <a:stCxn id="70" idx="4"/>
            <a:endCxn id="67" idx="0"/>
          </p:cNvCxnSpPr>
          <p:nvPr/>
        </p:nvCxnSpPr>
        <p:spPr>
          <a:xfrm flipH="1">
            <a:off x="5663904" y="3230370"/>
            <a:ext cx="381986" cy="111666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/>
          <p:cNvCxnSpPr>
            <a:stCxn id="56" idx="4"/>
            <a:endCxn id="52" idx="2"/>
          </p:cNvCxnSpPr>
          <p:nvPr/>
        </p:nvCxnSpPr>
        <p:spPr>
          <a:xfrm flipV="1">
            <a:off x="4267948" y="2617442"/>
            <a:ext cx="4194182" cy="1608809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Овал 177"/>
          <p:cNvSpPr/>
          <p:nvPr/>
        </p:nvSpPr>
        <p:spPr>
          <a:xfrm>
            <a:off x="3992663" y="4150804"/>
            <a:ext cx="125849" cy="12083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Овал 183"/>
          <p:cNvSpPr/>
          <p:nvPr/>
        </p:nvSpPr>
        <p:spPr>
          <a:xfrm flipH="1">
            <a:off x="77814" y="6296676"/>
            <a:ext cx="337018" cy="31927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5" name="Овал 184"/>
          <p:cNvSpPr/>
          <p:nvPr/>
        </p:nvSpPr>
        <p:spPr>
          <a:xfrm>
            <a:off x="2810888" y="6240120"/>
            <a:ext cx="399856" cy="327608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6" name="Овал 185"/>
          <p:cNvSpPr/>
          <p:nvPr/>
        </p:nvSpPr>
        <p:spPr>
          <a:xfrm>
            <a:off x="6527852" y="6262756"/>
            <a:ext cx="332381" cy="323559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7" name="Овал 186"/>
          <p:cNvSpPr/>
          <p:nvPr/>
        </p:nvSpPr>
        <p:spPr>
          <a:xfrm>
            <a:off x="1594300" y="6525465"/>
            <a:ext cx="298394" cy="27069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8" name="TextBox 187"/>
          <p:cNvSpPr txBox="1"/>
          <p:nvPr/>
        </p:nvSpPr>
        <p:spPr>
          <a:xfrm>
            <a:off x="364914" y="6296676"/>
            <a:ext cx="96475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Энергия образования         </a:t>
            </a:r>
            <a:r>
              <a:rPr lang="ru-RU" sz="1400" dirty="0" smtClean="0"/>
              <a:t>             Профессиональное </a:t>
            </a:r>
            <a:r>
              <a:rPr lang="ru-RU" sz="1400" dirty="0"/>
              <a:t>развитие      </a:t>
            </a:r>
            <a:r>
              <a:rPr lang="ru-RU" sz="1400" dirty="0" smtClean="0"/>
              <a:t>                     </a:t>
            </a:r>
            <a:r>
              <a:rPr lang="ru-RU" sz="1400" dirty="0"/>
              <a:t>Инвестиции в будущее         </a:t>
            </a:r>
            <a:r>
              <a:rPr lang="ru-RU" sz="1400" dirty="0" smtClean="0"/>
              <a:t>                       </a:t>
            </a:r>
            <a:endParaRPr lang="ru-RU" sz="1400" dirty="0"/>
          </a:p>
        </p:txBody>
      </p:sp>
      <p:cxnSp>
        <p:nvCxnSpPr>
          <p:cNvPr id="22" name="Прямая соединительная линия 21"/>
          <p:cNvCxnSpPr>
            <a:stCxn id="19" idx="6"/>
            <a:endCxn id="13" idx="1"/>
          </p:cNvCxnSpPr>
          <p:nvPr/>
        </p:nvCxnSpPr>
        <p:spPr>
          <a:xfrm>
            <a:off x="3920713" y="3401985"/>
            <a:ext cx="313160" cy="7664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stCxn id="19" idx="6"/>
            <a:endCxn id="70" idx="2"/>
          </p:cNvCxnSpPr>
          <p:nvPr/>
        </p:nvCxnSpPr>
        <p:spPr>
          <a:xfrm flipV="1">
            <a:off x="3920715" y="3172076"/>
            <a:ext cx="2060024" cy="2299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endCxn id="13" idx="7"/>
          </p:cNvCxnSpPr>
          <p:nvPr/>
        </p:nvCxnSpPr>
        <p:spPr>
          <a:xfrm flipH="1">
            <a:off x="4322964" y="3176115"/>
            <a:ext cx="1646054" cy="9923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Рисунок 5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98" y="1052424"/>
            <a:ext cx="1983296" cy="390751"/>
          </a:xfrm>
          <a:prstGeom prst="rect">
            <a:avLst/>
          </a:prstGeom>
        </p:spPr>
      </p:pic>
      <p:cxnSp>
        <p:nvCxnSpPr>
          <p:cNvPr id="66" name="Прямая соединительная линия 65"/>
          <p:cNvCxnSpPr/>
          <p:nvPr/>
        </p:nvCxnSpPr>
        <p:spPr>
          <a:xfrm flipH="1">
            <a:off x="18770" y="1052424"/>
            <a:ext cx="1" cy="390751"/>
          </a:xfrm>
          <a:prstGeom prst="line">
            <a:avLst/>
          </a:prstGeom>
          <a:ln w="12700">
            <a:solidFill>
              <a:srgbClr val="504E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Заголовок 1"/>
          <p:cNvSpPr txBox="1">
            <a:spLocks/>
          </p:cNvSpPr>
          <p:nvPr/>
        </p:nvSpPr>
        <p:spPr>
          <a:xfrm>
            <a:off x="157173" y="44515"/>
            <a:ext cx="8153400" cy="9906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r>
              <a:rPr lang="ru-RU" sz="3200" b="1" dirty="0" smtClean="0">
                <a:solidFill>
                  <a:srgbClr val="2B3F6A"/>
                </a:solidFill>
              </a:rPr>
              <a:t>Траектории развития</a:t>
            </a:r>
            <a:endParaRPr lang="ru-RU" sz="3200" b="1" dirty="0">
              <a:solidFill>
                <a:srgbClr val="2B3F6A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53116" y="6558274"/>
            <a:ext cx="14013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/>
              <a:t>Сотрудничество</a:t>
            </a:r>
          </a:p>
        </p:txBody>
      </p:sp>
    </p:spTree>
    <p:extLst>
      <p:ext uri="{BB962C8B-B14F-4D97-AF65-F5344CB8AC3E}">
        <p14:creationId xmlns:p14="http://schemas.microsoft.com/office/powerpoint/2010/main" val="272953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6"/>
          <p:cNvSpPr txBox="1">
            <a:spLocks/>
          </p:cNvSpPr>
          <p:nvPr/>
        </p:nvSpPr>
        <p:spPr>
          <a:xfrm>
            <a:off x="157173" y="6087145"/>
            <a:ext cx="4178672" cy="50338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Внешние </a:t>
            </a:r>
          </a:p>
          <a:p>
            <a:r>
              <a:rPr lang="ru-RU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Контексты и Тренды</a:t>
            </a:r>
          </a:p>
        </p:txBody>
      </p:sp>
      <p:sp>
        <p:nvSpPr>
          <p:cNvPr id="10" name="Заголовок 6"/>
          <p:cNvSpPr txBox="1">
            <a:spLocks/>
          </p:cNvSpPr>
          <p:nvPr/>
        </p:nvSpPr>
        <p:spPr>
          <a:xfrm>
            <a:off x="113970" y="2269971"/>
            <a:ext cx="3706111" cy="381717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57175" indent="-257175">
              <a:lnSpc>
                <a:spcPct val="100000"/>
              </a:lnSpc>
              <a:spcBef>
                <a:spcPts val="225"/>
              </a:spcBef>
              <a:buFont typeface="Calibri Light" panose="020F0302020204030204" pitchFamily="34" charset="0"/>
              <a:buChar char="#"/>
            </a:pPr>
            <a:r>
              <a:rPr lang="ru-RU" sz="1500" b="1" dirty="0"/>
              <a:t>Проникновение </a:t>
            </a:r>
            <a:r>
              <a:rPr lang="ru-RU" sz="1500" b="1" dirty="0" err="1"/>
              <a:t>цифровизации</a:t>
            </a:r>
            <a:endParaRPr lang="ru-RU" sz="1500" b="1" dirty="0"/>
          </a:p>
          <a:p>
            <a:pPr marL="257175" indent="-257175">
              <a:lnSpc>
                <a:spcPct val="100000"/>
              </a:lnSpc>
              <a:spcBef>
                <a:spcPts val="225"/>
              </a:spcBef>
              <a:buFont typeface="Calibri Light" panose="020F0302020204030204" pitchFamily="34" charset="0"/>
              <a:buChar char="#"/>
            </a:pPr>
            <a:r>
              <a:rPr lang="en-US" sz="1500" b="1" dirty="0"/>
              <a:t>Post </a:t>
            </a:r>
            <a:r>
              <a:rPr lang="en-US" sz="1500" b="1" dirty="0" err="1"/>
              <a:t>Covid</a:t>
            </a:r>
            <a:endParaRPr lang="en-US" sz="1500" b="1" dirty="0"/>
          </a:p>
          <a:p>
            <a:pPr marL="257175" indent="-257175">
              <a:lnSpc>
                <a:spcPct val="100000"/>
              </a:lnSpc>
              <a:spcBef>
                <a:spcPts val="225"/>
              </a:spcBef>
              <a:buFont typeface="Calibri Light" panose="020F0302020204030204" pitchFamily="34" charset="0"/>
              <a:buChar char="#"/>
            </a:pPr>
            <a:r>
              <a:rPr lang="ru-RU" sz="1500" b="1" dirty="0"/>
              <a:t>Интернациональная технологическая база</a:t>
            </a:r>
          </a:p>
          <a:p>
            <a:pPr marL="257175" indent="-257175">
              <a:lnSpc>
                <a:spcPct val="100000"/>
              </a:lnSpc>
              <a:spcBef>
                <a:spcPts val="225"/>
              </a:spcBef>
              <a:buFont typeface="Calibri Light" panose="020F0302020204030204" pitchFamily="34" charset="0"/>
              <a:buChar char="#"/>
            </a:pPr>
            <a:r>
              <a:rPr lang="en-US" sz="1500" b="1" dirty="0"/>
              <a:t>ESG</a:t>
            </a:r>
          </a:p>
          <a:p>
            <a:pPr marL="257175" indent="-257175">
              <a:lnSpc>
                <a:spcPct val="100000"/>
              </a:lnSpc>
              <a:spcBef>
                <a:spcPts val="225"/>
              </a:spcBef>
              <a:buFont typeface="Calibri Light" panose="020F0302020204030204" pitchFamily="34" charset="0"/>
              <a:buChar char="#"/>
            </a:pPr>
            <a:r>
              <a:rPr lang="ru-RU" sz="1500" b="1" dirty="0"/>
              <a:t>Психологическая незрелость абитуриентов</a:t>
            </a:r>
          </a:p>
          <a:p>
            <a:pPr marL="257175" indent="-257175">
              <a:lnSpc>
                <a:spcPct val="100000"/>
              </a:lnSpc>
              <a:spcBef>
                <a:spcPts val="225"/>
              </a:spcBef>
              <a:buFont typeface="Calibri Light" panose="020F0302020204030204" pitchFamily="34" charset="0"/>
              <a:buChar char="#"/>
            </a:pPr>
            <a:r>
              <a:rPr lang="ru-RU" sz="1500" b="1" dirty="0"/>
              <a:t>Новые технологии образования</a:t>
            </a:r>
          </a:p>
          <a:p>
            <a:pPr marL="257175" indent="-257175">
              <a:lnSpc>
                <a:spcPct val="100000"/>
              </a:lnSpc>
              <a:spcBef>
                <a:spcPts val="225"/>
              </a:spcBef>
              <a:buFont typeface="Calibri Light" panose="020F0302020204030204" pitchFamily="34" charset="0"/>
              <a:buChar char="#"/>
            </a:pPr>
            <a:r>
              <a:rPr lang="ru-RU" sz="1500" b="1" dirty="0"/>
              <a:t>Новое поколение преподавателей, цифровые двойники</a:t>
            </a:r>
          </a:p>
          <a:p>
            <a:pPr marL="257175" indent="-257175">
              <a:lnSpc>
                <a:spcPct val="100000"/>
              </a:lnSpc>
              <a:spcBef>
                <a:spcPts val="225"/>
              </a:spcBef>
              <a:buFont typeface="Calibri Light" panose="020F0302020204030204" pitchFamily="34" charset="0"/>
              <a:buChar char="#"/>
            </a:pPr>
            <a:r>
              <a:rPr lang="ru-RU" sz="1500" b="1" dirty="0"/>
              <a:t>Возможность изменения рынка специалистов, совмещение требований к среднему звену и компетентности технологических специалистов</a:t>
            </a:r>
          </a:p>
          <a:p>
            <a:pPr marL="257175" indent="-257175">
              <a:buFont typeface="Calibri Light" panose="020F0302020204030204" pitchFamily="34" charset="0"/>
              <a:buChar char="#"/>
            </a:pPr>
            <a:endParaRPr lang="ru-RU" sz="1500" b="1" dirty="0">
              <a:solidFill>
                <a:srgbClr val="FF0000"/>
              </a:solidFill>
            </a:endParaRPr>
          </a:p>
          <a:p>
            <a:pPr marL="257175" indent="-257175">
              <a:buFont typeface="Calibri Light" panose="020F0302020204030204" pitchFamily="34" charset="0"/>
              <a:buChar char="#"/>
            </a:pPr>
            <a:endParaRPr lang="ru-RU" sz="1800" dirty="0"/>
          </a:p>
          <a:p>
            <a:pPr marL="257175" indent="-257175">
              <a:buFont typeface="Calibri Light" panose="020F0302020204030204" pitchFamily="34" charset="0"/>
              <a:buChar char="#"/>
            </a:pPr>
            <a:endParaRPr lang="ru-RU" sz="1800" b="1" dirty="0">
              <a:solidFill>
                <a:srgbClr val="FF0000"/>
              </a:solidFill>
            </a:endParaRPr>
          </a:p>
          <a:p>
            <a:pPr marL="257175" indent="-257175">
              <a:buFont typeface="Calibri Light" panose="020F0302020204030204" pitchFamily="34" charset="0"/>
              <a:buChar char="#"/>
            </a:pP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17" name="Заголовок 6"/>
          <p:cNvSpPr txBox="1">
            <a:spLocks/>
          </p:cNvSpPr>
          <p:nvPr/>
        </p:nvSpPr>
        <p:spPr>
          <a:xfrm>
            <a:off x="3820081" y="980728"/>
            <a:ext cx="5102353" cy="381717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57175" indent="-257175" algn="just">
              <a:lnSpc>
                <a:spcPct val="100000"/>
              </a:lnSpc>
              <a:spcBef>
                <a:spcPts val="225"/>
              </a:spcBef>
              <a:buFont typeface="Calibri Light" panose="020F0302020204030204" pitchFamily="34" charset="0"/>
              <a:buChar char="#"/>
            </a:pPr>
            <a:r>
              <a:rPr lang="ru-RU" sz="1500" b="1" dirty="0">
                <a:solidFill>
                  <a:srgbClr val="0070C0"/>
                </a:solidFill>
              </a:rPr>
              <a:t>Развитие новых образовательных программ и открытие новых специальностей во взаимосвязи с действующими научными школами (</a:t>
            </a:r>
            <a:r>
              <a:rPr lang="ru-RU" sz="1500" b="1" dirty="0" err="1">
                <a:solidFill>
                  <a:srgbClr val="0070C0"/>
                </a:solidFill>
              </a:rPr>
              <a:t>техносферная</a:t>
            </a:r>
            <a:r>
              <a:rPr lang="ru-RU" sz="1500" b="1" dirty="0">
                <a:solidFill>
                  <a:srgbClr val="0070C0"/>
                </a:solidFill>
              </a:rPr>
              <a:t> безопасность, товароведение, регионоведение, таможенное дело)</a:t>
            </a:r>
          </a:p>
          <a:p>
            <a:pPr marL="257175" indent="-257175" algn="just">
              <a:lnSpc>
                <a:spcPct val="100000"/>
              </a:lnSpc>
              <a:spcBef>
                <a:spcPts val="225"/>
              </a:spcBef>
              <a:buFont typeface="Calibri Light" panose="020F0302020204030204" pitchFamily="34" charset="0"/>
              <a:buChar char="#"/>
            </a:pPr>
            <a:r>
              <a:rPr lang="ru-RU" sz="1500" b="1" dirty="0">
                <a:solidFill>
                  <a:srgbClr val="0070C0"/>
                </a:solidFill>
              </a:rPr>
              <a:t>Развитие навыков преподавателей по использованию современных образовательных технологий (новых учебный историй, тренажеров, симуляторов, цифрового сопровождения)</a:t>
            </a:r>
            <a:endParaRPr lang="en-US" sz="1500" b="1" dirty="0">
              <a:solidFill>
                <a:srgbClr val="0070C0"/>
              </a:solidFill>
            </a:endParaRPr>
          </a:p>
          <a:p>
            <a:pPr marL="257175" indent="-257175" algn="just">
              <a:lnSpc>
                <a:spcPct val="100000"/>
              </a:lnSpc>
              <a:spcBef>
                <a:spcPts val="225"/>
              </a:spcBef>
              <a:buFont typeface="Calibri Light" panose="020F0302020204030204" pitchFamily="34" charset="0"/>
              <a:buChar char="#"/>
            </a:pPr>
            <a:r>
              <a:rPr lang="ru-RU" sz="1500" b="1" dirty="0">
                <a:solidFill>
                  <a:srgbClr val="0070C0"/>
                </a:solidFill>
              </a:rPr>
              <a:t>Проведение селекции среди молодежи с целью формирования специалистов с навыками предпринимательства</a:t>
            </a:r>
          </a:p>
          <a:p>
            <a:pPr marL="257175" indent="-257175" algn="just">
              <a:lnSpc>
                <a:spcPct val="100000"/>
              </a:lnSpc>
              <a:spcBef>
                <a:spcPts val="225"/>
              </a:spcBef>
              <a:buFont typeface="Calibri Light" panose="020F0302020204030204" pitchFamily="34" charset="0"/>
              <a:buChar char="#"/>
            </a:pPr>
            <a:r>
              <a:rPr lang="ru-RU" sz="1500" b="1" dirty="0">
                <a:solidFill>
                  <a:srgbClr val="0070C0"/>
                </a:solidFill>
              </a:rPr>
              <a:t>Захват новых сегментов энергетики, в том числе за счёт предпринимательских навыков, с целью занять «нишу» в экономике (создать новые компании </a:t>
            </a:r>
            <a:r>
              <a:rPr lang="ru-RU" sz="1500" b="1" dirty="0" err="1">
                <a:solidFill>
                  <a:srgbClr val="0070C0"/>
                </a:solidFill>
              </a:rPr>
              <a:t>СиПП</a:t>
            </a:r>
            <a:r>
              <a:rPr lang="ru-RU" sz="1500" b="1" dirty="0">
                <a:solidFill>
                  <a:srgbClr val="0070C0"/>
                </a:solidFill>
              </a:rPr>
              <a:t>, рабочие места, сетевое взаимодействие)</a:t>
            </a:r>
          </a:p>
          <a:p>
            <a:pPr marL="257175" indent="-257175" algn="just">
              <a:lnSpc>
                <a:spcPct val="100000"/>
              </a:lnSpc>
              <a:spcBef>
                <a:spcPts val="225"/>
              </a:spcBef>
              <a:buFont typeface="Calibri Light" panose="020F0302020204030204" pitchFamily="34" charset="0"/>
              <a:buChar char="#"/>
            </a:pPr>
            <a:endParaRPr lang="ru-RU" sz="1500" b="1" dirty="0">
              <a:solidFill>
                <a:schemeClr val="accent5"/>
              </a:solidFill>
            </a:endParaRPr>
          </a:p>
          <a:p>
            <a:pPr marL="257175" indent="-257175">
              <a:lnSpc>
                <a:spcPct val="100000"/>
              </a:lnSpc>
              <a:spcBef>
                <a:spcPts val="225"/>
              </a:spcBef>
              <a:buFont typeface="Calibri Light" panose="020F0302020204030204" pitchFamily="34" charset="0"/>
              <a:buChar char="#"/>
            </a:pPr>
            <a:endParaRPr lang="ru-RU" sz="1500" b="1" dirty="0">
              <a:solidFill>
                <a:srgbClr val="FF0000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57173" y="44515"/>
            <a:ext cx="8153400" cy="9906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r>
              <a:rPr lang="ru-RU" sz="3200" b="1" dirty="0" smtClean="0">
                <a:solidFill>
                  <a:srgbClr val="2B3F6A"/>
                </a:solidFill>
              </a:rPr>
              <a:t>Институциональные изменения</a:t>
            </a:r>
            <a:endParaRPr lang="ru-RU" sz="3200" b="1" dirty="0">
              <a:solidFill>
                <a:srgbClr val="2B3F6A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067944" y="5949280"/>
            <a:ext cx="576064" cy="504056"/>
          </a:xfrm>
          <a:prstGeom prst="ellipse">
            <a:avLst/>
          </a:prstGeom>
          <a:solidFill>
            <a:srgbClr val="92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228184" y="5013176"/>
            <a:ext cx="1080120" cy="936104"/>
          </a:xfrm>
          <a:prstGeom prst="ellipse">
            <a:avLst/>
          </a:prstGeom>
          <a:solidFill>
            <a:srgbClr val="92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>
            <a:stCxn id="5" idx="0"/>
          </p:cNvCxnSpPr>
          <p:nvPr/>
        </p:nvCxnSpPr>
        <p:spPr>
          <a:xfrm flipV="1">
            <a:off x="4355976" y="5157192"/>
            <a:ext cx="1944216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stCxn id="5" idx="5"/>
            <a:endCxn id="6" idx="4"/>
          </p:cNvCxnSpPr>
          <p:nvPr/>
        </p:nvCxnSpPr>
        <p:spPr>
          <a:xfrm flipV="1">
            <a:off x="4559645" y="5949280"/>
            <a:ext cx="2208599" cy="4302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5757" y="6014801"/>
            <a:ext cx="996677" cy="64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95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95300" y="104396"/>
            <a:ext cx="8153400" cy="9906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r>
              <a:rPr lang="ru-RU" sz="3200" b="1" dirty="0" err="1" smtClean="0">
                <a:solidFill>
                  <a:srgbClr val="2B3F6A"/>
                </a:solidFill>
              </a:rPr>
              <a:t>Стейкхолдеры</a:t>
            </a:r>
            <a:r>
              <a:rPr lang="ru-RU" sz="3200" b="1" dirty="0" smtClean="0">
                <a:solidFill>
                  <a:srgbClr val="2B3F6A"/>
                </a:solidFill>
              </a:rPr>
              <a:t> ИДДО</a:t>
            </a:r>
            <a:endParaRPr lang="ru-RU" sz="3200" b="1" dirty="0">
              <a:solidFill>
                <a:srgbClr val="2B3F6A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1686867"/>
            <a:ext cx="3705894" cy="374571"/>
          </a:xfrm>
          <a:prstGeom prst="roundRect">
            <a:avLst/>
          </a:prstGeom>
          <a:solidFill>
            <a:srgbClr val="C1083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Преподаватель</a:t>
            </a:r>
            <a:endParaRPr lang="ru-RU" sz="16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528" y="2681884"/>
            <a:ext cx="3705894" cy="374571"/>
          </a:xfrm>
          <a:prstGeom prst="roundRect">
            <a:avLst/>
          </a:prstGeom>
          <a:solidFill>
            <a:srgbClr val="C1083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Администрация университета </a:t>
            </a:r>
            <a:endParaRPr lang="ru-RU" sz="16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528" y="3422265"/>
            <a:ext cx="3705894" cy="374571"/>
          </a:xfrm>
          <a:prstGeom prst="roundRect">
            <a:avLst/>
          </a:prstGeom>
          <a:solidFill>
            <a:srgbClr val="C1083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Государство и бизнес </a:t>
            </a:r>
            <a:endParaRPr lang="ru-RU" sz="16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1756" y="4293096"/>
            <a:ext cx="3705894" cy="374571"/>
          </a:xfrm>
          <a:prstGeom prst="roundRect">
            <a:avLst/>
          </a:prstGeom>
          <a:solidFill>
            <a:srgbClr val="C1083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Регуляторная система </a:t>
            </a:r>
            <a:endParaRPr lang="ru-RU" sz="16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73510" y="5163927"/>
            <a:ext cx="3705894" cy="374571"/>
          </a:xfrm>
          <a:prstGeom prst="roundRect">
            <a:avLst/>
          </a:prstGeom>
          <a:solidFill>
            <a:srgbClr val="C1083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Студенты и семья </a:t>
            </a:r>
            <a:endParaRPr lang="ru-RU" sz="16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572000" y="919117"/>
            <a:ext cx="4320480" cy="1535500"/>
          </a:xfrm>
          <a:prstGeom prst="roundRect">
            <a:avLst/>
          </a:prstGeom>
          <a:solidFill>
            <a:srgbClr val="2B3F6A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b="1" dirty="0">
                <a:solidFill>
                  <a:schemeClr val="bg1"/>
                </a:solidFill>
              </a:rPr>
              <a:t>снижает время и уменьшает поток запрашиваемых документов, стимулирует вознаграждения за наивысшие достижения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572000" y="2827430"/>
            <a:ext cx="4392488" cy="1379995"/>
          </a:xfrm>
          <a:prstGeom prst="roundRect">
            <a:avLst/>
          </a:prstGeom>
          <a:solidFill>
            <a:srgbClr val="2B3F6A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b="1" dirty="0">
                <a:solidFill>
                  <a:schemeClr val="bg1"/>
                </a:solidFill>
              </a:rPr>
              <a:t>обеспечивает полноту и достоверность данных, повышает уровень качества предоставляемых документов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630130" y="4667667"/>
            <a:ext cx="4276228" cy="1580413"/>
          </a:xfrm>
          <a:prstGeom prst="roundRect">
            <a:avLst/>
          </a:prstGeom>
          <a:solidFill>
            <a:srgbClr val="2B3F6A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b="1" dirty="0"/>
              <a:t>комплектность методических документов и возможность поиска «истины» и в некотором его свободном изложении</a:t>
            </a:r>
            <a:endParaRPr lang="ru-RU" sz="1050" b="1" dirty="0">
              <a:solidFill>
                <a:schemeClr val="bg1"/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2208" y="134838"/>
            <a:ext cx="996677" cy="64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92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239" y="94226"/>
            <a:ext cx="8229600" cy="850105"/>
          </a:xfrm>
        </p:spPr>
        <p:txBody>
          <a:bodyPr/>
          <a:lstStyle/>
          <a:p>
            <a:r>
              <a:rPr lang="ru-RU" dirty="0" smtClean="0">
                <a:solidFill>
                  <a:srgbClr val="004077"/>
                </a:solidFill>
              </a:rPr>
              <a:t>Стратегическая карта ИДДО</a:t>
            </a:r>
            <a:endParaRPr lang="ru-RU" dirty="0">
              <a:solidFill>
                <a:srgbClr val="004077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8827" y="869758"/>
            <a:ext cx="152798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dirty="0" smtClean="0"/>
              <a:t>связи </a:t>
            </a:r>
            <a:r>
              <a:rPr lang="ru-RU" sz="800" dirty="0"/>
              <a:t>с  общественностью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3410" y="1146536"/>
            <a:ext cx="128753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dirty="0"/>
              <a:t>интернационализация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35854" y="1528817"/>
            <a:ext cx="19883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 smtClean="0"/>
              <a:t>информационно-документальное</a:t>
            </a:r>
          </a:p>
          <a:p>
            <a:r>
              <a:rPr lang="ru-RU" sz="800" dirty="0" smtClean="0"/>
              <a:t> </a:t>
            </a:r>
            <a:r>
              <a:rPr lang="ru-RU" sz="800" dirty="0"/>
              <a:t>обеспечение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874045" y="810233"/>
            <a:ext cx="51809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dirty="0"/>
              <a:t>кадры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805882" y="1216200"/>
            <a:ext cx="164660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dirty="0"/>
              <a:t>педагогическая деятельность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820244" y="1565406"/>
            <a:ext cx="15905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dirty="0"/>
              <a:t>методическое обеспечение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965954" y="771080"/>
            <a:ext cx="110799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dirty="0"/>
              <a:t>финансы 	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986379" y="1207480"/>
            <a:ext cx="203132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dirty="0"/>
              <a:t>коммерция, торговля	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986379" y="1563317"/>
            <a:ext cx="110799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dirty="0"/>
              <a:t>имущество 	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959829" y="839587"/>
            <a:ext cx="203132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dirty="0"/>
              <a:t>юридическое сопровождение 	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944841" y="1146536"/>
            <a:ext cx="203132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dirty="0"/>
              <a:t>обеспечение безопасности 	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944841" y="1528856"/>
            <a:ext cx="18286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/>
              <a:t>управление, </a:t>
            </a:r>
            <a:r>
              <a:rPr lang="ru-RU" sz="800" dirty="0" smtClean="0"/>
              <a:t>централизованное</a:t>
            </a:r>
          </a:p>
          <a:p>
            <a:r>
              <a:rPr lang="ru-RU" sz="800" dirty="0" smtClean="0"/>
              <a:t> </a:t>
            </a:r>
            <a:r>
              <a:rPr lang="ru-RU" sz="800" dirty="0"/>
              <a:t>руководство  	</a:t>
            </a:r>
          </a:p>
        </p:txBody>
      </p:sp>
      <p:pic>
        <p:nvPicPr>
          <p:cNvPr id="18" name="Picture 2" descr="Связи с общественностью 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48" y="791808"/>
            <a:ext cx="324193" cy="324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Земной шар 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9" y="1111359"/>
            <a:ext cx="344645" cy="344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Информация 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19" y="1547102"/>
            <a:ext cx="309341" cy="309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люди 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896" y="722262"/>
            <a:ext cx="368152" cy="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Профессор 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696" y="1139481"/>
            <a:ext cx="335259" cy="33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4" descr="Строить планы 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767" y="1533443"/>
            <a:ext cx="379115" cy="379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6" descr="Монета 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508" y="717771"/>
            <a:ext cx="377133" cy="377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8" descr="Электронная торговля 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951" y="1117552"/>
            <a:ext cx="379115" cy="379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0" descr="Имущество 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016" y="1534942"/>
            <a:ext cx="376115" cy="376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2" descr="Юрист 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480" y="706292"/>
            <a:ext cx="388177" cy="38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4" descr="Замок безопасности "/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966" y="1158143"/>
            <a:ext cx="331557" cy="331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6" descr="нажимать 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376" y="1550272"/>
            <a:ext cx="447281" cy="44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" descr="Связи с общественностью 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494" y="2686227"/>
            <a:ext cx="324193" cy="324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4" descr="Земной шар 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211" y="2667001"/>
            <a:ext cx="344645" cy="344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6" descr="Информация 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931" y="2684654"/>
            <a:ext cx="309341" cy="309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8" descr="люди 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738" y="2658158"/>
            <a:ext cx="368152" cy="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10" descr="Профессор 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361" y="2673943"/>
            <a:ext cx="335259" cy="33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14" descr="Строить планы 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171" y="2677229"/>
            <a:ext cx="379115" cy="379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16" descr="Монета 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754" y="2654384"/>
            <a:ext cx="377133" cy="377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18" descr="Электронная торговля 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775" y="2659099"/>
            <a:ext cx="379115" cy="379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20" descr="Имущество 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966" y="2658158"/>
            <a:ext cx="376115" cy="376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22" descr="Юрист 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131" y="2637096"/>
            <a:ext cx="388177" cy="38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24" descr="Замок безопасности "/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719" y="2649252"/>
            <a:ext cx="331557" cy="331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26" descr="нажимать 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104" y="2581086"/>
            <a:ext cx="447281" cy="44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cdn-icons.flaticon.com/png/512/2110/premium/2110618.png?token=exp=1658477551~hmac=9f4e0fff8f4531a561882c42c28c7005"/>
          <p:cNvPicPr>
            <a:picLocks noChangeAspect="1" noChangeArrowheads="1"/>
          </p:cNvPicPr>
          <p:nvPr/>
        </p:nvPicPr>
        <p:blipFill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1" y="3329294"/>
            <a:ext cx="445859" cy="44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" name="Прямоугольник 101"/>
          <p:cNvSpPr/>
          <p:nvPr/>
        </p:nvSpPr>
        <p:spPr>
          <a:xfrm>
            <a:off x="495010" y="3433309"/>
            <a:ext cx="80498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 smtClean="0"/>
              <a:t>Воспитание </a:t>
            </a:r>
            <a:endParaRPr lang="ru-RU" sz="800" dirty="0"/>
          </a:p>
        </p:txBody>
      </p:sp>
      <p:sp>
        <p:nvSpPr>
          <p:cNvPr id="104" name="Прямоугольник 103"/>
          <p:cNvSpPr/>
          <p:nvPr/>
        </p:nvSpPr>
        <p:spPr>
          <a:xfrm>
            <a:off x="435112" y="4178776"/>
            <a:ext cx="96094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 smtClean="0"/>
              <a:t>Образование  </a:t>
            </a:r>
            <a:endParaRPr lang="ru-RU" sz="800" dirty="0"/>
          </a:p>
        </p:txBody>
      </p:sp>
      <p:pic>
        <p:nvPicPr>
          <p:cNvPr id="1028" name="Picture 4" descr="Образование "/>
          <p:cNvPicPr>
            <a:picLocks noChangeAspect="1" noChangeArrowheads="1"/>
          </p:cNvPicPr>
          <p:nvPr/>
        </p:nvPicPr>
        <p:blipFill>
          <a:blip r:embed="rId1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7" y="4073772"/>
            <a:ext cx="372949" cy="372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" name="Прямоугольник 104"/>
          <p:cNvSpPr/>
          <p:nvPr/>
        </p:nvSpPr>
        <p:spPr>
          <a:xfrm>
            <a:off x="505890" y="5018687"/>
            <a:ext cx="96094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 smtClean="0"/>
              <a:t>Исследования </a:t>
            </a:r>
            <a:endParaRPr lang="ru-RU" sz="800" dirty="0"/>
          </a:p>
        </p:txBody>
      </p:sp>
      <p:pic>
        <p:nvPicPr>
          <p:cNvPr id="1030" name="Picture 6" descr="Исследование "/>
          <p:cNvPicPr>
            <a:picLocks noChangeAspect="1" noChangeArrowheads="1"/>
          </p:cNvPicPr>
          <p:nvPr/>
        </p:nvPicPr>
        <p:blipFill>
          <a:blip r:embed="rId1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4" y="4924734"/>
            <a:ext cx="465782" cy="46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" name="Прямоугольник 107"/>
          <p:cNvSpPr/>
          <p:nvPr/>
        </p:nvSpPr>
        <p:spPr>
          <a:xfrm>
            <a:off x="534170" y="5858598"/>
            <a:ext cx="96094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 smtClean="0"/>
              <a:t>Инновации</a:t>
            </a:r>
            <a:endParaRPr lang="ru-RU" sz="800" dirty="0"/>
          </a:p>
        </p:txBody>
      </p:sp>
      <p:pic>
        <p:nvPicPr>
          <p:cNvPr id="1032" name="Picture 8" descr="Инновации "/>
          <p:cNvPicPr>
            <a:picLocks noChangeAspect="1" noChangeArrowheads="1"/>
          </p:cNvPicPr>
          <p:nvPr/>
        </p:nvPicPr>
        <p:blipFill>
          <a:blip r:embed="rId1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5" y="5750372"/>
            <a:ext cx="478073" cy="47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" name="Прямоугольник 110"/>
          <p:cNvSpPr/>
          <p:nvPr/>
        </p:nvSpPr>
        <p:spPr>
          <a:xfrm>
            <a:off x="468827" y="6431917"/>
            <a:ext cx="114326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b="1" dirty="0" smtClean="0">
                <a:solidFill>
                  <a:srgbClr val="920000"/>
                </a:solidFill>
              </a:rPr>
              <a:t>Дирекция ИДДО</a:t>
            </a:r>
            <a:endParaRPr lang="ru-RU" sz="900" b="1" dirty="0">
              <a:solidFill>
                <a:srgbClr val="920000"/>
              </a:solidFill>
            </a:endParaRPr>
          </a:p>
        </p:txBody>
      </p:sp>
      <p:sp>
        <p:nvSpPr>
          <p:cNvPr id="112" name="Прямоугольник 111"/>
          <p:cNvSpPr/>
          <p:nvPr/>
        </p:nvSpPr>
        <p:spPr>
          <a:xfrm>
            <a:off x="1398971" y="6381982"/>
            <a:ext cx="230709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dirty="0" smtClean="0">
                <a:solidFill>
                  <a:srgbClr val="2B3F6A"/>
                </a:solidFill>
              </a:rPr>
              <a:t>Замдиректора</a:t>
            </a:r>
          </a:p>
          <a:p>
            <a:pPr algn="ctr"/>
            <a:r>
              <a:rPr lang="ru-RU" sz="900" b="1" dirty="0" smtClean="0">
                <a:solidFill>
                  <a:srgbClr val="2B3F6A"/>
                </a:solidFill>
              </a:rPr>
              <a:t> по материально-техническому </a:t>
            </a:r>
          </a:p>
          <a:p>
            <a:pPr algn="ctr"/>
            <a:r>
              <a:rPr lang="ru-RU" sz="900" b="1" dirty="0" smtClean="0">
                <a:solidFill>
                  <a:srgbClr val="2B3F6A"/>
                </a:solidFill>
              </a:rPr>
              <a:t>обеспечению</a:t>
            </a:r>
            <a:endParaRPr lang="ru-RU" sz="900" b="1" dirty="0">
              <a:solidFill>
                <a:srgbClr val="2B3F6A"/>
              </a:solidFill>
            </a:endParaRPr>
          </a:p>
        </p:txBody>
      </p:sp>
      <p:sp>
        <p:nvSpPr>
          <p:cNvPr id="113" name="Прямоугольник 112"/>
          <p:cNvSpPr/>
          <p:nvPr/>
        </p:nvSpPr>
        <p:spPr>
          <a:xfrm>
            <a:off x="4008815" y="6479377"/>
            <a:ext cx="230709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dirty="0" smtClean="0">
                <a:solidFill>
                  <a:srgbClr val="7030A0"/>
                </a:solidFill>
              </a:rPr>
              <a:t>Отдел развития</a:t>
            </a:r>
            <a:endParaRPr lang="ru-RU" sz="900" b="1" dirty="0">
              <a:solidFill>
                <a:srgbClr val="7030A0"/>
              </a:solidFill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5519952" y="6375831"/>
            <a:ext cx="230709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dirty="0" smtClean="0">
                <a:solidFill>
                  <a:srgbClr val="0070C0"/>
                </a:solidFill>
              </a:rPr>
              <a:t>Отдел дополнительного профессионального </a:t>
            </a:r>
          </a:p>
          <a:p>
            <a:pPr algn="ctr"/>
            <a:r>
              <a:rPr lang="ru-RU" sz="900" b="1" dirty="0" smtClean="0">
                <a:solidFill>
                  <a:srgbClr val="0070C0"/>
                </a:solidFill>
              </a:rPr>
              <a:t>образования </a:t>
            </a:r>
            <a:endParaRPr lang="ru-RU" sz="900" b="1" dirty="0">
              <a:solidFill>
                <a:srgbClr val="0070C0"/>
              </a:solidFill>
            </a:endParaRPr>
          </a:p>
        </p:txBody>
      </p:sp>
      <p:sp>
        <p:nvSpPr>
          <p:cNvPr id="115" name="Прямоугольник 114"/>
          <p:cNvSpPr/>
          <p:nvPr/>
        </p:nvSpPr>
        <p:spPr>
          <a:xfrm>
            <a:off x="2881398" y="6393884"/>
            <a:ext cx="2307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dirty="0" smtClean="0">
                <a:solidFill>
                  <a:srgbClr val="C87A08"/>
                </a:solidFill>
              </a:rPr>
              <a:t>Отдел дистанционного </a:t>
            </a:r>
          </a:p>
          <a:p>
            <a:pPr algn="ctr"/>
            <a:r>
              <a:rPr lang="ru-RU" sz="900" b="1" dirty="0" smtClean="0">
                <a:solidFill>
                  <a:srgbClr val="C87A08"/>
                </a:solidFill>
              </a:rPr>
              <a:t>обучения </a:t>
            </a:r>
            <a:endParaRPr lang="ru-RU" sz="900" b="1" dirty="0">
              <a:solidFill>
                <a:srgbClr val="C87A08"/>
              </a:solidFill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7164131" y="6445081"/>
            <a:ext cx="2307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dirty="0" smtClean="0">
                <a:solidFill>
                  <a:srgbClr val="00B050"/>
                </a:solidFill>
              </a:rPr>
              <a:t>Отдел ресурсного </a:t>
            </a:r>
          </a:p>
          <a:p>
            <a:pPr algn="ctr"/>
            <a:r>
              <a:rPr lang="ru-RU" sz="900" b="1" dirty="0" smtClean="0">
                <a:solidFill>
                  <a:srgbClr val="00B050"/>
                </a:solidFill>
              </a:rPr>
              <a:t>обеспечения учебного процесса </a:t>
            </a:r>
            <a:endParaRPr lang="ru-RU" sz="900" b="1" dirty="0">
              <a:solidFill>
                <a:srgbClr val="00B050"/>
              </a:solidFill>
            </a:endParaRPr>
          </a:p>
        </p:txBody>
      </p:sp>
      <p:cxnSp>
        <p:nvCxnSpPr>
          <p:cNvPr id="117" name="Прямая соединительная линия 116"/>
          <p:cNvCxnSpPr/>
          <p:nvPr/>
        </p:nvCxnSpPr>
        <p:spPr>
          <a:xfrm>
            <a:off x="1290308" y="3802851"/>
            <a:ext cx="7512891" cy="0"/>
          </a:xfrm>
          <a:prstGeom prst="line">
            <a:avLst/>
          </a:prstGeom>
          <a:ln>
            <a:solidFill>
              <a:schemeClr val="tx2">
                <a:lumMod val="25000"/>
                <a:lumOff val="75000"/>
              </a:schemeClr>
            </a:solidFill>
            <a:prstDash val="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/>
          <p:cNvCxnSpPr/>
          <p:nvPr/>
        </p:nvCxnSpPr>
        <p:spPr>
          <a:xfrm>
            <a:off x="1229933" y="4669555"/>
            <a:ext cx="7512891" cy="0"/>
          </a:xfrm>
          <a:prstGeom prst="line">
            <a:avLst/>
          </a:prstGeom>
          <a:ln>
            <a:solidFill>
              <a:schemeClr val="tx2">
                <a:lumMod val="25000"/>
                <a:lumOff val="75000"/>
              </a:schemeClr>
            </a:solidFill>
            <a:prstDash val="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20" name="Прямая соединительная линия 119"/>
          <p:cNvCxnSpPr/>
          <p:nvPr/>
        </p:nvCxnSpPr>
        <p:spPr>
          <a:xfrm>
            <a:off x="1209508" y="5610742"/>
            <a:ext cx="7512891" cy="0"/>
          </a:xfrm>
          <a:prstGeom prst="line">
            <a:avLst/>
          </a:prstGeom>
          <a:ln>
            <a:solidFill>
              <a:schemeClr val="tx2">
                <a:lumMod val="25000"/>
                <a:lumOff val="75000"/>
              </a:schemeClr>
            </a:solidFill>
            <a:prstDash val="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21" name="Прямая соединительная линия 120"/>
          <p:cNvCxnSpPr/>
          <p:nvPr/>
        </p:nvCxnSpPr>
        <p:spPr>
          <a:xfrm>
            <a:off x="1651554" y="3211155"/>
            <a:ext cx="0" cy="2953344"/>
          </a:xfrm>
          <a:prstGeom prst="line">
            <a:avLst/>
          </a:prstGeom>
          <a:ln>
            <a:solidFill>
              <a:schemeClr val="tx2">
                <a:lumMod val="25000"/>
                <a:lumOff val="75000"/>
              </a:schemeClr>
            </a:solidFill>
            <a:prstDash val="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24" name="Прямая соединительная линия 123"/>
          <p:cNvCxnSpPr/>
          <p:nvPr/>
        </p:nvCxnSpPr>
        <p:spPr>
          <a:xfrm>
            <a:off x="2267744" y="3192883"/>
            <a:ext cx="0" cy="2953344"/>
          </a:xfrm>
          <a:prstGeom prst="line">
            <a:avLst/>
          </a:prstGeom>
          <a:ln>
            <a:solidFill>
              <a:schemeClr val="tx2">
                <a:lumMod val="25000"/>
                <a:lumOff val="75000"/>
              </a:schemeClr>
            </a:solidFill>
            <a:prstDash val="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25" name="Прямая соединительная линия 124"/>
          <p:cNvCxnSpPr/>
          <p:nvPr/>
        </p:nvCxnSpPr>
        <p:spPr>
          <a:xfrm>
            <a:off x="2881398" y="3192883"/>
            <a:ext cx="0" cy="2953344"/>
          </a:xfrm>
          <a:prstGeom prst="line">
            <a:avLst/>
          </a:prstGeom>
          <a:ln>
            <a:solidFill>
              <a:schemeClr val="tx2">
                <a:lumMod val="25000"/>
                <a:lumOff val="75000"/>
              </a:schemeClr>
            </a:solidFill>
            <a:prstDash val="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26" name="Прямая соединительная линия 125"/>
          <p:cNvCxnSpPr/>
          <p:nvPr/>
        </p:nvCxnSpPr>
        <p:spPr>
          <a:xfrm>
            <a:off x="3563888" y="3192883"/>
            <a:ext cx="0" cy="2953344"/>
          </a:xfrm>
          <a:prstGeom prst="line">
            <a:avLst/>
          </a:prstGeom>
          <a:ln>
            <a:solidFill>
              <a:schemeClr val="tx2">
                <a:lumMod val="25000"/>
                <a:lumOff val="75000"/>
              </a:schemeClr>
            </a:solidFill>
            <a:prstDash val="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27" name="Прямая соединительная линия 126"/>
          <p:cNvCxnSpPr/>
          <p:nvPr/>
        </p:nvCxnSpPr>
        <p:spPr>
          <a:xfrm>
            <a:off x="4211960" y="3192883"/>
            <a:ext cx="0" cy="2953344"/>
          </a:xfrm>
          <a:prstGeom prst="line">
            <a:avLst/>
          </a:prstGeom>
          <a:ln>
            <a:solidFill>
              <a:schemeClr val="tx2">
                <a:lumMod val="25000"/>
                <a:lumOff val="75000"/>
              </a:schemeClr>
            </a:solidFill>
            <a:prstDash val="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28" name="Прямая соединительная линия 127"/>
          <p:cNvCxnSpPr/>
          <p:nvPr/>
        </p:nvCxnSpPr>
        <p:spPr>
          <a:xfrm>
            <a:off x="4891131" y="3175431"/>
            <a:ext cx="0" cy="2953344"/>
          </a:xfrm>
          <a:prstGeom prst="line">
            <a:avLst/>
          </a:prstGeom>
          <a:ln>
            <a:solidFill>
              <a:schemeClr val="tx2">
                <a:lumMod val="25000"/>
                <a:lumOff val="75000"/>
              </a:schemeClr>
            </a:solidFill>
            <a:prstDash val="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29" name="Прямая соединительная линия 128"/>
          <p:cNvCxnSpPr/>
          <p:nvPr/>
        </p:nvCxnSpPr>
        <p:spPr>
          <a:xfrm>
            <a:off x="5519952" y="3110749"/>
            <a:ext cx="0" cy="2953344"/>
          </a:xfrm>
          <a:prstGeom prst="line">
            <a:avLst/>
          </a:prstGeom>
          <a:ln>
            <a:solidFill>
              <a:schemeClr val="tx2">
                <a:lumMod val="25000"/>
                <a:lumOff val="75000"/>
              </a:schemeClr>
            </a:solidFill>
            <a:prstDash val="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30" name="Прямая соединительная линия 129"/>
          <p:cNvCxnSpPr/>
          <p:nvPr/>
        </p:nvCxnSpPr>
        <p:spPr>
          <a:xfrm>
            <a:off x="6228184" y="3110749"/>
            <a:ext cx="0" cy="2953344"/>
          </a:xfrm>
          <a:prstGeom prst="line">
            <a:avLst/>
          </a:prstGeom>
          <a:ln>
            <a:solidFill>
              <a:schemeClr val="tx2">
                <a:lumMod val="25000"/>
                <a:lumOff val="75000"/>
              </a:schemeClr>
            </a:solidFill>
            <a:prstDash val="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31" name="Прямая соединительная линия 130"/>
          <p:cNvCxnSpPr/>
          <p:nvPr/>
        </p:nvCxnSpPr>
        <p:spPr>
          <a:xfrm>
            <a:off x="6959829" y="3110749"/>
            <a:ext cx="0" cy="2953344"/>
          </a:xfrm>
          <a:prstGeom prst="line">
            <a:avLst/>
          </a:prstGeom>
          <a:ln>
            <a:solidFill>
              <a:schemeClr val="tx2">
                <a:lumMod val="25000"/>
                <a:lumOff val="75000"/>
              </a:schemeClr>
            </a:solidFill>
            <a:prstDash val="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/>
          <p:cNvCxnSpPr/>
          <p:nvPr/>
        </p:nvCxnSpPr>
        <p:spPr>
          <a:xfrm>
            <a:off x="7668344" y="3074856"/>
            <a:ext cx="0" cy="2953344"/>
          </a:xfrm>
          <a:prstGeom prst="line">
            <a:avLst/>
          </a:prstGeom>
          <a:ln>
            <a:solidFill>
              <a:schemeClr val="tx2">
                <a:lumMod val="25000"/>
                <a:lumOff val="75000"/>
              </a:schemeClr>
            </a:solidFill>
            <a:prstDash val="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33" name="Прямая соединительная линия 132"/>
          <p:cNvCxnSpPr/>
          <p:nvPr/>
        </p:nvCxnSpPr>
        <p:spPr>
          <a:xfrm>
            <a:off x="8369783" y="3056344"/>
            <a:ext cx="0" cy="2953344"/>
          </a:xfrm>
          <a:prstGeom prst="line">
            <a:avLst/>
          </a:prstGeom>
          <a:ln>
            <a:solidFill>
              <a:schemeClr val="tx2">
                <a:lumMod val="25000"/>
                <a:lumOff val="75000"/>
              </a:schemeClr>
            </a:solidFill>
            <a:prstDash val="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10" name="Овал 109"/>
          <p:cNvSpPr/>
          <p:nvPr/>
        </p:nvSpPr>
        <p:spPr>
          <a:xfrm>
            <a:off x="1396101" y="3326194"/>
            <a:ext cx="151563" cy="138936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6" name="Овал 135"/>
          <p:cNvSpPr/>
          <p:nvPr/>
        </p:nvSpPr>
        <p:spPr>
          <a:xfrm>
            <a:off x="1374617" y="4239397"/>
            <a:ext cx="151563" cy="138936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7" name="Овал 136"/>
          <p:cNvSpPr/>
          <p:nvPr/>
        </p:nvSpPr>
        <p:spPr>
          <a:xfrm>
            <a:off x="1373539" y="5049622"/>
            <a:ext cx="151563" cy="138936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Овал 137"/>
          <p:cNvSpPr/>
          <p:nvPr/>
        </p:nvSpPr>
        <p:spPr>
          <a:xfrm>
            <a:off x="1900634" y="5070681"/>
            <a:ext cx="151563" cy="138936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Овал 138"/>
          <p:cNvSpPr/>
          <p:nvPr/>
        </p:nvSpPr>
        <p:spPr>
          <a:xfrm>
            <a:off x="2510102" y="5059158"/>
            <a:ext cx="151563" cy="138936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Овал 139"/>
          <p:cNvSpPr/>
          <p:nvPr/>
        </p:nvSpPr>
        <p:spPr>
          <a:xfrm>
            <a:off x="3824133" y="3304583"/>
            <a:ext cx="151563" cy="138936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Овал 140"/>
          <p:cNvSpPr/>
          <p:nvPr/>
        </p:nvSpPr>
        <p:spPr>
          <a:xfrm>
            <a:off x="4472204" y="3308978"/>
            <a:ext cx="151563" cy="138936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Овал 141"/>
          <p:cNvSpPr/>
          <p:nvPr/>
        </p:nvSpPr>
        <p:spPr>
          <a:xfrm>
            <a:off x="4500940" y="4048240"/>
            <a:ext cx="151563" cy="138936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3" name="Овал 142"/>
          <p:cNvSpPr/>
          <p:nvPr/>
        </p:nvSpPr>
        <p:spPr>
          <a:xfrm>
            <a:off x="5830485" y="5034405"/>
            <a:ext cx="151563" cy="138936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4" name="Овал 143"/>
          <p:cNvSpPr/>
          <p:nvPr/>
        </p:nvSpPr>
        <p:spPr>
          <a:xfrm>
            <a:off x="8647224" y="4266313"/>
            <a:ext cx="151563" cy="138936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5" name="Овал 144"/>
          <p:cNvSpPr/>
          <p:nvPr/>
        </p:nvSpPr>
        <p:spPr>
          <a:xfrm>
            <a:off x="8697724" y="5828270"/>
            <a:ext cx="151563" cy="138936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6" name="Овал 145"/>
          <p:cNvSpPr/>
          <p:nvPr/>
        </p:nvSpPr>
        <p:spPr>
          <a:xfrm>
            <a:off x="8667042" y="5034405"/>
            <a:ext cx="151563" cy="138936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Овал 146"/>
          <p:cNvSpPr/>
          <p:nvPr/>
        </p:nvSpPr>
        <p:spPr>
          <a:xfrm>
            <a:off x="2480778" y="3326194"/>
            <a:ext cx="151563" cy="138936"/>
          </a:xfrm>
          <a:prstGeom prst="ellipse">
            <a:avLst/>
          </a:prstGeom>
          <a:solidFill>
            <a:srgbClr val="920000"/>
          </a:solidFill>
          <a:ln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9" name="Овал 148"/>
          <p:cNvSpPr/>
          <p:nvPr/>
        </p:nvSpPr>
        <p:spPr>
          <a:xfrm>
            <a:off x="3156336" y="3334946"/>
            <a:ext cx="151563" cy="138936"/>
          </a:xfrm>
          <a:prstGeom prst="ellipse">
            <a:avLst/>
          </a:prstGeom>
          <a:solidFill>
            <a:srgbClr val="920000"/>
          </a:solidFill>
          <a:ln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0" name="Овал 149"/>
          <p:cNvSpPr/>
          <p:nvPr/>
        </p:nvSpPr>
        <p:spPr>
          <a:xfrm>
            <a:off x="3177574" y="3967496"/>
            <a:ext cx="151563" cy="138936"/>
          </a:xfrm>
          <a:prstGeom prst="ellipse">
            <a:avLst/>
          </a:prstGeom>
          <a:solidFill>
            <a:srgbClr val="920000"/>
          </a:solidFill>
          <a:ln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1" name="Овал 150"/>
          <p:cNvSpPr/>
          <p:nvPr/>
        </p:nvSpPr>
        <p:spPr>
          <a:xfrm>
            <a:off x="4500940" y="5059158"/>
            <a:ext cx="151563" cy="138936"/>
          </a:xfrm>
          <a:prstGeom prst="ellipse">
            <a:avLst/>
          </a:prstGeom>
          <a:solidFill>
            <a:srgbClr val="920000"/>
          </a:solidFill>
          <a:ln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2" name="Овал 151"/>
          <p:cNvSpPr/>
          <p:nvPr/>
        </p:nvSpPr>
        <p:spPr>
          <a:xfrm>
            <a:off x="5137562" y="3316054"/>
            <a:ext cx="151563" cy="138936"/>
          </a:xfrm>
          <a:prstGeom prst="ellipse">
            <a:avLst/>
          </a:prstGeom>
          <a:solidFill>
            <a:srgbClr val="920000"/>
          </a:solidFill>
          <a:ln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3" name="Овал 152"/>
          <p:cNvSpPr/>
          <p:nvPr/>
        </p:nvSpPr>
        <p:spPr>
          <a:xfrm>
            <a:off x="5137521" y="4058090"/>
            <a:ext cx="151563" cy="138936"/>
          </a:xfrm>
          <a:prstGeom prst="ellipse">
            <a:avLst/>
          </a:prstGeom>
          <a:solidFill>
            <a:srgbClr val="920000"/>
          </a:solidFill>
          <a:ln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4" name="Овал 153"/>
          <p:cNvSpPr/>
          <p:nvPr/>
        </p:nvSpPr>
        <p:spPr>
          <a:xfrm>
            <a:off x="5146912" y="5049622"/>
            <a:ext cx="151563" cy="138936"/>
          </a:xfrm>
          <a:prstGeom prst="ellipse">
            <a:avLst/>
          </a:prstGeom>
          <a:solidFill>
            <a:srgbClr val="920000"/>
          </a:solidFill>
          <a:ln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5" name="Овал 154"/>
          <p:cNvSpPr/>
          <p:nvPr/>
        </p:nvSpPr>
        <p:spPr>
          <a:xfrm>
            <a:off x="5177174" y="5809017"/>
            <a:ext cx="151563" cy="138936"/>
          </a:xfrm>
          <a:prstGeom prst="ellipse">
            <a:avLst/>
          </a:prstGeom>
          <a:solidFill>
            <a:srgbClr val="920000"/>
          </a:solidFill>
          <a:ln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6" name="Овал 155"/>
          <p:cNvSpPr/>
          <p:nvPr/>
        </p:nvSpPr>
        <p:spPr>
          <a:xfrm>
            <a:off x="5815550" y="3308612"/>
            <a:ext cx="151563" cy="138936"/>
          </a:xfrm>
          <a:prstGeom prst="ellipse">
            <a:avLst/>
          </a:prstGeom>
          <a:solidFill>
            <a:srgbClr val="920000"/>
          </a:solidFill>
          <a:ln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7" name="Овал 156"/>
          <p:cNvSpPr/>
          <p:nvPr/>
        </p:nvSpPr>
        <p:spPr>
          <a:xfrm>
            <a:off x="5824343" y="4116126"/>
            <a:ext cx="151563" cy="138936"/>
          </a:xfrm>
          <a:prstGeom prst="ellipse">
            <a:avLst/>
          </a:prstGeom>
          <a:solidFill>
            <a:srgbClr val="920000"/>
          </a:solidFill>
          <a:ln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8" name="Овал 157"/>
          <p:cNvSpPr/>
          <p:nvPr/>
        </p:nvSpPr>
        <p:spPr>
          <a:xfrm>
            <a:off x="8605040" y="3334946"/>
            <a:ext cx="151563" cy="138936"/>
          </a:xfrm>
          <a:prstGeom prst="ellipse">
            <a:avLst/>
          </a:prstGeom>
          <a:solidFill>
            <a:srgbClr val="920000"/>
          </a:solidFill>
          <a:ln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9" name="Овал 158"/>
          <p:cNvSpPr/>
          <p:nvPr/>
        </p:nvSpPr>
        <p:spPr>
          <a:xfrm>
            <a:off x="8646244" y="3983329"/>
            <a:ext cx="151563" cy="138936"/>
          </a:xfrm>
          <a:prstGeom prst="ellipse">
            <a:avLst/>
          </a:prstGeom>
          <a:solidFill>
            <a:srgbClr val="920000"/>
          </a:solidFill>
          <a:ln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0" name="Овал 159"/>
          <p:cNvSpPr/>
          <p:nvPr/>
        </p:nvSpPr>
        <p:spPr>
          <a:xfrm>
            <a:off x="1908723" y="3316054"/>
            <a:ext cx="151563" cy="138936"/>
          </a:xfrm>
          <a:prstGeom prst="ellipse">
            <a:avLst/>
          </a:prstGeom>
          <a:solidFill>
            <a:srgbClr val="C87A08"/>
          </a:solidFill>
          <a:ln>
            <a:solidFill>
              <a:srgbClr val="C87A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1" name="Овал 160"/>
          <p:cNvSpPr/>
          <p:nvPr/>
        </p:nvSpPr>
        <p:spPr>
          <a:xfrm>
            <a:off x="1909864" y="4077705"/>
            <a:ext cx="151563" cy="138936"/>
          </a:xfrm>
          <a:prstGeom prst="ellipse">
            <a:avLst/>
          </a:prstGeom>
          <a:solidFill>
            <a:srgbClr val="C87A08"/>
          </a:solidFill>
          <a:ln>
            <a:solidFill>
              <a:srgbClr val="C87A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2" name="Овал 161"/>
          <p:cNvSpPr/>
          <p:nvPr/>
        </p:nvSpPr>
        <p:spPr>
          <a:xfrm>
            <a:off x="1376796" y="3934836"/>
            <a:ext cx="151563" cy="138936"/>
          </a:xfrm>
          <a:prstGeom prst="ellipse">
            <a:avLst/>
          </a:prstGeom>
          <a:solidFill>
            <a:srgbClr val="C87A08"/>
          </a:solidFill>
          <a:ln>
            <a:solidFill>
              <a:srgbClr val="C87A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" name="Овал 162"/>
          <p:cNvSpPr/>
          <p:nvPr/>
        </p:nvSpPr>
        <p:spPr>
          <a:xfrm>
            <a:off x="2498967" y="4097267"/>
            <a:ext cx="151563" cy="138936"/>
          </a:xfrm>
          <a:prstGeom prst="ellipse">
            <a:avLst/>
          </a:prstGeom>
          <a:solidFill>
            <a:srgbClr val="C87A08"/>
          </a:solidFill>
          <a:ln>
            <a:solidFill>
              <a:srgbClr val="C87A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" name="Овал 163"/>
          <p:cNvSpPr/>
          <p:nvPr/>
        </p:nvSpPr>
        <p:spPr>
          <a:xfrm>
            <a:off x="3177573" y="4203217"/>
            <a:ext cx="151563" cy="138936"/>
          </a:xfrm>
          <a:prstGeom prst="ellipse">
            <a:avLst/>
          </a:prstGeom>
          <a:solidFill>
            <a:srgbClr val="C87A08"/>
          </a:solidFill>
          <a:ln>
            <a:solidFill>
              <a:srgbClr val="C87A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5" name="Овал 164"/>
          <p:cNvSpPr/>
          <p:nvPr/>
        </p:nvSpPr>
        <p:spPr>
          <a:xfrm>
            <a:off x="3831788" y="3563622"/>
            <a:ext cx="151563" cy="138936"/>
          </a:xfrm>
          <a:prstGeom prst="ellipse">
            <a:avLst/>
          </a:prstGeom>
          <a:solidFill>
            <a:srgbClr val="C87A08"/>
          </a:solidFill>
          <a:ln>
            <a:solidFill>
              <a:srgbClr val="C87A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6" name="Овал 165"/>
          <p:cNvSpPr/>
          <p:nvPr/>
        </p:nvSpPr>
        <p:spPr>
          <a:xfrm>
            <a:off x="3838920" y="4163019"/>
            <a:ext cx="151563" cy="138936"/>
          </a:xfrm>
          <a:prstGeom prst="ellipse">
            <a:avLst/>
          </a:prstGeom>
          <a:solidFill>
            <a:srgbClr val="C87A08"/>
          </a:solidFill>
          <a:ln>
            <a:solidFill>
              <a:srgbClr val="C87A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7" name="Овал 166"/>
          <p:cNvSpPr/>
          <p:nvPr/>
        </p:nvSpPr>
        <p:spPr>
          <a:xfrm>
            <a:off x="3831787" y="5028133"/>
            <a:ext cx="151563" cy="138936"/>
          </a:xfrm>
          <a:prstGeom prst="ellipse">
            <a:avLst/>
          </a:prstGeom>
          <a:solidFill>
            <a:srgbClr val="C87A08"/>
          </a:solidFill>
          <a:ln>
            <a:solidFill>
              <a:srgbClr val="C87A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8" name="Овал 167"/>
          <p:cNvSpPr/>
          <p:nvPr/>
        </p:nvSpPr>
        <p:spPr>
          <a:xfrm>
            <a:off x="7252289" y="4097267"/>
            <a:ext cx="151563" cy="138936"/>
          </a:xfrm>
          <a:prstGeom prst="ellipse">
            <a:avLst/>
          </a:prstGeom>
          <a:solidFill>
            <a:srgbClr val="C87A08"/>
          </a:solidFill>
          <a:ln>
            <a:solidFill>
              <a:srgbClr val="C87A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9" name="Овал 168"/>
          <p:cNvSpPr/>
          <p:nvPr/>
        </p:nvSpPr>
        <p:spPr>
          <a:xfrm>
            <a:off x="2480778" y="3572712"/>
            <a:ext cx="151563" cy="138936"/>
          </a:xfrm>
          <a:prstGeom prst="ellipse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0" name="Овал 169"/>
          <p:cNvSpPr/>
          <p:nvPr/>
        </p:nvSpPr>
        <p:spPr>
          <a:xfrm>
            <a:off x="2520372" y="5326900"/>
            <a:ext cx="151563" cy="138936"/>
          </a:xfrm>
          <a:prstGeom prst="ellipse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1" name="Овал 170"/>
          <p:cNvSpPr/>
          <p:nvPr/>
        </p:nvSpPr>
        <p:spPr>
          <a:xfrm>
            <a:off x="3833898" y="5837102"/>
            <a:ext cx="151563" cy="138936"/>
          </a:xfrm>
          <a:prstGeom prst="ellipse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2" name="Овал 171"/>
          <p:cNvSpPr/>
          <p:nvPr/>
        </p:nvSpPr>
        <p:spPr>
          <a:xfrm>
            <a:off x="4500243" y="4276300"/>
            <a:ext cx="151563" cy="138936"/>
          </a:xfrm>
          <a:prstGeom prst="ellipse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3" name="Овал 172"/>
          <p:cNvSpPr/>
          <p:nvPr/>
        </p:nvSpPr>
        <p:spPr>
          <a:xfrm>
            <a:off x="7260739" y="4354749"/>
            <a:ext cx="151563" cy="138936"/>
          </a:xfrm>
          <a:prstGeom prst="ellipse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" name="Овал 173"/>
          <p:cNvSpPr/>
          <p:nvPr/>
        </p:nvSpPr>
        <p:spPr>
          <a:xfrm>
            <a:off x="7940684" y="4107589"/>
            <a:ext cx="151563" cy="138936"/>
          </a:xfrm>
          <a:prstGeom prst="ellipse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Овал 174"/>
          <p:cNvSpPr/>
          <p:nvPr/>
        </p:nvSpPr>
        <p:spPr>
          <a:xfrm>
            <a:off x="2498967" y="4354749"/>
            <a:ext cx="151563" cy="138936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7" name="Овал 176"/>
          <p:cNvSpPr/>
          <p:nvPr/>
        </p:nvSpPr>
        <p:spPr>
          <a:xfrm>
            <a:off x="3177572" y="4422583"/>
            <a:ext cx="151563" cy="138936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Овал 177"/>
          <p:cNvSpPr/>
          <p:nvPr/>
        </p:nvSpPr>
        <p:spPr>
          <a:xfrm>
            <a:off x="3869770" y="4420799"/>
            <a:ext cx="151563" cy="138936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Овал 178"/>
          <p:cNvSpPr/>
          <p:nvPr/>
        </p:nvSpPr>
        <p:spPr>
          <a:xfrm>
            <a:off x="4498590" y="4487873"/>
            <a:ext cx="151563" cy="138936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Овал 179"/>
          <p:cNvSpPr/>
          <p:nvPr/>
        </p:nvSpPr>
        <p:spPr>
          <a:xfrm>
            <a:off x="5824343" y="4392399"/>
            <a:ext cx="151563" cy="138936"/>
          </a:xfrm>
          <a:prstGeom prst="ellipse">
            <a:avLst/>
          </a:prstGeom>
          <a:solidFill>
            <a:srgbClr val="002060"/>
          </a:solidFill>
          <a:ln>
            <a:solidFill>
              <a:srgbClr val="2B3F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Овал 180"/>
          <p:cNvSpPr/>
          <p:nvPr/>
        </p:nvSpPr>
        <p:spPr>
          <a:xfrm>
            <a:off x="6531432" y="4097267"/>
            <a:ext cx="151563" cy="138936"/>
          </a:xfrm>
          <a:prstGeom prst="ellipse">
            <a:avLst/>
          </a:prstGeom>
          <a:solidFill>
            <a:srgbClr val="002060"/>
          </a:solidFill>
          <a:ln>
            <a:solidFill>
              <a:srgbClr val="2B3F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2" name="Рисунок 18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3781" y="58219"/>
            <a:ext cx="996677" cy="64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11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Прямоугольник 64"/>
          <p:cNvSpPr/>
          <p:nvPr/>
        </p:nvSpPr>
        <p:spPr>
          <a:xfrm>
            <a:off x="7655663" y="100033"/>
            <a:ext cx="1403648" cy="10974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57087"/>
            <a:ext cx="8604448" cy="449815"/>
          </a:xfrm>
        </p:spPr>
        <p:txBody>
          <a:bodyPr/>
          <a:lstStyle/>
          <a:p>
            <a:r>
              <a:rPr lang="ru-RU" dirty="0" smtClean="0">
                <a:solidFill>
                  <a:srgbClr val="004077"/>
                </a:solidFill>
              </a:rPr>
              <a:t>Стратегическая карта </a:t>
            </a:r>
            <a:r>
              <a:rPr lang="ru-RU" dirty="0" smtClean="0">
                <a:solidFill>
                  <a:srgbClr val="C10831"/>
                </a:solidFill>
              </a:rPr>
              <a:t>дирекции  ИДДО</a:t>
            </a:r>
            <a:endParaRPr lang="ru-RU" dirty="0">
              <a:solidFill>
                <a:srgbClr val="C1083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963660" y="607108"/>
            <a:ext cx="87556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b="1" dirty="0" smtClean="0"/>
              <a:t>Воспитание </a:t>
            </a:r>
            <a:endParaRPr lang="ru-RU" sz="900" b="1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6719702" y="601889"/>
            <a:ext cx="105548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 smtClean="0"/>
              <a:t>Образование </a:t>
            </a:r>
            <a:endParaRPr lang="ru-RU" sz="900" b="1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7658868" y="622095"/>
            <a:ext cx="99097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b="1" dirty="0" smtClean="0"/>
              <a:t>Исследования</a:t>
            </a:r>
            <a:endParaRPr lang="ru-RU" sz="900" b="1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8531225" y="622677"/>
            <a:ext cx="84350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b="1" dirty="0" smtClean="0"/>
              <a:t>Инновации </a:t>
            </a:r>
            <a:endParaRPr lang="ru-RU" sz="900" b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287922" y="627150"/>
            <a:ext cx="122822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b="1" dirty="0" smtClean="0"/>
              <a:t>Сфера деятельности</a:t>
            </a:r>
            <a:endParaRPr lang="ru-RU" sz="800" b="1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2998521" y="610330"/>
            <a:ext cx="798617" cy="215444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softEdge rad="12700"/>
          </a:effectLst>
        </p:spPr>
        <p:txBody>
          <a:bodyPr wrap="none">
            <a:spAutoFit/>
          </a:bodyPr>
          <a:lstStyle/>
          <a:p>
            <a:r>
              <a:rPr lang="ru-RU" sz="800" b="1" dirty="0" smtClean="0"/>
              <a:t>Показатели </a:t>
            </a:r>
            <a:endParaRPr lang="ru-RU" sz="8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8654" y="973523"/>
            <a:ext cx="1637042" cy="374571"/>
          </a:xfrm>
          <a:prstGeom prst="roundRect">
            <a:avLst/>
          </a:prstGeom>
          <a:solidFill>
            <a:srgbClr val="920000"/>
          </a:solidFill>
        </p:spPr>
        <p:txBody>
          <a:bodyPr wrap="square">
            <a:spAutoFit/>
          </a:bodyPr>
          <a:lstStyle/>
          <a:p>
            <a:r>
              <a:rPr lang="ru-RU" sz="800" b="1" dirty="0">
                <a:solidFill>
                  <a:schemeClr val="bg1"/>
                </a:solidFill>
              </a:rPr>
              <a:t>организация документооборота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10500" y="967581"/>
            <a:ext cx="4071278" cy="230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900" dirty="0"/>
              <a:t>- отсутствие замечаний  внутреннего и внешнего аудита 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98655" y="1423781"/>
            <a:ext cx="1637041" cy="374571"/>
          </a:xfrm>
          <a:prstGeom prst="roundRect">
            <a:avLst/>
          </a:prstGeom>
          <a:solidFill>
            <a:srgbClr val="920000"/>
          </a:solidFill>
        </p:spPr>
        <p:txBody>
          <a:bodyPr wrap="square">
            <a:spAutoFit/>
          </a:bodyPr>
          <a:lstStyle/>
          <a:p>
            <a:r>
              <a:rPr lang="ru-RU" sz="800" b="1" dirty="0">
                <a:solidFill>
                  <a:schemeClr val="bg1"/>
                </a:solidFill>
              </a:rPr>
              <a:t>архивное хранение документов 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13141" y="1846790"/>
            <a:ext cx="1622555" cy="241718"/>
          </a:xfrm>
          <a:prstGeom prst="roundRect">
            <a:avLst/>
          </a:prstGeom>
          <a:solidFill>
            <a:srgbClr val="920000"/>
          </a:solidFill>
        </p:spPr>
        <p:txBody>
          <a:bodyPr wrap="square">
            <a:spAutoFit/>
          </a:bodyPr>
          <a:lstStyle/>
          <a:p>
            <a:r>
              <a:rPr lang="ru-RU" sz="800" b="1" dirty="0">
                <a:solidFill>
                  <a:schemeClr val="bg1"/>
                </a:solidFill>
              </a:rPr>
              <a:t>делопроизводство 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98655" y="2414202"/>
            <a:ext cx="1790863" cy="374571"/>
          </a:xfrm>
          <a:prstGeom prst="roundRect">
            <a:avLst/>
          </a:prstGeom>
          <a:solidFill>
            <a:srgbClr val="920000"/>
          </a:solidFill>
        </p:spPr>
        <p:txBody>
          <a:bodyPr wrap="square">
            <a:spAutoFit/>
          </a:bodyPr>
          <a:lstStyle/>
          <a:p>
            <a:r>
              <a:rPr lang="ru-RU" sz="800" b="1" dirty="0">
                <a:solidFill>
                  <a:schemeClr val="bg1"/>
                </a:solidFill>
              </a:rPr>
              <a:t>работа с персональными данными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2041520" y="2411048"/>
            <a:ext cx="4103045" cy="230832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>
            <a:softEdge rad="12700"/>
          </a:effectLst>
        </p:spPr>
        <p:txBody>
          <a:bodyPr wrap="square">
            <a:spAutoFit/>
          </a:bodyPr>
          <a:lstStyle/>
          <a:p>
            <a:r>
              <a:rPr lang="ru-RU" sz="900" dirty="0"/>
              <a:t>- отсутствие замечаний  внутреннего и внешнего аудита 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04338" y="2799640"/>
            <a:ext cx="1790863" cy="374571"/>
          </a:xfrm>
          <a:prstGeom prst="roundRect">
            <a:avLst/>
          </a:prstGeom>
          <a:solidFill>
            <a:srgbClr val="920000"/>
          </a:solidFill>
        </p:spPr>
        <p:txBody>
          <a:bodyPr wrap="square">
            <a:spAutoFit/>
          </a:bodyPr>
          <a:lstStyle/>
          <a:p>
            <a:r>
              <a:rPr lang="ru-RU" sz="800" b="1" dirty="0">
                <a:solidFill>
                  <a:schemeClr val="bg1"/>
                </a:solidFill>
              </a:rPr>
              <a:t>кадровое делопроизводство / кадровая политика 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2082358" y="2858744"/>
            <a:ext cx="4089982" cy="369332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>
            <a:softEdge rad="12700"/>
          </a:effectLst>
        </p:spPr>
        <p:txBody>
          <a:bodyPr wrap="square">
            <a:spAutoFit/>
          </a:bodyPr>
          <a:lstStyle/>
          <a:p>
            <a:r>
              <a:rPr lang="ru-RU" sz="900" dirty="0"/>
              <a:t>- Р2 (б) Доля работников в возрасте до 39 лет в общей численности профессорско-преподавательского состава 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2066261" y="3309619"/>
            <a:ext cx="4078304" cy="369332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>
            <a:softEdge rad="12700"/>
          </a:effectLst>
        </p:spPr>
        <p:txBody>
          <a:bodyPr wrap="square">
            <a:spAutoFit/>
          </a:bodyPr>
          <a:lstStyle/>
          <a:p>
            <a:r>
              <a:rPr lang="ru-RU" sz="900" dirty="0"/>
              <a:t> 2024 Область совершенствования Привлечение внешних НПР, в том числе зарубежных </a:t>
            </a:r>
          </a:p>
        </p:txBody>
      </p:sp>
      <p:pic>
        <p:nvPicPr>
          <p:cNvPr id="55" name="Picture 6" descr="Информация 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742" y="958849"/>
            <a:ext cx="309341" cy="309341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34" name="Скругленный прямоугольник 33"/>
          <p:cNvSpPr/>
          <p:nvPr/>
        </p:nvSpPr>
        <p:spPr>
          <a:xfrm>
            <a:off x="175086" y="3674269"/>
            <a:ext cx="1794709" cy="510778"/>
          </a:xfrm>
          <a:prstGeom prst="roundRect">
            <a:avLst/>
          </a:prstGeom>
          <a:solidFill>
            <a:srgbClr val="920000"/>
          </a:solidFill>
        </p:spPr>
        <p:txBody>
          <a:bodyPr wrap="square">
            <a:spAutoFit/>
          </a:bodyPr>
          <a:lstStyle/>
          <a:p>
            <a:r>
              <a:rPr lang="ru-RU" sz="800" b="1" dirty="0">
                <a:solidFill>
                  <a:schemeClr val="bg1"/>
                </a:solidFill>
              </a:rPr>
              <a:t>разработана система мотивации и стимулирования сотрудников 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2051963" y="3819481"/>
            <a:ext cx="4092602" cy="230832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>
            <a:softEdge rad="12700"/>
          </a:effectLst>
        </p:spPr>
        <p:txBody>
          <a:bodyPr wrap="square">
            <a:spAutoFit/>
          </a:bodyPr>
          <a:lstStyle/>
          <a:p>
            <a:r>
              <a:rPr lang="ru-RU" sz="900" dirty="0"/>
              <a:t>-</a:t>
            </a:r>
            <a:r>
              <a:rPr lang="ru-RU" sz="900" dirty="0" smtClean="0"/>
              <a:t>внедрена </a:t>
            </a:r>
            <a:r>
              <a:rPr lang="ru-RU" sz="900" dirty="0"/>
              <a:t>система мотивации и стимулирования труда ППС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188470" y="4306523"/>
            <a:ext cx="1832212" cy="510778"/>
          </a:xfrm>
          <a:prstGeom prst="roundRect">
            <a:avLst/>
          </a:prstGeom>
          <a:solidFill>
            <a:srgbClr val="920000"/>
          </a:solidFill>
        </p:spPr>
        <p:txBody>
          <a:bodyPr wrap="square">
            <a:spAutoFit/>
          </a:bodyPr>
          <a:lstStyle/>
          <a:p>
            <a:r>
              <a:rPr lang="ru-RU" sz="800" b="1" dirty="0">
                <a:solidFill>
                  <a:schemeClr val="bg1"/>
                </a:solidFill>
              </a:rPr>
              <a:t>внутренний и внешний контроль (аккредитация, лицензирование) 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2080760" y="4402949"/>
            <a:ext cx="4082244" cy="230832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>
            <a:softEdge rad="12700"/>
          </a:effectLst>
        </p:spPr>
        <p:txBody>
          <a:bodyPr wrap="square">
            <a:spAutoFit/>
          </a:bodyPr>
          <a:lstStyle/>
          <a:p>
            <a:r>
              <a:rPr lang="ru-RU" sz="900" dirty="0"/>
              <a:t>-отсутствие замечаний </a:t>
            </a:r>
          </a:p>
        </p:txBody>
      </p:sp>
      <p:pic>
        <p:nvPicPr>
          <p:cNvPr id="64" name="Picture 14" descr="Строить планы 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99" y="4372355"/>
            <a:ext cx="379115" cy="379115"/>
          </a:xfrm>
          <a:prstGeom prst="rect">
            <a:avLst/>
          </a:prstGeom>
          <a:solidFill>
            <a:schemeClr val="bg1"/>
          </a:solidFill>
          <a:effectLst/>
          <a:extLst/>
        </p:spPr>
      </p:pic>
      <p:sp>
        <p:nvSpPr>
          <p:cNvPr id="45" name="Скругленный прямоугольник 44"/>
          <p:cNvSpPr/>
          <p:nvPr/>
        </p:nvSpPr>
        <p:spPr>
          <a:xfrm>
            <a:off x="198653" y="5053992"/>
            <a:ext cx="1811847" cy="374571"/>
          </a:xfrm>
          <a:prstGeom prst="roundRect">
            <a:avLst/>
          </a:prstGeom>
          <a:solidFill>
            <a:srgbClr val="920000"/>
          </a:solidFill>
        </p:spPr>
        <p:txBody>
          <a:bodyPr wrap="square">
            <a:spAutoFit/>
          </a:bodyPr>
          <a:lstStyle/>
          <a:p>
            <a:r>
              <a:rPr lang="ru-RU" sz="800" b="1" dirty="0">
                <a:solidFill>
                  <a:schemeClr val="bg1"/>
                </a:solidFill>
              </a:rPr>
              <a:t>разработка основных образовательных программ 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2110909" y="4941282"/>
            <a:ext cx="4100841" cy="230832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>
            <a:softEdge rad="12700"/>
          </a:effectLst>
        </p:spPr>
        <p:txBody>
          <a:bodyPr wrap="square">
            <a:spAutoFit/>
          </a:bodyPr>
          <a:lstStyle/>
          <a:p>
            <a:r>
              <a:rPr lang="ru-RU" sz="900" dirty="0"/>
              <a:t>- количество новых образовательных программ </a:t>
            </a:r>
          </a:p>
        </p:txBody>
      </p:sp>
      <p:pic>
        <p:nvPicPr>
          <p:cNvPr id="67" name="Picture 14" descr="Строить планы 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485" y="4998240"/>
            <a:ext cx="379115" cy="379115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50" name="Прямоугольник 49"/>
          <p:cNvSpPr/>
          <p:nvPr/>
        </p:nvSpPr>
        <p:spPr>
          <a:xfrm>
            <a:off x="2107805" y="5279559"/>
            <a:ext cx="4087082" cy="230832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>
            <a:softEdge rad="12700"/>
          </a:effectLst>
        </p:spPr>
        <p:txBody>
          <a:bodyPr wrap="square">
            <a:spAutoFit/>
          </a:bodyPr>
          <a:lstStyle/>
          <a:p>
            <a:r>
              <a:rPr lang="ru-RU" sz="900" dirty="0"/>
              <a:t>- количество актуализированных образовательных программ </a:t>
            </a: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182869" y="5805428"/>
            <a:ext cx="1779144" cy="374571"/>
          </a:xfrm>
          <a:prstGeom prst="roundRect">
            <a:avLst/>
          </a:prstGeom>
          <a:solidFill>
            <a:srgbClr val="920000"/>
          </a:solidFill>
        </p:spPr>
        <p:txBody>
          <a:bodyPr wrap="square">
            <a:spAutoFit/>
          </a:bodyPr>
          <a:lstStyle/>
          <a:p>
            <a:r>
              <a:rPr lang="ru-RU" sz="800" b="1" dirty="0">
                <a:solidFill>
                  <a:schemeClr val="bg1"/>
                </a:solidFill>
              </a:rPr>
              <a:t>финансирование </a:t>
            </a:r>
            <a:r>
              <a:rPr lang="ru-RU" sz="800" b="1" dirty="0" err="1">
                <a:solidFill>
                  <a:schemeClr val="bg1"/>
                </a:solidFill>
              </a:rPr>
              <a:t>внеучебной</a:t>
            </a:r>
            <a:r>
              <a:rPr lang="ru-RU" sz="800" b="1" dirty="0">
                <a:solidFill>
                  <a:schemeClr val="bg1"/>
                </a:solidFill>
              </a:rPr>
              <a:t> деятельности 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2110736" y="5869373"/>
            <a:ext cx="4081220" cy="230832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>
            <a:softEdge rad="12700"/>
          </a:effectLst>
        </p:spPr>
        <p:txBody>
          <a:bodyPr wrap="square">
            <a:spAutoFit/>
          </a:bodyPr>
          <a:lstStyle/>
          <a:p>
            <a:r>
              <a:rPr lang="ru-RU" sz="900" dirty="0"/>
              <a:t>- 100 %  финансовая обеспеченность  проводимых мероприятий </a:t>
            </a:r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>
            <a:off x="2066261" y="1376410"/>
            <a:ext cx="6993050" cy="0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>
            <a:off x="1995201" y="1798352"/>
            <a:ext cx="6993050" cy="0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>
            <a:off x="2112505" y="2399883"/>
            <a:ext cx="6993050" cy="0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>
            <a:off x="2080760" y="2803119"/>
            <a:ext cx="6993050" cy="0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/>
          <p:nvPr/>
        </p:nvCxnSpPr>
        <p:spPr>
          <a:xfrm>
            <a:off x="2080760" y="3771566"/>
            <a:ext cx="6993050" cy="0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>
          <a:xfrm>
            <a:off x="2112505" y="4258437"/>
            <a:ext cx="6993050" cy="0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2" name="Прямоугольник 71"/>
          <p:cNvSpPr/>
          <p:nvPr/>
        </p:nvSpPr>
        <p:spPr>
          <a:xfrm>
            <a:off x="2041520" y="1428535"/>
            <a:ext cx="4071278" cy="230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900" dirty="0"/>
              <a:t>- отсутствие замечаний  внутреннего и внешнего аудита 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2080922" y="1844942"/>
            <a:ext cx="4071278" cy="230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900" dirty="0"/>
              <a:t>- отсутствие замечаний  внутреннего и внешнего аудита </a:t>
            </a:r>
          </a:p>
        </p:txBody>
      </p:sp>
      <p:pic>
        <p:nvPicPr>
          <p:cNvPr id="77" name="Picture 6" descr="Информация 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701" y="1442150"/>
            <a:ext cx="309341" cy="309341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78" name="Picture 6" descr="Информация 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251" y="1947873"/>
            <a:ext cx="309341" cy="309341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80" name="Picture 8" descr="люди 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956" y="2364441"/>
            <a:ext cx="368152" cy="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8" descr="люди 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853" y="2980024"/>
            <a:ext cx="368152" cy="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8" descr="люди 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662" y="3809159"/>
            <a:ext cx="368152" cy="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6" name="Прямая соединительная линия 65"/>
          <p:cNvCxnSpPr/>
          <p:nvPr/>
        </p:nvCxnSpPr>
        <p:spPr>
          <a:xfrm>
            <a:off x="2080760" y="4869160"/>
            <a:ext cx="6993050" cy="0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2150950" y="5661248"/>
            <a:ext cx="6993050" cy="0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69" name="Picture 16" descr="Монета 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142" y="5726947"/>
            <a:ext cx="377133" cy="377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23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6421" y="198469"/>
            <a:ext cx="6519612" cy="879522"/>
          </a:xfrm>
        </p:spPr>
        <p:txBody>
          <a:bodyPr/>
          <a:lstStyle/>
          <a:p>
            <a:r>
              <a:rPr lang="ru-RU" dirty="0">
                <a:solidFill>
                  <a:srgbClr val="004077"/>
                </a:solidFill>
                <a:latin typeface="Corbel" panose="020B0503020204020204" pitchFamily="34" charset="0"/>
              </a:rPr>
              <a:t>ИДДО МЭИ сегодня </a:t>
            </a:r>
            <a:r>
              <a:rPr lang="ru-RU" sz="1800" dirty="0">
                <a:solidFill>
                  <a:srgbClr val="004077"/>
                </a:solidFill>
                <a:latin typeface="Corbel" panose="020B0503020204020204" pitchFamily="34" charset="0"/>
              </a:rPr>
              <a:t>обеспечивает  возможность </a:t>
            </a:r>
            <a:br>
              <a:rPr lang="ru-RU" sz="1800" dirty="0">
                <a:solidFill>
                  <a:srgbClr val="004077"/>
                </a:solidFill>
                <a:latin typeface="Corbel" panose="020B0503020204020204" pitchFamily="34" charset="0"/>
              </a:rPr>
            </a:br>
            <a:r>
              <a:rPr lang="ru-RU" sz="1800" dirty="0">
                <a:solidFill>
                  <a:srgbClr val="004077"/>
                </a:solidFill>
                <a:latin typeface="Corbel" panose="020B0503020204020204" pitchFamily="34" charset="0"/>
              </a:rPr>
              <a:t>непрерывного образования в течение всей жизни   </a:t>
            </a:r>
            <a:endParaRPr lang="ru-RU" dirty="0">
              <a:solidFill>
                <a:srgbClr val="004077"/>
              </a:solidFill>
              <a:latin typeface="Corbel" panose="020B0503020204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1933" y="2728915"/>
            <a:ext cx="2808312" cy="646986"/>
          </a:xfrm>
          <a:prstGeom prst="round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Corbel" panose="020B0503020204020204" pitchFamily="34" charset="0"/>
              </a:rPr>
              <a:t>Программы 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  <a:latin typeface="Corbel" panose="020B0503020204020204" pitchFamily="34" charset="0"/>
              </a:rPr>
              <a:t>бакалавриата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28460" y="2728915"/>
            <a:ext cx="2466081" cy="646986"/>
          </a:xfrm>
          <a:prstGeom prst="round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Corbel" panose="020B0503020204020204" pitchFamily="34" charset="0"/>
              </a:rPr>
              <a:t>Программы магистратуры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774420" y="2728915"/>
            <a:ext cx="3312368" cy="646986"/>
          </a:xfrm>
          <a:prstGeom prst="round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Corbel" panose="020B0503020204020204" pitchFamily="34" charset="0"/>
              </a:rPr>
              <a:t>Программы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  <a:latin typeface="Corbel" panose="020B0503020204020204" pitchFamily="34" charset="0"/>
              </a:rPr>
              <a:t> дополнительного образования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93368" y="3560133"/>
            <a:ext cx="2915816" cy="3160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050" dirty="0">
                <a:solidFill>
                  <a:srgbClr val="AB4C4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13.03.01 </a:t>
            </a:r>
            <a:r>
              <a:rPr lang="ru-RU" sz="1050" b="1" dirty="0">
                <a:solidFill>
                  <a:srgbClr val="00407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Теплоэнергетика и теплотехника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050" dirty="0">
                <a:solidFill>
                  <a:srgbClr val="AB4C4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13.03.02 </a:t>
            </a:r>
            <a:r>
              <a:rPr lang="ru-RU" sz="1050" b="1" dirty="0">
                <a:solidFill>
                  <a:srgbClr val="00407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Электроэнергетика и электротехника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050" dirty="0">
                <a:solidFill>
                  <a:srgbClr val="AB4C4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27.03.04 </a:t>
            </a:r>
            <a:r>
              <a:rPr lang="ru-RU" sz="1050" b="1" dirty="0">
                <a:solidFill>
                  <a:srgbClr val="00407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Управление в технических системах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050" dirty="0">
                <a:solidFill>
                  <a:srgbClr val="AB4C4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09.03.01 </a:t>
            </a:r>
            <a:r>
              <a:rPr lang="ru-RU" sz="1050" b="1" dirty="0">
                <a:solidFill>
                  <a:srgbClr val="00407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Информатика и вычислительная техника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050" dirty="0">
                <a:solidFill>
                  <a:srgbClr val="AB4C4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38.03.01 </a:t>
            </a:r>
            <a:r>
              <a:rPr lang="ru-RU" sz="1050" b="1" dirty="0">
                <a:solidFill>
                  <a:srgbClr val="00407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Экономика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050" dirty="0">
                <a:solidFill>
                  <a:srgbClr val="AB4C4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38.03.02 </a:t>
            </a:r>
            <a:r>
              <a:rPr lang="ru-RU" sz="1050" b="1" dirty="0">
                <a:solidFill>
                  <a:srgbClr val="00407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Менеджмент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050" dirty="0">
                <a:solidFill>
                  <a:srgbClr val="AB4C4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27.03.02 </a:t>
            </a:r>
            <a:r>
              <a:rPr lang="ru-RU" sz="1050" b="1" dirty="0">
                <a:solidFill>
                  <a:srgbClr val="00407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Управление качеством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050" dirty="0">
                <a:solidFill>
                  <a:srgbClr val="AB4C4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38.03.05 </a:t>
            </a:r>
            <a:r>
              <a:rPr lang="ru-RU" sz="1050" b="1" dirty="0">
                <a:solidFill>
                  <a:srgbClr val="00407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Бизнес-информатика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050" dirty="0">
                <a:solidFill>
                  <a:srgbClr val="AB4C4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42.03.01 </a:t>
            </a:r>
            <a:r>
              <a:rPr lang="ru-RU" sz="1050" b="1" dirty="0">
                <a:solidFill>
                  <a:srgbClr val="00407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Реклама и связи с общественностью</a:t>
            </a:r>
            <a:endParaRPr lang="ru-RU" sz="1050" b="1" dirty="0">
              <a:solidFill>
                <a:srgbClr val="004077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02071" y="3560133"/>
            <a:ext cx="2808312" cy="1712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050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09.04.03 </a:t>
            </a:r>
            <a:r>
              <a:rPr lang="ru-RU" sz="1050" b="1" dirty="0">
                <a:solidFill>
                  <a:srgbClr val="00407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Прикладная информатика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050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13.04.01</a:t>
            </a:r>
            <a:r>
              <a:rPr lang="ru-RU" sz="1050" b="1" dirty="0">
                <a:solidFill>
                  <a:srgbClr val="00407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Теплоэнергетика и теплотехника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050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13.04.02 </a:t>
            </a:r>
            <a:r>
              <a:rPr lang="ru-RU" sz="1050" b="1" dirty="0">
                <a:solidFill>
                  <a:srgbClr val="00407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Электроэнергетика и электротехника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050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38.04.01</a:t>
            </a:r>
            <a:r>
              <a:rPr lang="ru-RU" sz="1050" b="1" dirty="0">
                <a:solidFill>
                  <a:srgbClr val="00407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Экономика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050" dirty="0">
                <a:solidFill>
                  <a:srgbClr val="AB4C4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38.04.02 </a:t>
            </a:r>
            <a:r>
              <a:rPr lang="ru-RU" sz="1050" b="1" dirty="0">
                <a:solidFill>
                  <a:srgbClr val="00407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Менеджмент</a:t>
            </a:r>
            <a:endParaRPr lang="ru-RU" sz="1050" b="1" dirty="0">
              <a:solidFill>
                <a:srgbClr val="004077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853359" y="3558821"/>
            <a:ext cx="2808312" cy="1264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050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Программы дополнительного профессионального образования: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050" b="1" dirty="0">
                <a:solidFill>
                  <a:srgbClr val="004077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Повышения квалификации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050" b="1" dirty="0">
                <a:solidFill>
                  <a:srgbClr val="00407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Профессиональной переподготовки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05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Общеразвивающие программы </a:t>
            </a:r>
          </a:p>
        </p:txBody>
      </p:sp>
      <p:pic>
        <p:nvPicPr>
          <p:cNvPr id="2050" name="Picture 2" descr="https://cdn-icons-png.flaticon.com/512/1127/1127283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20" y="1357530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74380" y="1505923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</a:rPr>
              <a:t>10 </a:t>
            </a:r>
            <a:r>
              <a:rPr lang="ru-RU" sz="1400" b="1" dirty="0">
                <a:solidFill>
                  <a:srgbClr val="004077"/>
                </a:solidFill>
              </a:rPr>
              <a:t>направлений </a:t>
            </a:r>
          </a:p>
          <a:p>
            <a:r>
              <a:rPr lang="ru-RU" sz="1400" b="1" dirty="0">
                <a:solidFill>
                  <a:srgbClr val="004077"/>
                </a:solidFill>
              </a:rPr>
              <a:t>      подготовки </a:t>
            </a:r>
          </a:p>
        </p:txBody>
      </p:sp>
      <p:pic>
        <p:nvPicPr>
          <p:cNvPr id="2052" name="Picture 4" descr="https://cdn-icons-png.flaticon.com/512/326/326731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76" y="1954717"/>
            <a:ext cx="517649" cy="517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675630" y="2152015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</a:rPr>
              <a:t>1200 </a:t>
            </a:r>
            <a:r>
              <a:rPr lang="ru-RU" sz="1400" b="1" dirty="0">
                <a:solidFill>
                  <a:srgbClr val="004077"/>
                </a:solidFill>
              </a:rPr>
              <a:t>студентов </a:t>
            </a:r>
          </a:p>
        </p:txBody>
      </p:sp>
      <p:pic>
        <p:nvPicPr>
          <p:cNvPr id="2054" name="Picture 6" descr="https://cdn-icons.flaticon.com/png/512/1412/premium/1412487.png?token=exp=1652431570~hmac=4f27a1bf2d61962c889578c801464ef8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878" y="1417096"/>
            <a:ext cx="465428" cy="465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3629240" y="1480860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</a:rPr>
              <a:t>160 </a:t>
            </a:r>
            <a:r>
              <a:rPr lang="ru-RU" sz="1400" b="1" dirty="0">
                <a:solidFill>
                  <a:srgbClr val="004077"/>
                </a:solidFill>
              </a:rPr>
              <a:t>преподавателей </a:t>
            </a:r>
          </a:p>
        </p:txBody>
      </p:sp>
      <p:pic>
        <p:nvPicPr>
          <p:cNvPr id="2056" name="Picture 8" descr="https://cdn-icons.flaticon.com/png/512/5642/premium/5642037.png?token=exp=1652431647~hmac=f35b2492b7ed542de28789dc4119fd7a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943" y="1987056"/>
            <a:ext cx="607297" cy="60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3695823" y="2175134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</a:rPr>
              <a:t>50 </a:t>
            </a:r>
            <a:r>
              <a:rPr lang="ru-RU" sz="1400" b="1" dirty="0">
                <a:solidFill>
                  <a:srgbClr val="004077"/>
                </a:solidFill>
              </a:rPr>
              <a:t>центров ДПО</a:t>
            </a:r>
          </a:p>
        </p:txBody>
      </p:sp>
      <p:pic>
        <p:nvPicPr>
          <p:cNvPr id="2058" name="Picture 10" descr="https://cdn-icons.flaticon.com/png/512/3377/premium/3377385.png?token=exp=1652431707~hmac=86b1d03d44014c41bccedc12648c33c2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898" y="2073757"/>
            <a:ext cx="534337" cy="53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cdn-icons.flaticon.com/png/512/3104/premium/3104380.png?token=exp=1652431711~hmac=8f71b4389d9304f8d8b870532d7f6c0e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420" y="1338002"/>
            <a:ext cx="625295" cy="625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6399715" y="1382804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</a:rPr>
              <a:t>164 </a:t>
            </a:r>
            <a:r>
              <a:rPr lang="ru-RU" sz="1400" b="1" dirty="0">
                <a:solidFill>
                  <a:srgbClr val="004077"/>
                </a:solidFill>
              </a:rPr>
              <a:t>программы повышения              квалификации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463980" y="1990251"/>
            <a:ext cx="26000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</a:rPr>
              <a:t>55 </a:t>
            </a:r>
            <a:r>
              <a:rPr lang="ru-RU" sz="1400" b="1" dirty="0">
                <a:solidFill>
                  <a:srgbClr val="004077"/>
                </a:solidFill>
              </a:rPr>
              <a:t>программ профессиональной переподготовки</a:t>
            </a: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0620" y="257189"/>
            <a:ext cx="1101413" cy="71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04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Прямоугольник 64"/>
          <p:cNvSpPr/>
          <p:nvPr/>
        </p:nvSpPr>
        <p:spPr>
          <a:xfrm>
            <a:off x="7609883" y="148279"/>
            <a:ext cx="1403648" cy="10974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57087"/>
            <a:ext cx="8604448" cy="449815"/>
          </a:xfrm>
        </p:spPr>
        <p:txBody>
          <a:bodyPr/>
          <a:lstStyle/>
          <a:p>
            <a:r>
              <a:rPr lang="ru-RU" dirty="0" smtClean="0">
                <a:solidFill>
                  <a:srgbClr val="004077"/>
                </a:solidFill>
              </a:rPr>
              <a:t>Стратегическая карта </a:t>
            </a:r>
            <a:r>
              <a:rPr lang="ru-RU" dirty="0" smtClean="0">
                <a:solidFill>
                  <a:srgbClr val="C10831"/>
                </a:solidFill>
              </a:rPr>
              <a:t>дирекции  ИДДО</a:t>
            </a:r>
            <a:endParaRPr lang="ru-RU" dirty="0">
              <a:solidFill>
                <a:srgbClr val="C1083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964301" y="731306"/>
            <a:ext cx="87556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b="1" dirty="0" smtClean="0"/>
              <a:t>Воспитание </a:t>
            </a:r>
            <a:endParaRPr lang="ru-RU" sz="900" b="1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6734372" y="735483"/>
            <a:ext cx="105548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 smtClean="0"/>
              <a:t>Образование </a:t>
            </a:r>
            <a:endParaRPr lang="ru-RU" sz="900" b="1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7609883" y="718296"/>
            <a:ext cx="99097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b="1" dirty="0" smtClean="0"/>
              <a:t>Исследования</a:t>
            </a:r>
            <a:endParaRPr lang="ru-RU" sz="900" b="1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8527380" y="726315"/>
            <a:ext cx="84350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b="1" dirty="0" smtClean="0"/>
              <a:t>Инновации </a:t>
            </a:r>
            <a:endParaRPr lang="ru-RU" sz="900" b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502348" y="787402"/>
            <a:ext cx="122822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b="1" dirty="0" smtClean="0"/>
              <a:t>Сфера деятельности</a:t>
            </a:r>
            <a:endParaRPr lang="ru-RU" sz="800" b="1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3048497" y="782529"/>
            <a:ext cx="798617" cy="215444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softEdge rad="12700"/>
          </a:effectLst>
        </p:spPr>
        <p:txBody>
          <a:bodyPr wrap="none">
            <a:spAutoFit/>
          </a:bodyPr>
          <a:lstStyle/>
          <a:p>
            <a:r>
              <a:rPr lang="ru-RU" sz="800" b="1" dirty="0" smtClean="0"/>
              <a:t>Показатели </a:t>
            </a:r>
            <a:endParaRPr lang="ru-RU" sz="8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46082" y="3632011"/>
            <a:ext cx="1637042" cy="238363"/>
          </a:xfrm>
          <a:prstGeom prst="roundRect">
            <a:avLst/>
          </a:prstGeom>
          <a:solidFill>
            <a:srgbClr val="920000"/>
          </a:solidFill>
        </p:spPr>
        <p:txBody>
          <a:bodyPr wrap="square">
            <a:spAutoFit/>
          </a:bodyPr>
          <a:lstStyle/>
          <a:p>
            <a:r>
              <a:rPr lang="ru-RU" sz="800" b="1" dirty="0">
                <a:solidFill>
                  <a:schemeClr val="bg1"/>
                </a:solidFill>
              </a:rPr>
              <a:t>оформление командировок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57928" y="3626069"/>
            <a:ext cx="4071278" cy="230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900" dirty="0"/>
              <a:t>- сотрудники  по мере необходимости отправляются в командировки 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46083" y="4082269"/>
            <a:ext cx="1637041" cy="374571"/>
          </a:xfrm>
          <a:prstGeom prst="roundRect">
            <a:avLst/>
          </a:prstGeom>
          <a:solidFill>
            <a:srgbClr val="920000"/>
          </a:solidFill>
        </p:spPr>
        <p:txBody>
          <a:bodyPr wrap="square">
            <a:spAutoFit/>
          </a:bodyPr>
          <a:lstStyle/>
          <a:p>
            <a:r>
              <a:rPr lang="ru-RU" sz="800" b="1" dirty="0">
                <a:solidFill>
                  <a:schemeClr val="bg1"/>
                </a:solidFill>
              </a:rPr>
              <a:t>договорное обеспечение образовательных услуг 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60569" y="4505278"/>
            <a:ext cx="1622555" cy="374571"/>
          </a:xfrm>
          <a:prstGeom prst="roundRect">
            <a:avLst/>
          </a:prstGeom>
          <a:solidFill>
            <a:srgbClr val="920000"/>
          </a:solidFill>
        </p:spPr>
        <p:txBody>
          <a:bodyPr wrap="square">
            <a:spAutoFit/>
          </a:bodyPr>
          <a:lstStyle/>
          <a:p>
            <a:r>
              <a:rPr lang="ru-RU" sz="800" b="1" dirty="0">
                <a:solidFill>
                  <a:schemeClr val="bg1"/>
                </a:solidFill>
              </a:rPr>
              <a:t>координация собраний трудового коллектива 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99070" y="5177969"/>
            <a:ext cx="1790863" cy="374571"/>
          </a:xfrm>
          <a:prstGeom prst="roundRect">
            <a:avLst/>
          </a:prstGeom>
          <a:solidFill>
            <a:srgbClr val="920000"/>
          </a:solidFill>
        </p:spPr>
        <p:txBody>
          <a:bodyPr wrap="square">
            <a:spAutoFit/>
          </a:bodyPr>
          <a:lstStyle/>
          <a:p>
            <a:r>
              <a:rPr lang="ru-RU" sz="800" b="1" dirty="0">
                <a:solidFill>
                  <a:schemeClr val="bg1"/>
                </a:solidFill>
              </a:rPr>
              <a:t>регулирование деятельности Института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2178978" y="5275086"/>
            <a:ext cx="4103045" cy="230832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>
            <a:softEdge rad="12700"/>
          </a:effectLst>
        </p:spPr>
        <p:txBody>
          <a:bodyPr wrap="square">
            <a:spAutoFit/>
          </a:bodyPr>
          <a:lstStyle/>
          <a:p>
            <a:r>
              <a:rPr lang="ru-RU" sz="900" dirty="0"/>
              <a:t>- осуществляется в полном объеме 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14650" y="5750545"/>
            <a:ext cx="1790863" cy="238363"/>
          </a:xfrm>
          <a:prstGeom prst="roundRect">
            <a:avLst/>
          </a:prstGeom>
          <a:solidFill>
            <a:srgbClr val="920000"/>
          </a:solidFill>
        </p:spPr>
        <p:txBody>
          <a:bodyPr wrap="square">
            <a:spAutoFit/>
          </a:bodyPr>
          <a:lstStyle/>
          <a:p>
            <a:r>
              <a:rPr lang="ru-RU" sz="800" b="1" dirty="0">
                <a:solidFill>
                  <a:schemeClr val="bg1"/>
                </a:solidFill>
              </a:rPr>
              <a:t>проведение оперативок 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2192041" y="5810318"/>
            <a:ext cx="4089982" cy="230832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>
            <a:softEdge rad="12700"/>
          </a:effectLst>
        </p:spPr>
        <p:txBody>
          <a:bodyPr wrap="square">
            <a:spAutoFit/>
          </a:bodyPr>
          <a:lstStyle/>
          <a:p>
            <a:r>
              <a:rPr lang="ru-RU" sz="900" dirty="0"/>
              <a:t>- осуществляется в полном объеме </a:t>
            </a:r>
          </a:p>
        </p:txBody>
      </p:sp>
      <p:pic>
        <p:nvPicPr>
          <p:cNvPr id="70" name="Picture 18" descr="Электронная торговля 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962" y="3577882"/>
            <a:ext cx="379115" cy="379115"/>
          </a:xfrm>
          <a:prstGeom prst="rect">
            <a:avLst/>
          </a:prstGeom>
          <a:solidFill>
            <a:schemeClr val="bg1"/>
          </a:solidFill>
          <a:extLst/>
        </p:spPr>
      </p:pic>
      <p:cxnSp>
        <p:nvCxnSpPr>
          <p:cNvPr id="74" name="Прямая соединительная линия 73"/>
          <p:cNvCxnSpPr/>
          <p:nvPr/>
        </p:nvCxnSpPr>
        <p:spPr>
          <a:xfrm>
            <a:off x="2213689" y="4034898"/>
            <a:ext cx="6993050" cy="0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>
            <a:off x="2259933" y="5058371"/>
            <a:ext cx="6993050" cy="0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>
            <a:off x="2190203" y="5744802"/>
            <a:ext cx="6993050" cy="0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2" name="Прямоугольник 71"/>
          <p:cNvSpPr/>
          <p:nvPr/>
        </p:nvSpPr>
        <p:spPr>
          <a:xfrm>
            <a:off x="2188948" y="4135283"/>
            <a:ext cx="407127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900" dirty="0" smtClean="0"/>
              <a:t>-рост  </a:t>
            </a:r>
            <a:r>
              <a:rPr lang="ru-RU" sz="900" dirty="0"/>
              <a:t>количества заключенных договоров на предоставление платных образовательных услуг 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2213689" y="4645946"/>
            <a:ext cx="4071278" cy="230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900" dirty="0"/>
              <a:t>- осуществляется в полном объеме </a:t>
            </a:r>
          </a:p>
        </p:txBody>
      </p:sp>
      <p:pic>
        <p:nvPicPr>
          <p:cNvPr id="86" name="Picture 18" descr="Электронная торговля 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644" y="4045946"/>
            <a:ext cx="379115" cy="379115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68" name="Picture 26" descr="нажимать 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152" y="4546039"/>
            <a:ext cx="447281" cy="447281"/>
          </a:xfrm>
          <a:prstGeom prst="rect">
            <a:avLst/>
          </a:prstGeom>
          <a:noFill/>
          <a:extLst/>
        </p:spPr>
      </p:pic>
      <p:pic>
        <p:nvPicPr>
          <p:cNvPr id="69" name="Picture 26" descr="нажимать 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437" y="5181414"/>
            <a:ext cx="447281" cy="447281"/>
          </a:xfrm>
          <a:prstGeom prst="rect">
            <a:avLst/>
          </a:prstGeom>
          <a:noFill/>
          <a:extLst/>
        </p:spPr>
      </p:pic>
      <p:pic>
        <p:nvPicPr>
          <p:cNvPr id="71" name="Picture 26" descr="нажимать 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656" y="5621760"/>
            <a:ext cx="447281" cy="447281"/>
          </a:xfrm>
          <a:prstGeom prst="rect">
            <a:avLst/>
          </a:prstGeom>
          <a:noFill/>
          <a:extLst/>
        </p:spPr>
      </p:pic>
      <p:sp>
        <p:nvSpPr>
          <p:cNvPr id="30" name="Скругленный прямоугольник 29"/>
          <p:cNvSpPr/>
          <p:nvPr/>
        </p:nvSpPr>
        <p:spPr>
          <a:xfrm>
            <a:off x="320290" y="1266354"/>
            <a:ext cx="1771143" cy="238363"/>
          </a:xfrm>
          <a:prstGeom prst="roundRect">
            <a:avLst/>
          </a:prstGeom>
          <a:solidFill>
            <a:srgbClr val="920000"/>
          </a:solidFill>
        </p:spPr>
        <p:txBody>
          <a:bodyPr wrap="square">
            <a:spAutoFit/>
          </a:bodyPr>
          <a:lstStyle/>
          <a:p>
            <a:r>
              <a:rPr lang="ru-RU" sz="800" b="1" dirty="0">
                <a:solidFill>
                  <a:schemeClr val="bg1"/>
                </a:solidFill>
              </a:rPr>
              <a:t>начисление зарплаты 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06547" y="1701367"/>
            <a:ext cx="1779144" cy="374571"/>
          </a:xfrm>
          <a:prstGeom prst="roundRect">
            <a:avLst/>
          </a:prstGeom>
          <a:solidFill>
            <a:srgbClr val="920000"/>
          </a:solidFill>
        </p:spPr>
        <p:txBody>
          <a:bodyPr wrap="square">
            <a:spAutoFit/>
          </a:bodyPr>
          <a:lstStyle/>
          <a:p>
            <a:r>
              <a:rPr lang="ru-RU" sz="800" b="1" dirty="0">
                <a:solidFill>
                  <a:schemeClr val="bg1"/>
                </a:solidFill>
              </a:rPr>
              <a:t>бюджетное планирование деятельности института 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2192012" y="1816217"/>
            <a:ext cx="4106425" cy="230832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>
            <a:softEdge rad="12700"/>
          </a:effectLst>
        </p:spPr>
        <p:txBody>
          <a:bodyPr wrap="square">
            <a:spAutoFit/>
          </a:bodyPr>
          <a:lstStyle/>
          <a:p>
            <a:r>
              <a:rPr lang="ru-RU" sz="900" dirty="0"/>
              <a:t>- отсутствие  кассовых разрывов 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2197474" y="2244228"/>
            <a:ext cx="4085992" cy="230832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>
            <a:softEdge rad="12700"/>
          </a:effectLst>
        </p:spPr>
        <p:txBody>
          <a:bodyPr wrap="square">
            <a:spAutoFit/>
          </a:bodyPr>
          <a:lstStyle/>
          <a:p>
            <a:r>
              <a:rPr lang="ru-RU" sz="900" dirty="0"/>
              <a:t>- объем финансирования 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319201" y="2172359"/>
            <a:ext cx="1766490" cy="374571"/>
          </a:xfrm>
          <a:prstGeom prst="roundRect">
            <a:avLst/>
          </a:prstGeom>
          <a:solidFill>
            <a:srgbClr val="920000"/>
          </a:solidFill>
        </p:spPr>
        <p:txBody>
          <a:bodyPr wrap="square">
            <a:spAutoFit/>
          </a:bodyPr>
          <a:lstStyle/>
          <a:p>
            <a:r>
              <a:rPr lang="ru-RU" sz="800" b="1" dirty="0">
                <a:solidFill>
                  <a:schemeClr val="bg1"/>
                </a:solidFill>
              </a:rPr>
              <a:t>финансирование НИР и НИОКР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314655" y="2867826"/>
            <a:ext cx="1772580" cy="374571"/>
          </a:xfrm>
          <a:prstGeom prst="roundRect">
            <a:avLst/>
          </a:prstGeom>
          <a:solidFill>
            <a:srgbClr val="920000"/>
          </a:solidFill>
        </p:spPr>
        <p:txBody>
          <a:bodyPr wrap="square">
            <a:spAutoFit/>
          </a:bodyPr>
          <a:lstStyle/>
          <a:p>
            <a:r>
              <a:rPr lang="ru-RU" sz="800" b="1" dirty="0">
                <a:solidFill>
                  <a:schemeClr val="bg1"/>
                </a:solidFill>
              </a:rPr>
              <a:t>финансирование аналитической деятельности 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2136946" y="2909123"/>
            <a:ext cx="4085992" cy="230832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  <a:effectLst>
            <a:softEdge rad="12700"/>
          </a:effectLst>
        </p:spPr>
        <p:txBody>
          <a:bodyPr wrap="square">
            <a:spAutoFit/>
          </a:bodyPr>
          <a:lstStyle/>
          <a:p>
            <a:r>
              <a:rPr lang="ru-RU" sz="900" dirty="0"/>
              <a:t>- объем финансирования </a:t>
            </a: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2180772" y="1195998"/>
            <a:ext cx="6993050" cy="0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2066261" y="1701367"/>
            <a:ext cx="6993050" cy="0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2171574" y="2188162"/>
            <a:ext cx="6993050" cy="0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2118855" y="2708920"/>
            <a:ext cx="6993050" cy="0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7" name="Прямоугольник 46"/>
          <p:cNvSpPr/>
          <p:nvPr/>
        </p:nvSpPr>
        <p:spPr>
          <a:xfrm>
            <a:off x="2192012" y="1274318"/>
            <a:ext cx="4106425" cy="230832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>
            <a:softEdge rad="12700"/>
          </a:effectLst>
        </p:spPr>
        <p:txBody>
          <a:bodyPr wrap="square">
            <a:spAutoFit/>
          </a:bodyPr>
          <a:lstStyle/>
          <a:p>
            <a:r>
              <a:rPr lang="ru-RU" sz="900" dirty="0"/>
              <a:t>-  выплаты осуществляются точно в срок </a:t>
            </a: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>
            <a:off x="2188948" y="3356992"/>
            <a:ext cx="6993050" cy="0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>
            <a:off x="2136946" y="4504615"/>
            <a:ext cx="6993050" cy="0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53" name="Picture 16" descr="Монета 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729" y="1281524"/>
            <a:ext cx="377133" cy="377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6" descr="Монета 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729" y="1777484"/>
            <a:ext cx="377133" cy="377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6" descr="Монета 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804" y="2281166"/>
            <a:ext cx="377133" cy="377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16" descr="Монета 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588" y="2871340"/>
            <a:ext cx="377133" cy="377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61543" y="6162072"/>
            <a:ext cx="996677" cy="64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93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Прямоугольник 64"/>
          <p:cNvSpPr/>
          <p:nvPr/>
        </p:nvSpPr>
        <p:spPr>
          <a:xfrm>
            <a:off x="7595656" y="118279"/>
            <a:ext cx="1403648" cy="10974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57087"/>
            <a:ext cx="8604448" cy="449815"/>
          </a:xfrm>
        </p:spPr>
        <p:txBody>
          <a:bodyPr/>
          <a:lstStyle/>
          <a:p>
            <a:r>
              <a:rPr lang="ru-RU" dirty="0" smtClean="0">
                <a:solidFill>
                  <a:srgbClr val="004077"/>
                </a:solidFill>
              </a:rPr>
              <a:t>Стратегическая карта </a:t>
            </a:r>
            <a:r>
              <a:rPr lang="ru-RU" dirty="0" smtClean="0">
                <a:solidFill>
                  <a:srgbClr val="7030A0"/>
                </a:solidFill>
              </a:rPr>
              <a:t>отдела развития ИДДО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963660" y="607108"/>
            <a:ext cx="87556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b="1" dirty="0" smtClean="0"/>
              <a:t>Воспитание </a:t>
            </a:r>
            <a:endParaRPr lang="ru-RU" sz="900" b="1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6729878" y="607035"/>
            <a:ext cx="105548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 smtClean="0"/>
              <a:t>Образование </a:t>
            </a:r>
            <a:endParaRPr lang="ru-RU" sz="900" b="1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7658868" y="622095"/>
            <a:ext cx="99097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b="1" dirty="0" smtClean="0"/>
              <a:t>Исследования</a:t>
            </a:r>
            <a:endParaRPr lang="ru-RU" sz="900" b="1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8505686" y="621151"/>
            <a:ext cx="84350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b="1" dirty="0" smtClean="0"/>
              <a:t>Инновации </a:t>
            </a:r>
            <a:endParaRPr lang="ru-RU" sz="900" b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287922" y="627150"/>
            <a:ext cx="122822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b="1" dirty="0" smtClean="0"/>
              <a:t>Сфера деятельности</a:t>
            </a:r>
            <a:endParaRPr lang="ru-RU" sz="800" b="1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2998521" y="610330"/>
            <a:ext cx="798617" cy="215444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softEdge rad="12700"/>
          </a:effectLst>
        </p:spPr>
        <p:txBody>
          <a:bodyPr wrap="none">
            <a:spAutoFit/>
          </a:bodyPr>
          <a:lstStyle/>
          <a:p>
            <a:r>
              <a:rPr lang="ru-RU" sz="800" b="1" dirty="0" smtClean="0"/>
              <a:t>Показатели </a:t>
            </a:r>
            <a:endParaRPr lang="ru-RU" sz="8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8654" y="973523"/>
            <a:ext cx="1305773" cy="238363"/>
          </a:xfrm>
          <a:prstGeom prst="round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r>
              <a:rPr lang="ru-RU" sz="800" b="1" dirty="0">
                <a:solidFill>
                  <a:schemeClr val="bg1"/>
                </a:solidFill>
              </a:rPr>
              <a:t>агитация, пиар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75439" y="802459"/>
            <a:ext cx="407127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900" dirty="0" smtClean="0"/>
              <a:t>- количество </a:t>
            </a:r>
            <a:r>
              <a:rPr lang="ru-RU" sz="900" dirty="0"/>
              <a:t>публикации на сайтах ИДДО, вуза, социальные сети ведутся на системной </a:t>
            </a:r>
            <a:r>
              <a:rPr lang="ru-RU" sz="900" dirty="0" smtClean="0"/>
              <a:t>основе</a:t>
            </a:r>
            <a:endParaRPr lang="ru-RU" sz="9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974902" y="1168649"/>
            <a:ext cx="4072353" cy="230832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>
            <a:softEdge rad="12700"/>
          </a:effectLst>
        </p:spPr>
        <p:txBody>
          <a:bodyPr wrap="square">
            <a:spAutoFit/>
          </a:bodyPr>
          <a:lstStyle/>
          <a:p>
            <a:r>
              <a:rPr lang="ru-RU" sz="900" dirty="0" smtClean="0"/>
              <a:t>- 2024 </a:t>
            </a:r>
            <a:r>
              <a:rPr lang="ru-RU" sz="900" dirty="0"/>
              <a:t>продвижение бренда МЭИ</a:t>
            </a:r>
          </a:p>
        </p:txBody>
      </p:sp>
      <p:pic>
        <p:nvPicPr>
          <p:cNvPr id="41" name="Picture 2" descr="Связи с общественностью 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797" y="854384"/>
            <a:ext cx="324193" cy="324193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16" name="Скругленный прямоугольник 15"/>
          <p:cNvSpPr/>
          <p:nvPr/>
        </p:nvSpPr>
        <p:spPr>
          <a:xfrm>
            <a:off x="198655" y="1423781"/>
            <a:ext cx="1305773" cy="238363"/>
          </a:xfrm>
          <a:prstGeom prst="round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r>
              <a:rPr lang="ru-RU" sz="800" b="1" dirty="0">
                <a:solidFill>
                  <a:schemeClr val="bg1"/>
                </a:solidFill>
              </a:rPr>
              <a:t>прием абитуриентов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013601" y="1376410"/>
            <a:ext cx="4065037" cy="230832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>
            <a:softEdge rad="12700"/>
          </a:effectLst>
        </p:spPr>
        <p:txBody>
          <a:bodyPr wrap="square">
            <a:spAutoFit/>
          </a:bodyPr>
          <a:lstStyle/>
          <a:p>
            <a:r>
              <a:rPr lang="ru-RU" sz="900" dirty="0" smtClean="0"/>
              <a:t>- выполняется </a:t>
            </a:r>
            <a:r>
              <a:rPr lang="ru-RU" sz="900" dirty="0"/>
              <a:t>план набора по приему </a:t>
            </a:r>
            <a:r>
              <a:rPr lang="ru-RU" sz="900" dirty="0" smtClean="0"/>
              <a:t>абитуриентов </a:t>
            </a:r>
            <a:endParaRPr lang="ru-RU" sz="9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004461" y="1763712"/>
            <a:ext cx="4074987" cy="369332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>
            <a:softEdge rad="12700"/>
          </a:effectLst>
        </p:spPr>
        <p:txBody>
          <a:bodyPr wrap="square">
            <a:spAutoFit/>
          </a:bodyPr>
          <a:lstStyle/>
          <a:p>
            <a:r>
              <a:rPr lang="ru-RU" sz="900" dirty="0" smtClean="0"/>
              <a:t>- Р6 </a:t>
            </a:r>
            <a:r>
              <a:rPr lang="ru-RU" sz="900" dirty="0"/>
              <a:t>(с) Доля обучающихся по образовательным программам </a:t>
            </a:r>
            <a:endParaRPr lang="ru-RU" sz="900" dirty="0" smtClean="0"/>
          </a:p>
          <a:p>
            <a:r>
              <a:rPr lang="ru-RU" sz="900" dirty="0" smtClean="0"/>
              <a:t>высшего </a:t>
            </a:r>
            <a:r>
              <a:rPr lang="ru-RU" sz="900" dirty="0"/>
              <a:t>образования, прибывших из других субъектов  РФ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98655" y="2100059"/>
            <a:ext cx="1377781" cy="238363"/>
          </a:xfrm>
          <a:prstGeom prst="round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r>
              <a:rPr lang="ru-RU" sz="800" b="1" dirty="0">
                <a:solidFill>
                  <a:schemeClr val="bg1"/>
                </a:solidFill>
              </a:rPr>
              <a:t>организация практики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059135" y="2109905"/>
            <a:ext cx="4074987" cy="230832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>
            <a:softEdge rad="12700"/>
          </a:effectLst>
        </p:spPr>
        <p:txBody>
          <a:bodyPr wrap="square">
            <a:spAutoFit/>
          </a:bodyPr>
          <a:lstStyle/>
          <a:p>
            <a:r>
              <a:rPr lang="ru-RU" sz="900" dirty="0" smtClean="0"/>
              <a:t>- 2024 </a:t>
            </a:r>
            <a:r>
              <a:rPr lang="ru-RU" sz="900" dirty="0"/>
              <a:t>расширение сотрудничества с работодателями 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98655" y="2414202"/>
            <a:ext cx="1790863" cy="340519"/>
          </a:xfrm>
          <a:prstGeom prst="round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r>
              <a:rPr lang="ru-RU" sz="700" b="1" dirty="0">
                <a:solidFill>
                  <a:schemeClr val="bg1"/>
                </a:solidFill>
              </a:rPr>
              <a:t>исследование </a:t>
            </a:r>
            <a:r>
              <a:rPr lang="ru-RU" sz="700" b="1" dirty="0" smtClean="0">
                <a:solidFill>
                  <a:schemeClr val="bg1"/>
                </a:solidFill>
              </a:rPr>
              <a:t>удовлетворенности</a:t>
            </a:r>
            <a:r>
              <a:rPr lang="ru-RU" sz="700" b="1" dirty="0">
                <a:solidFill>
                  <a:schemeClr val="bg1"/>
                </a:solidFill>
              </a:rPr>
              <a:t>, проведение </a:t>
            </a:r>
            <a:r>
              <a:rPr lang="ru-RU" sz="700" b="1" dirty="0" smtClean="0">
                <a:solidFill>
                  <a:schemeClr val="bg1"/>
                </a:solidFill>
              </a:rPr>
              <a:t>соцопросов</a:t>
            </a:r>
            <a:endParaRPr lang="ru-RU" sz="700" b="1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041520" y="2411048"/>
            <a:ext cx="4103045" cy="369332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>
            <a:softEdge rad="12700"/>
          </a:effectLst>
        </p:spPr>
        <p:txBody>
          <a:bodyPr wrap="square">
            <a:spAutoFit/>
          </a:bodyPr>
          <a:lstStyle/>
          <a:p>
            <a:r>
              <a:rPr lang="ru-RU" sz="900" dirty="0" smtClean="0"/>
              <a:t>- в </a:t>
            </a:r>
            <a:r>
              <a:rPr lang="ru-RU" sz="900" dirty="0"/>
              <a:t>течение учебного года проводится 2 опроса студентов, 1 выпускников, 1 преподавателей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2002474" y="1566732"/>
            <a:ext cx="4093233" cy="230832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/>
        </p:spPr>
        <p:txBody>
          <a:bodyPr wrap="square">
            <a:spAutoFit/>
          </a:bodyPr>
          <a:lstStyle/>
          <a:p>
            <a:r>
              <a:rPr lang="ru-RU" sz="900" dirty="0" smtClean="0"/>
              <a:t>- рост </a:t>
            </a:r>
            <a:r>
              <a:rPr lang="ru-RU" sz="900" dirty="0"/>
              <a:t>набора в </a:t>
            </a:r>
            <a:r>
              <a:rPr lang="ru-RU" sz="900" dirty="0" err="1"/>
              <a:t>бакалавриат</a:t>
            </a:r>
            <a:r>
              <a:rPr lang="ru-RU" sz="900" dirty="0"/>
              <a:t>, рост набора в магистратуру </a:t>
            </a:r>
          </a:p>
        </p:txBody>
      </p:sp>
      <p:pic>
        <p:nvPicPr>
          <p:cNvPr id="47" name="Picture 2" descr="Связи с общественностью 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235" y="1349603"/>
            <a:ext cx="324193" cy="324193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48" name="Picture 2" descr="Связи с общественностью 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673" y="2075690"/>
            <a:ext cx="324193" cy="324193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49" name="Picture 2" descr="Связи с общественностью 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211" y="2422364"/>
            <a:ext cx="324193" cy="324193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28" name="Скругленный прямоугольник 27"/>
          <p:cNvSpPr/>
          <p:nvPr/>
        </p:nvSpPr>
        <p:spPr>
          <a:xfrm>
            <a:off x="204338" y="2799640"/>
            <a:ext cx="1790863" cy="374571"/>
          </a:xfrm>
          <a:prstGeom prst="round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r>
              <a:rPr lang="ru-RU" sz="800" b="1" dirty="0">
                <a:solidFill>
                  <a:schemeClr val="bg1"/>
                </a:solidFill>
              </a:rPr>
              <a:t>организация </a:t>
            </a:r>
            <a:r>
              <a:rPr lang="ru-RU" sz="800" b="1" dirty="0" smtClean="0">
                <a:solidFill>
                  <a:schemeClr val="bg1"/>
                </a:solidFill>
              </a:rPr>
              <a:t>международного </a:t>
            </a:r>
            <a:r>
              <a:rPr lang="ru-RU" sz="800" b="1" dirty="0">
                <a:solidFill>
                  <a:schemeClr val="bg1"/>
                </a:solidFill>
              </a:rPr>
              <a:t>научного сотрудничества 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2082358" y="2858744"/>
            <a:ext cx="4089982" cy="230832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>
            <a:softEdge rad="12700"/>
          </a:effectLst>
        </p:spPr>
        <p:txBody>
          <a:bodyPr wrap="square">
            <a:spAutoFit/>
          </a:bodyPr>
          <a:lstStyle/>
          <a:p>
            <a:r>
              <a:rPr lang="ru-RU" sz="900" dirty="0" smtClean="0"/>
              <a:t>- реализация </a:t>
            </a:r>
            <a:r>
              <a:rPr lang="ru-RU" sz="900" dirty="0"/>
              <a:t>совместных проектов</a:t>
            </a:r>
          </a:p>
        </p:txBody>
      </p:sp>
      <p:pic>
        <p:nvPicPr>
          <p:cNvPr id="52" name="Picture 4" descr="Земной шар 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211" y="2799640"/>
            <a:ext cx="344645" cy="344645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30" name="Скругленный прямоугольник 29"/>
          <p:cNvSpPr/>
          <p:nvPr/>
        </p:nvSpPr>
        <p:spPr>
          <a:xfrm>
            <a:off x="200528" y="3217422"/>
            <a:ext cx="1813073" cy="374571"/>
          </a:xfrm>
          <a:prstGeom prst="round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r>
              <a:rPr lang="ru-RU" sz="800" b="1" dirty="0">
                <a:solidFill>
                  <a:schemeClr val="bg1"/>
                </a:solidFill>
              </a:rPr>
              <a:t>учет </a:t>
            </a:r>
            <a:r>
              <a:rPr lang="ru-RU" sz="800" b="1" dirty="0" smtClean="0">
                <a:solidFill>
                  <a:schemeClr val="bg1"/>
                </a:solidFill>
              </a:rPr>
              <a:t>научно-исследовательской </a:t>
            </a:r>
            <a:r>
              <a:rPr lang="ru-RU" sz="800" b="1" dirty="0">
                <a:solidFill>
                  <a:schemeClr val="bg1"/>
                </a:solidFill>
              </a:rPr>
              <a:t>деятельности 	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2066261" y="3309619"/>
            <a:ext cx="4078304" cy="230832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>
            <a:softEdge rad="12700"/>
          </a:effectLst>
        </p:spPr>
        <p:txBody>
          <a:bodyPr wrap="square">
            <a:spAutoFit/>
          </a:bodyPr>
          <a:lstStyle/>
          <a:p>
            <a:r>
              <a:rPr lang="ru-RU" sz="900" dirty="0" smtClean="0"/>
              <a:t>- создана </a:t>
            </a:r>
            <a:r>
              <a:rPr lang="ru-RU" sz="900" dirty="0"/>
              <a:t>система учета </a:t>
            </a:r>
          </a:p>
        </p:txBody>
      </p:sp>
      <p:pic>
        <p:nvPicPr>
          <p:cNvPr id="55" name="Picture 6" descr="Информация 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063" y="3205454"/>
            <a:ext cx="309341" cy="309341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34" name="Скругленный прямоугольник 33"/>
          <p:cNvSpPr/>
          <p:nvPr/>
        </p:nvSpPr>
        <p:spPr>
          <a:xfrm>
            <a:off x="198655" y="3678727"/>
            <a:ext cx="1200194" cy="238363"/>
          </a:xfrm>
          <a:prstGeom prst="round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r>
              <a:rPr lang="ru-RU" sz="800" b="1" dirty="0">
                <a:solidFill>
                  <a:schemeClr val="bg1"/>
                </a:solidFill>
              </a:rPr>
              <a:t>организация </a:t>
            </a:r>
            <a:r>
              <a:rPr lang="ru-RU" sz="800" b="1" dirty="0" smtClean="0">
                <a:solidFill>
                  <a:schemeClr val="bg1"/>
                </a:solidFill>
              </a:rPr>
              <a:t>досуга</a:t>
            </a:r>
            <a:endParaRPr lang="ru-RU" sz="800" b="1" dirty="0">
              <a:solidFill>
                <a:schemeClr val="bg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041520" y="3648623"/>
            <a:ext cx="4092602" cy="369332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>
            <a:softEdge rad="12700"/>
          </a:effectLst>
        </p:spPr>
        <p:txBody>
          <a:bodyPr wrap="square">
            <a:spAutoFit/>
          </a:bodyPr>
          <a:lstStyle/>
          <a:p>
            <a:r>
              <a:rPr lang="ru-RU" sz="900" dirty="0" smtClean="0"/>
              <a:t>- создание </a:t>
            </a:r>
            <a:r>
              <a:rPr lang="ru-RU" sz="900" dirty="0"/>
              <a:t>системы информирования студентов о </a:t>
            </a:r>
            <a:r>
              <a:rPr lang="ru-RU" sz="900" dirty="0" err="1"/>
              <a:t>внеучебных</a:t>
            </a:r>
            <a:r>
              <a:rPr lang="ru-RU" sz="900" dirty="0"/>
              <a:t> мероприятиях </a:t>
            </a:r>
          </a:p>
        </p:txBody>
      </p:sp>
      <p:pic>
        <p:nvPicPr>
          <p:cNvPr id="58" name="Picture 10" descr="Профессор 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079" y="3648623"/>
            <a:ext cx="335259" cy="335259"/>
          </a:xfrm>
          <a:prstGeom prst="rect">
            <a:avLst/>
          </a:prstGeom>
          <a:noFill/>
          <a:effectLst/>
          <a:extLst/>
        </p:spPr>
      </p:pic>
      <p:sp>
        <p:nvSpPr>
          <p:cNvPr id="36" name="Скругленный прямоугольник 35"/>
          <p:cNvSpPr/>
          <p:nvPr/>
        </p:nvSpPr>
        <p:spPr>
          <a:xfrm>
            <a:off x="198654" y="4043319"/>
            <a:ext cx="1562336" cy="238363"/>
          </a:xfrm>
          <a:prstGeom prst="round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r>
              <a:rPr lang="ru-RU" sz="800" b="1" dirty="0">
                <a:solidFill>
                  <a:schemeClr val="bg1"/>
                </a:solidFill>
              </a:rPr>
              <a:t>проведение </a:t>
            </a:r>
            <a:r>
              <a:rPr lang="ru-RU" sz="800" b="1" dirty="0" smtClean="0">
                <a:solidFill>
                  <a:schemeClr val="bg1"/>
                </a:solidFill>
              </a:rPr>
              <a:t>конференции </a:t>
            </a:r>
            <a:endParaRPr lang="ru-RU" sz="800" b="1" dirty="0">
              <a:solidFill>
                <a:schemeClr val="bg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051878" y="4088266"/>
            <a:ext cx="4082244" cy="230832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>
            <a:softEdge rad="12700"/>
          </a:effectLst>
        </p:spPr>
        <p:txBody>
          <a:bodyPr wrap="square">
            <a:spAutoFit/>
          </a:bodyPr>
          <a:lstStyle/>
          <a:p>
            <a:r>
              <a:rPr lang="ru-RU" sz="900" dirty="0" smtClean="0"/>
              <a:t>-количество </a:t>
            </a:r>
            <a:r>
              <a:rPr lang="ru-RU" sz="900" dirty="0"/>
              <a:t>мероприятий и участников </a:t>
            </a:r>
          </a:p>
        </p:txBody>
      </p:sp>
      <p:pic>
        <p:nvPicPr>
          <p:cNvPr id="61" name="Picture 10" descr="Профессор 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063" y="4036052"/>
            <a:ext cx="335259" cy="335259"/>
          </a:xfrm>
          <a:prstGeom prst="rect">
            <a:avLst/>
          </a:prstGeom>
          <a:noFill/>
          <a:extLst/>
        </p:spPr>
      </p:pic>
      <p:sp>
        <p:nvSpPr>
          <p:cNvPr id="43" name="Скругленный прямоугольник 42"/>
          <p:cNvSpPr/>
          <p:nvPr/>
        </p:nvSpPr>
        <p:spPr>
          <a:xfrm>
            <a:off x="198654" y="4375386"/>
            <a:ext cx="1550741" cy="374571"/>
          </a:xfrm>
          <a:prstGeom prst="round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r>
              <a:rPr lang="ru-RU" sz="800" b="1" dirty="0">
                <a:solidFill>
                  <a:schemeClr val="bg1"/>
                </a:solidFill>
              </a:rPr>
              <a:t>проведение </a:t>
            </a:r>
            <a:r>
              <a:rPr lang="ru-RU" sz="800" b="1" dirty="0" err="1">
                <a:solidFill>
                  <a:schemeClr val="bg1"/>
                </a:solidFill>
              </a:rPr>
              <a:t>внеучебных</a:t>
            </a:r>
            <a:r>
              <a:rPr lang="ru-RU" sz="800" b="1" dirty="0">
                <a:solidFill>
                  <a:schemeClr val="bg1"/>
                </a:solidFill>
              </a:rPr>
              <a:t> мероприятий 	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2051878" y="4386448"/>
            <a:ext cx="4100322" cy="369332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>
            <a:softEdge rad="12700"/>
          </a:effectLst>
        </p:spPr>
        <p:txBody>
          <a:bodyPr wrap="square">
            <a:spAutoFit/>
          </a:bodyPr>
          <a:lstStyle/>
          <a:p>
            <a:r>
              <a:rPr lang="ru-RU" sz="900" dirty="0" smtClean="0"/>
              <a:t>- количество  </a:t>
            </a:r>
            <a:r>
              <a:rPr lang="ru-RU" sz="900" dirty="0"/>
              <a:t>организованных и проведенных мероприятий для студентов и выпускников </a:t>
            </a:r>
          </a:p>
        </p:txBody>
      </p:sp>
      <p:pic>
        <p:nvPicPr>
          <p:cNvPr id="64" name="Picture 14" descr="Строить планы 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212" y="4395313"/>
            <a:ext cx="379115" cy="379115"/>
          </a:xfrm>
          <a:prstGeom prst="rect">
            <a:avLst/>
          </a:prstGeom>
          <a:solidFill>
            <a:schemeClr val="bg1"/>
          </a:solidFill>
          <a:effectLst/>
          <a:extLst/>
        </p:spPr>
      </p:pic>
      <p:sp>
        <p:nvSpPr>
          <p:cNvPr id="45" name="Скругленный прямоугольник 44"/>
          <p:cNvSpPr/>
          <p:nvPr/>
        </p:nvSpPr>
        <p:spPr>
          <a:xfrm>
            <a:off x="198653" y="4764541"/>
            <a:ext cx="1637043" cy="374571"/>
          </a:xfrm>
          <a:prstGeom prst="round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r>
              <a:rPr lang="ru-RU" sz="800" b="1" dirty="0">
                <a:solidFill>
                  <a:schemeClr val="bg1"/>
                </a:solidFill>
              </a:rPr>
              <a:t>издание научно-методической  </a:t>
            </a:r>
            <a:r>
              <a:rPr lang="ru-RU" sz="800" b="1" dirty="0" smtClean="0">
                <a:solidFill>
                  <a:schemeClr val="bg1"/>
                </a:solidFill>
              </a:rPr>
              <a:t>литературы</a:t>
            </a:r>
            <a:endParaRPr lang="ru-RU" sz="800" b="1" dirty="0">
              <a:solidFill>
                <a:schemeClr val="bg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063634" y="4815518"/>
            <a:ext cx="4100841" cy="230832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>
            <a:softEdge rad="12700"/>
          </a:effectLst>
        </p:spPr>
        <p:txBody>
          <a:bodyPr wrap="square">
            <a:spAutoFit/>
          </a:bodyPr>
          <a:lstStyle/>
          <a:p>
            <a:r>
              <a:rPr lang="ru-RU" sz="900" dirty="0" smtClean="0"/>
              <a:t>- рост </a:t>
            </a:r>
            <a:r>
              <a:rPr lang="ru-RU" sz="900" dirty="0"/>
              <a:t>количества публикации от ИДДО</a:t>
            </a:r>
          </a:p>
        </p:txBody>
      </p:sp>
      <p:pic>
        <p:nvPicPr>
          <p:cNvPr id="67" name="Picture 14" descr="Строить планы 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775" y="4759997"/>
            <a:ext cx="379115" cy="379115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50" name="Прямоугольник 49"/>
          <p:cNvSpPr/>
          <p:nvPr/>
        </p:nvSpPr>
        <p:spPr>
          <a:xfrm>
            <a:off x="2049937" y="5217332"/>
            <a:ext cx="4087082" cy="230832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>
            <a:softEdge rad="12700"/>
          </a:effectLst>
        </p:spPr>
        <p:txBody>
          <a:bodyPr wrap="square">
            <a:spAutoFit/>
          </a:bodyPr>
          <a:lstStyle/>
          <a:p>
            <a:r>
              <a:rPr lang="ru-RU" sz="900" dirty="0" smtClean="0"/>
              <a:t>- количество </a:t>
            </a:r>
            <a:r>
              <a:rPr lang="ru-RU" sz="900" dirty="0"/>
              <a:t>поданных заявок </a:t>
            </a: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198653" y="5184031"/>
            <a:ext cx="1779144" cy="374571"/>
          </a:xfrm>
          <a:prstGeom prst="round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r>
              <a:rPr lang="ru-RU" sz="800" b="1" dirty="0">
                <a:solidFill>
                  <a:schemeClr val="bg1"/>
                </a:solidFill>
              </a:rPr>
              <a:t>сопровождение конкурсов на исследования и разработки </a:t>
            </a:r>
          </a:p>
        </p:txBody>
      </p:sp>
      <p:pic>
        <p:nvPicPr>
          <p:cNvPr id="70" name="Picture 18" descr="Электронная торговля 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246" y="5152567"/>
            <a:ext cx="379115" cy="379115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53" name="Скругленный прямоугольник 52"/>
          <p:cNvSpPr/>
          <p:nvPr/>
        </p:nvSpPr>
        <p:spPr>
          <a:xfrm>
            <a:off x="198653" y="5602038"/>
            <a:ext cx="1771143" cy="238363"/>
          </a:xfrm>
          <a:prstGeom prst="round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r>
              <a:rPr lang="ru-RU" sz="800" b="1" dirty="0">
                <a:solidFill>
                  <a:schemeClr val="bg1"/>
                </a:solidFill>
              </a:rPr>
              <a:t>стратегическое </a:t>
            </a:r>
            <a:r>
              <a:rPr lang="ru-RU" sz="800" b="1" dirty="0" smtClean="0">
                <a:solidFill>
                  <a:schemeClr val="bg1"/>
                </a:solidFill>
              </a:rPr>
              <a:t>планирование</a:t>
            </a:r>
            <a:endParaRPr lang="ru-RU" sz="800" b="1" dirty="0">
              <a:solidFill>
                <a:schemeClr val="bg1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2049970" y="5566359"/>
            <a:ext cx="4081220" cy="230832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>
            <a:softEdge rad="12700"/>
          </a:effectLst>
        </p:spPr>
        <p:txBody>
          <a:bodyPr wrap="square">
            <a:spAutoFit/>
          </a:bodyPr>
          <a:lstStyle/>
          <a:p>
            <a:r>
              <a:rPr lang="ru-RU" sz="900" dirty="0" smtClean="0"/>
              <a:t>- наличие  </a:t>
            </a:r>
            <a:r>
              <a:rPr lang="ru-RU" sz="900" dirty="0"/>
              <a:t>актуальной стратегии развития ИДДО</a:t>
            </a:r>
          </a:p>
        </p:txBody>
      </p:sp>
      <p:pic>
        <p:nvPicPr>
          <p:cNvPr id="73" name="Picture 26" descr="нажимать 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736" y="5448164"/>
            <a:ext cx="447281" cy="447281"/>
          </a:xfrm>
          <a:prstGeom prst="rect">
            <a:avLst/>
          </a:prstGeom>
          <a:noFill/>
          <a:extLst/>
        </p:spPr>
      </p:pic>
      <p:sp>
        <p:nvSpPr>
          <p:cNvPr id="56" name="Скругленный прямоугольник 55"/>
          <p:cNvSpPr/>
          <p:nvPr/>
        </p:nvSpPr>
        <p:spPr>
          <a:xfrm>
            <a:off x="197564" y="5879526"/>
            <a:ext cx="1779144" cy="238363"/>
          </a:xfrm>
          <a:prstGeom prst="round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r>
              <a:rPr lang="ru-RU" sz="800" b="1" dirty="0">
                <a:solidFill>
                  <a:schemeClr val="bg1"/>
                </a:solidFill>
              </a:rPr>
              <a:t>управление </a:t>
            </a:r>
            <a:r>
              <a:rPr lang="ru-RU" sz="800" b="1" dirty="0" smtClean="0">
                <a:solidFill>
                  <a:schemeClr val="bg1"/>
                </a:solidFill>
              </a:rPr>
              <a:t>качеством</a:t>
            </a:r>
            <a:endParaRPr lang="ru-RU" sz="800" b="1" dirty="0">
              <a:solidFill>
                <a:schemeClr val="bg1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2049937" y="5875511"/>
            <a:ext cx="4106425" cy="230832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>
            <a:softEdge rad="12700"/>
          </a:effectLst>
        </p:spPr>
        <p:txBody>
          <a:bodyPr wrap="square">
            <a:spAutoFit/>
          </a:bodyPr>
          <a:lstStyle/>
          <a:p>
            <a:r>
              <a:rPr lang="ru-RU" sz="900" dirty="0" smtClean="0"/>
              <a:t>- проведение </a:t>
            </a:r>
            <a:r>
              <a:rPr lang="ru-RU" sz="900" dirty="0"/>
              <a:t>опросов удовлетворенности </a:t>
            </a:r>
          </a:p>
        </p:txBody>
      </p:sp>
      <p:pic>
        <p:nvPicPr>
          <p:cNvPr id="76" name="Picture 26" descr="нажимать 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691" y="5831717"/>
            <a:ext cx="447281" cy="447281"/>
          </a:xfrm>
          <a:prstGeom prst="rect">
            <a:avLst/>
          </a:prstGeom>
          <a:noFill/>
          <a:extLst/>
        </p:spPr>
      </p:pic>
      <p:sp>
        <p:nvSpPr>
          <p:cNvPr id="59" name="Прямоугольник 58"/>
          <p:cNvSpPr/>
          <p:nvPr/>
        </p:nvSpPr>
        <p:spPr>
          <a:xfrm>
            <a:off x="2041520" y="6198113"/>
            <a:ext cx="4085992" cy="230832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>
            <a:softEdge rad="12700"/>
          </a:effectLst>
        </p:spPr>
        <p:txBody>
          <a:bodyPr wrap="square">
            <a:spAutoFit/>
          </a:bodyPr>
          <a:lstStyle/>
          <a:p>
            <a:r>
              <a:rPr lang="ru-RU" sz="900" dirty="0" smtClean="0"/>
              <a:t>- существует </a:t>
            </a:r>
            <a:r>
              <a:rPr lang="ru-RU" sz="900" dirty="0"/>
              <a:t>модель стратегического развития </a:t>
            </a: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204338" y="6155003"/>
            <a:ext cx="1766490" cy="374571"/>
          </a:xfrm>
          <a:prstGeom prst="round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r>
              <a:rPr lang="ru-RU" sz="800" b="1" dirty="0">
                <a:solidFill>
                  <a:schemeClr val="bg1"/>
                </a:solidFill>
              </a:rPr>
              <a:t>разработка моделей стратегического развития </a:t>
            </a:r>
          </a:p>
        </p:txBody>
      </p:sp>
      <p:pic>
        <p:nvPicPr>
          <p:cNvPr id="79" name="Picture 26" descr="нажимать 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063" y="6193757"/>
            <a:ext cx="447281" cy="447281"/>
          </a:xfrm>
          <a:prstGeom prst="rect">
            <a:avLst/>
          </a:prstGeom>
          <a:noFill/>
          <a:extLst/>
        </p:spPr>
      </p:pic>
      <p:sp>
        <p:nvSpPr>
          <p:cNvPr id="62" name="Скругленный прямоугольник 61"/>
          <p:cNvSpPr/>
          <p:nvPr/>
        </p:nvSpPr>
        <p:spPr>
          <a:xfrm>
            <a:off x="212326" y="6566688"/>
            <a:ext cx="1772580" cy="238363"/>
          </a:xfrm>
          <a:prstGeom prst="round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r>
              <a:rPr lang="ru-RU" sz="800" b="1" dirty="0">
                <a:solidFill>
                  <a:schemeClr val="bg1"/>
                </a:solidFill>
              </a:rPr>
              <a:t>аналитическая </a:t>
            </a:r>
            <a:r>
              <a:rPr lang="ru-RU" sz="800" b="1" dirty="0" smtClean="0">
                <a:solidFill>
                  <a:schemeClr val="bg1"/>
                </a:solidFill>
              </a:rPr>
              <a:t>деятельность</a:t>
            </a:r>
            <a:endParaRPr lang="ru-RU" sz="800" b="1" dirty="0">
              <a:solidFill>
                <a:schemeClr val="bg1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1988290" y="6541691"/>
            <a:ext cx="4085992" cy="230832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  <a:effectLst>
            <a:softEdge rad="12700"/>
          </a:effectLst>
        </p:spPr>
        <p:txBody>
          <a:bodyPr wrap="square">
            <a:spAutoFit/>
          </a:bodyPr>
          <a:lstStyle/>
          <a:p>
            <a:r>
              <a:rPr lang="ru-RU" sz="900" dirty="0" smtClean="0"/>
              <a:t>- анализ   </a:t>
            </a:r>
            <a:r>
              <a:rPr lang="ru-RU" sz="900" dirty="0"/>
              <a:t>потенциальной </a:t>
            </a:r>
            <a:r>
              <a:rPr lang="ru-RU" sz="900" dirty="0" smtClean="0"/>
              <a:t>коммерциализации </a:t>
            </a:r>
            <a:r>
              <a:rPr lang="ru-RU" sz="900" dirty="0"/>
              <a:t>результатов НИОКР </a:t>
            </a:r>
          </a:p>
        </p:txBody>
      </p:sp>
      <p:pic>
        <p:nvPicPr>
          <p:cNvPr id="82" name="Picture 26" descr="нажимать 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274" y="6462228"/>
            <a:ext cx="447281" cy="447281"/>
          </a:xfrm>
          <a:prstGeom prst="rect">
            <a:avLst/>
          </a:prstGeom>
          <a:noFill/>
          <a:extLst/>
        </p:spPr>
      </p:pic>
      <p:cxnSp>
        <p:nvCxnSpPr>
          <p:cNvPr id="74" name="Прямая соединительная линия 73"/>
          <p:cNvCxnSpPr/>
          <p:nvPr/>
        </p:nvCxnSpPr>
        <p:spPr>
          <a:xfrm>
            <a:off x="2066261" y="1376410"/>
            <a:ext cx="6993050" cy="0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>
            <a:off x="2041520" y="2087672"/>
            <a:ext cx="6993050" cy="0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>
            <a:off x="2112505" y="2399883"/>
            <a:ext cx="6993050" cy="0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>
            <a:off x="2080760" y="2803119"/>
            <a:ext cx="6993050" cy="0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>
            <a:off x="2080760" y="3174405"/>
            <a:ext cx="6993050" cy="0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/>
          <p:nvPr/>
        </p:nvCxnSpPr>
        <p:spPr>
          <a:xfrm>
            <a:off x="2080760" y="3647678"/>
            <a:ext cx="6993050" cy="0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>
          <a:xfrm>
            <a:off x="2066261" y="4017379"/>
            <a:ext cx="6993050" cy="0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>
          <a:xfrm>
            <a:off x="2080760" y="4371311"/>
            <a:ext cx="6993050" cy="0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>
            <a:off x="2066261" y="4761939"/>
            <a:ext cx="6993050" cy="0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/>
          <p:cNvCxnSpPr/>
          <p:nvPr/>
        </p:nvCxnSpPr>
        <p:spPr>
          <a:xfrm>
            <a:off x="2080760" y="5186283"/>
            <a:ext cx="6993050" cy="0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>
            <a:off x="2059135" y="5531682"/>
            <a:ext cx="6993050" cy="0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/>
          <p:nvPr/>
        </p:nvCxnSpPr>
        <p:spPr>
          <a:xfrm>
            <a:off x="2041520" y="5840401"/>
            <a:ext cx="6993050" cy="0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/>
          <p:cNvCxnSpPr/>
          <p:nvPr/>
        </p:nvCxnSpPr>
        <p:spPr>
          <a:xfrm>
            <a:off x="2049937" y="6199337"/>
            <a:ext cx="6993050" cy="0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/>
          <p:cNvCxnSpPr/>
          <p:nvPr/>
        </p:nvCxnSpPr>
        <p:spPr>
          <a:xfrm>
            <a:off x="2066261" y="6529574"/>
            <a:ext cx="6993050" cy="0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951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Прямоугольник 64"/>
          <p:cNvSpPr/>
          <p:nvPr/>
        </p:nvSpPr>
        <p:spPr>
          <a:xfrm>
            <a:off x="7655663" y="100033"/>
            <a:ext cx="1403648" cy="10974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57087"/>
            <a:ext cx="8604448" cy="449815"/>
          </a:xfrm>
        </p:spPr>
        <p:txBody>
          <a:bodyPr/>
          <a:lstStyle/>
          <a:p>
            <a:r>
              <a:rPr lang="ru-RU" sz="2000" dirty="0" smtClean="0">
                <a:solidFill>
                  <a:srgbClr val="004077"/>
                </a:solidFill>
              </a:rPr>
              <a:t>Стратегическая карта </a:t>
            </a:r>
            <a:r>
              <a:rPr lang="ru-RU" sz="2000" dirty="0" smtClean="0">
                <a:solidFill>
                  <a:srgbClr val="C87A08"/>
                </a:solidFill>
              </a:rPr>
              <a:t>отдела дистанционного обучения  ИДДО</a:t>
            </a:r>
            <a:endParaRPr lang="ru-RU" sz="2000" dirty="0">
              <a:solidFill>
                <a:srgbClr val="C87A08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965669" y="899532"/>
            <a:ext cx="87556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b="1" dirty="0" smtClean="0"/>
              <a:t>Воспитание </a:t>
            </a:r>
            <a:endParaRPr lang="ru-RU" sz="900" b="1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6755205" y="896187"/>
            <a:ext cx="109115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 smtClean="0"/>
              <a:t>Образование </a:t>
            </a:r>
            <a:endParaRPr lang="ru-RU" sz="900" b="1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7596792" y="901767"/>
            <a:ext cx="99097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b="1" dirty="0" smtClean="0"/>
              <a:t>Исследования</a:t>
            </a:r>
            <a:endParaRPr lang="ru-RU" sz="900" b="1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8447207" y="904187"/>
            <a:ext cx="84350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b="1" dirty="0" smtClean="0"/>
              <a:t>Инновации </a:t>
            </a:r>
            <a:endParaRPr lang="ru-RU" sz="900" b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254999" y="918631"/>
            <a:ext cx="122822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b="1" dirty="0" smtClean="0"/>
              <a:t>Сфера деятельности</a:t>
            </a:r>
            <a:endParaRPr lang="ru-RU" sz="800" b="1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2965598" y="901811"/>
            <a:ext cx="798617" cy="215444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softEdge rad="12700"/>
          </a:effectLst>
        </p:spPr>
        <p:txBody>
          <a:bodyPr wrap="none">
            <a:spAutoFit/>
          </a:bodyPr>
          <a:lstStyle/>
          <a:p>
            <a:r>
              <a:rPr lang="ru-RU" sz="800" b="1" dirty="0" smtClean="0"/>
              <a:t>Показатели </a:t>
            </a:r>
            <a:endParaRPr lang="ru-RU" sz="8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018" y="2038882"/>
            <a:ext cx="1366338" cy="238363"/>
          </a:xfrm>
          <a:prstGeom prst="roundRect">
            <a:avLst/>
          </a:prstGeom>
          <a:solidFill>
            <a:srgbClr val="C87A08"/>
          </a:solidFill>
        </p:spPr>
        <p:txBody>
          <a:bodyPr wrap="square">
            <a:spAutoFit/>
          </a:bodyPr>
          <a:lstStyle/>
          <a:p>
            <a:r>
              <a:rPr lang="ru-RU" sz="800" b="1" dirty="0" smtClean="0">
                <a:solidFill>
                  <a:schemeClr val="bg1"/>
                </a:solidFill>
              </a:rPr>
              <a:t>трудоустройство </a:t>
            </a:r>
            <a:endParaRPr lang="ru-RU" sz="8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42516" y="1093940"/>
            <a:ext cx="4071278" cy="230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900" dirty="0"/>
              <a:t>- рост числа </a:t>
            </a:r>
            <a:r>
              <a:rPr lang="ru-RU" sz="900" dirty="0" err="1"/>
              <a:t>восстановленцев</a:t>
            </a:r>
            <a:r>
              <a:rPr lang="ru-RU" sz="900" dirty="0"/>
              <a:t>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920148" y="1488276"/>
            <a:ext cx="4072353" cy="230832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>
            <a:softEdge rad="12700"/>
          </a:effectLst>
        </p:spPr>
        <p:txBody>
          <a:bodyPr wrap="square">
            <a:spAutoFit/>
          </a:bodyPr>
          <a:lstStyle/>
          <a:p>
            <a:r>
              <a:rPr lang="en-US" sz="900" dirty="0" smtClean="0"/>
              <a:t>- </a:t>
            </a:r>
            <a:r>
              <a:rPr lang="ru-RU" sz="900" dirty="0" smtClean="0"/>
              <a:t>студенты </a:t>
            </a:r>
            <a:r>
              <a:rPr lang="ru-RU" sz="900" dirty="0"/>
              <a:t>100 % распределены на практику 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54999" y="1108597"/>
            <a:ext cx="1305773" cy="238363"/>
          </a:xfrm>
          <a:prstGeom prst="roundRect">
            <a:avLst/>
          </a:prstGeom>
          <a:solidFill>
            <a:srgbClr val="C87A08"/>
          </a:solidFill>
        </p:spPr>
        <p:txBody>
          <a:bodyPr wrap="square">
            <a:spAutoFit/>
          </a:bodyPr>
          <a:lstStyle/>
          <a:p>
            <a:r>
              <a:rPr lang="ru-RU" sz="800" b="1" dirty="0">
                <a:solidFill>
                  <a:schemeClr val="bg1"/>
                </a:solidFill>
              </a:rPr>
              <a:t>прием абитуриентов 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17803" y="1586506"/>
            <a:ext cx="1377781" cy="238363"/>
          </a:xfrm>
          <a:prstGeom prst="roundRect">
            <a:avLst/>
          </a:prstGeom>
          <a:solidFill>
            <a:srgbClr val="C87A08"/>
          </a:solidFill>
        </p:spPr>
        <p:txBody>
          <a:bodyPr wrap="square">
            <a:spAutoFit/>
          </a:bodyPr>
          <a:lstStyle/>
          <a:p>
            <a:r>
              <a:rPr lang="ru-RU" sz="800" b="1" dirty="0">
                <a:solidFill>
                  <a:schemeClr val="bg1"/>
                </a:solidFill>
              </a:rPr>
              <a:t>организация практики 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02182" y="2323823"/>
            <a:ext cx="1790863" cy="510778"/>
          </a:xfrm>
          <a:prstGeom prst="roundRect">
            <a:avLst/>
          </a:prstGeom>
          <a:solidFill>
            <a:srgbClr val="C87A08"/>
          </a:solidFill>
        </p:spPr>
        <p:txBody>
          <a:bodyPr wrap="square">
            <a:spAutoFit/>
          </a:bodyPr>
          <a:lstStyle/>
          <a:p>
            <a:r>
              <a:rPr lang="ru-RU" sz="800" b="1" dirty="0">
                <a:solidFill>
                  <a:schemeClr val="bg1"/>
                </a:solidFill>
              </a:rPr>
              <a:t>взаимодействие с социальными группами, проживающими за рубежом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909165" y="2458057"/>
            <a:ext cx="4103045" cy="369332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>
            <a:softEdge rad="12700"/>
          </a:effectLst>
        </p:spPr>
        <p:txBody>
          <a:bodyPr wrap="square">
            <a:spAutoFit/>
          </a:bodyPr>
          <a:lstStyle/>
          <a:p>
            <a:r>
              <a:rPr lang="ru-RU" sz="900" dirty="0" smtClean="0"/>
              <a:t>- количество </a:t>
            </a:r>
            <a:r>
              <a:rPr lang="ru-RU" sz="900" dirty="0"/>
              <a:t>мероприятий, проведенных совместно с иностранными партнерами </a:t>
            </a:r>
          </a:p>
        </p:txBody>
      </p:sp>
      <p:pic>
        <p:nvPicPr>
          <p:cNvPr id="47" name="Picture 2" descr="Связи с общественностью 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182" y="1335649"/>
            <a:ext cx="264389" cy="264389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48" name="Picture 2" descr="Связи с общественностью 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972" y="1890858"/>
            <a:ext cx="318162" cy="318162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28" name="Скругленный прямоугольник 27"/>
          <p:cNvSpPr/>
          <p:nvPr/>
        </p:nvSpPr>
        <p:spPr>
          <a:xfrm>
            <a:off x="109594" y="2895122"/>
            <a:ext cx="1786240" cy="374571"/>
          </a:xfrm>
          <a:prstGeom prst="roundRect">
            <a:avLst/>
          </a:prstGeom>
          <a:solidFill>
            <a:srgbClr val="C87A08"/>
          </a:solidFill>
        </p:spPr>
        <p:txBody>
          <a:bodyPr wrap="square">
            <a:spAutoFit/>
          </a:bodyPr>
          <a:lstStyle/>
          <a:p>
            <a:r>
              <a:rPr lang="ru-RU" sz="800" b="1" dirty="0">
                <a:solidFill>
                  <a:schemeClr val="bg1"/>
                </a:solidFill>
              </a:rPr>
              <a:t>работа с иностранными студентами 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930949" y="2911121"/>
            <a:ext cx="4089982" cy="230832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>
            <a:softEdge rad="12700"/>
          </a:effectLst>
        </p:spPr>
        <p:txBody>
          <a:bodyPr wrap="square">
            <a:spAutoFit/>
          </a:bodyPr>
          <a:lstStyle/>
          <a:p>
            <a:r>
              <a:rPr lang="ru-RU" sz="900" dirty="0"/>
              <a:t>- низкий процент отчислений среди иностранных студентов </a:t>
            </a:r>
          </a:p>
        </p:txBody>
      </p:sp>
      <p:pic>
        <p:nvPicPr>
          <p:cNvPr id="52" name="Picture 4" descr="Земной шар 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363" y="2471637"/>
            <a:ext cx="344645" cy="344645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30" name="Скругленный прямоугольник 29"/>
          <p:cNvSpPr/>
          <p:nvPr/>
        </p:nvSpPr>
        <p:spPr>
          <a:xfrm>
            <a:off x="66712" y="3438053"/>
            <a:ext cx="1813073" cy="374571"/>
          </a:xfrm>
          <a:prstGeom prst="roundRect">
            <a:avLst/>
          </a:prstGeom>
          <a:solidFill>
            <a:srgbClr val="C87A08"/>
          </a:solidFill>
        </p:spPr>
        <p:txBody>
          <a:bodyPr wrap="square">
            <a:spAutoFit/>
          </a:bodyPr>
          <a:lstStyle/>
          <a:p>
            <a:r>
              <a:rPr lang="ru-RU" sz="800" b="1" dirty="0">
                <a:solidFill>
                  <a:schemeClr val="bg1"/>
                </a:solidFill>
              </a:rPr>
              <a:t>организация программ с иностранными </a:t>
            </a:r>
            <a:r>
              <a:rPr lang="ru-RU" sz="800" b="1" dirty="0" smtClean="0">
                <a:solidFill>
                  <a:schemeClr val="bg1"/>
                </a:solidFill>
              </a:rPr>
              <a:t>партнерами</a:t>
            </a:r>
            <a:endParaRPr lang="ru-RU" sz="800" b="1" dirty="0">
              <a:solidFill>
                <a:schemeClr val="bg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965414" y="3205041"/>
            <a:ext cx="4283790" cy="646331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>
            <a:softEdge rad="12700"/>
          </a:effectLst>
        </p:spPr>
        <p:txBody>
          <a:bodyPr wrap="square">
            <a:spAutoFit/>
          </a:bodyPr>
          <a:lstStyle/>
          <a:p>
            <a:r>
              <a:rPr lang="ru-RU" sz="900" b="1" dirty="0"/>
              <a:t>- Р7 (с) Доля иностранных граждан и лиц без гражданства, обучающихся по образовательным программам высшего образования  в общей  численности обучающихся по образовательным программам высшего образования </a:t>
            </a:r>
          </a:p>
        </p:txBody>
      </p:sp>
      <p:pic>
        <p:nvPicPr>
          <p:cNvPr id="55" name="Picture 6" descr="Информация 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963" y="3943157"/>
            <a:ext cx="309341" cy="309341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34" name="Скругленный прямоугольник 33"/>
          <p:cNvSpPr/>
          <p:nvPr/>
        </p:nvSpPr>
        <p:spPr>
          <a:xfrm>
            <a:off x="89031" y="3955767"/>
            <a:ext cx="1200194" cy="238363"/>
          </a:xfrm>
          <a:prstGeom prst="roundRect">
            <a:avLst/>
          </a:prstGeom>
          <a:solidFill>
            <a:srgbClr val="C87A08"/>
          </a:solidFill>
        </p:spPr>
        <p:txBody>
          <a:bodyPr wrap="square">
            <a:spAutoFit/>
          </a:bodyPr>
          <a:lstStyle/>
          <a:p>
            <a:r>
              <a:rPr lang="ru-RU" sz="800" b="1" dirty="0">
                <a:solidFill>
                  <a:schemeClr val="bg1"/>
                </a:solidFill>
              </a:rPr>
              <a:t>учет успеваемости 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1965414" y="3762222"/>
            <a:ext cx="4092602" cy="230832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>
            <a:softEdge rad="12700"/>
          </a:effectLst>
        </p:spPr>
        <p:txBody>
          <a:bodyPr wrap="square">
            <a:spAutoFit/>
          </a:bodyPr>
          <a:lstStyle/>
          <a:p>
            <a:r>
              <a:rPr lang="ru-RU" sz="900" b="1" dirty="0" smtClean="0"/>
              <a:t>- 2024 </a:t>
            </a:r>
            <a:r>
              <a:rPr lang="ru-RU" sz="900" b="1" dirty="0"/>
              <a:t>увеличение количества иностранных студентов в 2 -2,4 раза 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70274" y="4357946"/>
            <a:ext cx="1778054" cy="374571"/>
          </a:xfrm>
          <a:prstGeom prst="roundRect">
            <a:avLst/>
          </a:prstGeom>
          <a:solidFill>
            <a:srgbClr val="C87A08"/>
          </a:solidFill>
        </p:spPr>
        <p:txBody>
          <a:bodyPr wrap="square">
            <a:spAutoFit/>
          </a:bodyPr>
          <a:lstStyle/>
          <a:p>
            <a:r>
              <a:rPr lang="ru-RU" sz="800" b="1" dirty="0">
                <a:solidFill>
                  <a:schemeClr val="bg1"/>
                </a:solidFill>
              </a:rPr>
              <a:t>оформление документов по студентам 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1950996" y="4083376"/>
            <a:ext cx="4082244" cy="230832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>
            <a:softEdge rad="12700"/>
          </a:effectLst>
        </p:spPr>
        <p:txBody>
          <a:bodyPr wrap="square">
            <a:spAutoFit/>
          </a:bodyPr>
          <a:lstStyle/>
          <a:p>
            <a:r>
              <a:rPr lang="ru-RU" sz="900" dirty="0"/>
              <a:t>-полнота   и актуальность информации в системе, соблюдаются сроки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95030" y="4954968"/>
            <a:ext cx="1768062" cy="238363"/>
          </a:xfrm>
          <a:prstGeom prst="roundRect">
            <a:avLst/>
          </a:prstGeom>
          <a:solidFill>
            <a:srgbClr val="C87A08"/>
          </a:solidFill>
        </p:spPr>
        <p:txBody>
          <a:bodyPr wrap="square">
            <a:spAutoFit/>
          </a:bodyPr>
          <a:lstStyle/>
          <a:p>
            <a:r>
              <a:rPr lang="ru-RU" sz="800" b="1" dirty="0">
                <a:solidFill>
                  <a:schemeClr val="bg1"/>
                </a:solidFill>
              </a:rPr>
              <a:t>учет движения контингента 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1953801" y="4494785"/>
            <a:ext cx="4100322" cy="230832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>
            <a:softEdge rad="12700"/>
          </a:effectLst>
        </p:spPr>
        <p:txBody>
          <a:bodyPr wrap="square">
            <a:spAutoFit/>
          </a:bodyPr>
          <a:lstStyle/>
          <a:p>
            <a:r>
              <a:rPr lang="ru-RU" sz="900" dirty="0"/>
              <a:t>- отсутствие замечаний  внутреннего и внешнего аудита 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58378" y="5408882"/>
            <a:ext cx="1763419" cy="374571"/>
          </a:xfrm>
          <a:prstGeom prst="roundRect">
            <a:avLst/>
          </a:prstGeom>
          <a:solidFill>
            <a:srgbClr val="C87A08"/>
          </a:solidFill>
        </p:spPr>
        <p:txBody>
          <a:bodyPr wrap="square">
            <a:spAutoFit/>
          </a:bodyPr>
          <a:lstStyle/>
          <a:p>
            <a:r>
              <a:rPr lang="ru-RU" sz="800" b="1" dirty="0">
                <a:solidFill>
                  <a:schemeClr val="bg1"/>
                </a:solidFill>
              </a:rPr>
              <a:t>сопровождение портфолио студента 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1980549" y="4911050"/>
            <a:ext cx="4100841" cy="369332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>
            <a:softEdge rad="12700"/>
          </a:effectLst>
        </p:spPr>
        <p:txBody>
          <a:bodyPr wrap="square">
            <a:spAutoFit/>
          </a:bodyPr>
          <a:lstStyle/>
          <a:p>
            <a:r>
              <a:rPr lang="ru-RU" sz="900" dirty="0" smtClean="0"/>
              <a:t>- отсутствие </a:t>
            </a:r>
            <a:r>
              <a:rPr lang="ru-RU" sz="900" dirty="0"/>
              <a:t>замечаний  внутреннего и внешнего аудита,  учет ведется в разрезе актуальных управленческих задач 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1948526" y="5462941"/>
            <a:ext cx="4087082" cy="230832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>
            <a:softEdge rad="12700"/>
          </a:effectLst>
        </p:spPr>
        <p:txBody>
          <a:bodyPr wrap="square">
            <a:spAutoFit/>
          </a:bodyPr>
          <a:lstStyle/>
          <a:p>
            <a:r>
              <a:rPr lang="ru-RU" sz="900" dirty="0"/>
              <a:t>- доля студентов, имеющих электронное портфолио </a:t>
            </a: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69184" y="6007374"/>
            <a:ext cx="1779144" cy="238363"/>
          </a:xfrm>
          <a:prstGeom prst="roundRect">
            <a:avLst/>
          </a:prstGeom>
          <a:solidFill>
            <a:srgbClr val="C87A08"/>
          </a:solidFill>
        </p:spPr>
        <p:txBody>
          <a:bodyPr wrap="square">
            <a:spAutoFit/>
          </a:bodyPr>
          <a:lstStyle/>
          <a:p>
            <a:r>
              <a:rPr lang="ru-RU" sz="800" b="1" dirty="0">
                <a:solidFill>
                  <a:schemeClr val="bg1"/>
                </a:solidFill>
              </a:rPr>
              <a:t>кураторство 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1952020" y="6028247"/>
            <a:ext cx="4081220" cy="230832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>
            <a:softEdge rad="12700"/>
          </a:effectLst>
        </p:spPr>
        <p:txBody>
          <a:bodyPr wrap="square">
            <a:spAutoFit/>
          </a:bodyPr>
          <a:lstStyle/>
          <a:p>
            <a:r>
              <a:rPr lang="ru-RU" sz="900" dirty="0"/>
              <a:t>- 100 % охват студентов системой кураторства </a:t>
            </a:r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>
            <a:off x="2008554" y="1324772"/>
            <a:ext cx="6993050" cy="0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>
            <a:off x="1969363" y="1824869"/>
            <a:ext cx="6993050" cy="0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>
            <a:off x="1941404" y="2500006"/>
            <a:ext cx="6993050" cy="0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>
            <a:off x="2003972" y="2809936"/>
            <a:ext cx="6993050" cy="0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>
            <a:off x="2082766" y="3216591"/>
            <a:ext cx="6993050" cy="0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/>
          <p:nvPr/>
        </p:nvCxnSpPr>
        <p:spPr>
          <a:xfrm>
            <a:off x="2003972" y="3981262"/>
            <a:ext cx="6993050" cy="0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>
          <a:xfrm>
            <a:off x="1997780" y="4904220"/>
            <a:ext cx="6993050" cy="0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>
          <a:xfrm>
            <a:off x="2008554" y="4357946"/>
            <a:ext cx="6993050" cy="0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>
            <a:off x="1980598" y="5364528"/>
            <a:ext cx="6993050" cy="0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/>
          <p:cNvCxnSpPr/>
          <p:nvPr/>
        </p:nvCxnSpPr>
        <p:spPr>
          <a:xfrm>
            <a:off x="1980598" y="5805264"/>
            <a:ext cx="6993050" cy="0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>
            <a:off x="1938670" y="6381328"/>
            <a:ext cx="6993050" cy="0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953613" y="180446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900" dirty="0" smtClean="0"/>
              <a:t>- оказывается </a:t>
            </a:r>
            <a:r>
              <a:rPr lang="ru-RU" sz="900" dirty="0"/>
              <a:t>помощь в трудоустройстве, осуществляется рассылка  о имеющихся вакансиях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41232" y="2118946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900" dirty="0" smtClean="0"/>
              <a:t>- 2024 </a:t>
            </a:r>
            <a:r>
              <a:rPr lang="ru-RU" sz="900" dirty="0"/>
              <a:t>Обеспечение востребованности выпускников на рынке труда </a:t>
            </a:r>
          </a:p>
        </p:txBody>
      </p:sp>
      <p:pic>
        <p:nvPicPr>
          <p:cNvPr id="75" name="Picture 4" descr="Земной шар 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554" y="2850601"/>
            <a:ext cx="344645" cy="344645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77" name="Picture 4" descr="Земной шар 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516" y="3394104"/>
            <a:ext cx="344645" cy="344645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78" name="Picture 6" descr="Информация 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962" y="4437849"/>
            <a:ext cx="309341" cy="309341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80" name="Picture 6" descr="Информация 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713" y="4947874"/>
            <a:ext cx="309341" cy="309341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81" name="Picture 8" descr="люди 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149" y="5364528"/>
            <a:ext cx="368152" cy="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10" descr="Профессор 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795" y="5902287"/>
            <a:ext cx="335259" cy="335259"/>
          </a:xfrm>
          <a:prstGeom prst="rect">
            <a:avLst/>
          </a:prstGeom>
          <a:noFill/>
          <a:extLst/>
        </p:spPr>
      </p:pic>
      <p:pic>
        <p:nvPicPr>
          <p:cNvPr id="88" name="Picture 2" descr="Связи с общественностью 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843" y="1048490"/>
            <a:ext cx="264389" cy="264389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63453" y="6123857"/>
            <a:ext cx="996677" cy="64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74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Прямоугольник 64"/>
          <p:cNvSpPr/>
          <p:nvPr/>
        </p:nvSpPr>
        <p:spPr>
          <a:xfrm>
            <a:off x="7655663" y="100033"/>
            <a:ext cx="1403648" cy="10974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57087"/>
            <a:ext cx="8604448" cy="449815"/>
          </a:xfrm>
        </p:spPr>
        <p:txBody>
          <a:bodyPr/>
          <a:lstStyle/>
          <a:p>
            <a:r>
              <a:rPr lang="ru-RU" sz="2000" dirty="0" smtClean="0">
                <a:solidFill>
                  <a:srgbClr val="004077"/>
                </a:solidFill>
              </a:rPr>
              <a:t>Стратегическая карта </a:t>
            </a:r>
            <a:r>
              <a:rPr lang="ru-RU" sz="2000" dirty="0" smtClean="0">
                <a:solidFill>
                  <a:srgbClr val="C87A08"/>
                </a:solidFill>
              </a:rPr>
              <a:t>отдела дистанционного обучения  ИДДО</a:t>
            </a:r>
            <a:endParaRPr lang="ru-RU" sz="2000" dirty="0">
              <a:solidFill>
                <a:srgbClr val="C87A08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015239" y="767326"/>
            <a:ext cx="87556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b="1" dirty="0" smtClean="0"/>
              <a:t>Воспитание </a:t>
            </a:r>
            <a:endParaRPr lang="ru-RU" sz="900" b="1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6804775" y="763981"/>
            <a:ext cx="109115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 smtClean="0"/>
              <a:t>Образование </a:t>
            </a:r>
            <a:endParaRPr lang="ru-RU" sz="900" b="1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7646362" y="769561"/>
            <a:ext cx="99097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b="1" dirty="0" smtClean="0"/>
              <a:t>Исследования</a:t>
            </a:r>
            <a:endParaRPr lang="ru-RU" sz="900" b="1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8496777" y="771981"/>
            <a:ext cx="84350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b="1" dirty="0" smtClean="0"/>
              <a:t>Инновации </a:t>
            </a:r>
            <a:endParaRPr lang="ru-RU" sz="900" b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480119" y="803452"/>
            <a:ext cx="122822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b="1" dirty="0" smtClean="0"/>
              <a:t>Сфера деятельности</a:t>
            </a:r>
            <a:endParaRPr lang="ru-RU" sz="800" b="1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3079220" y="722235"/>
            <a:ext cx="798617" cy="215444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softEdge rad="12700"/>
          </a:effectLst>
        </p:spPr>
        <p:txBody>
          <a:bodyPr wrap="none">
            <a:spAutoFit/>
          </a:bodyPr>
          <a:lstStyle/>
          <a:p>
            <a:r>
              <a:rPr lang="ru-RU" sz="800" b="1" dirty="0" smtClean="0"/>
              <a:t>Показатели </a:t>
            </a:r>
            <a:endParaRPr lang="ru-RU" sz="800" b="1" dirty="0"/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206095" y="1356746"/>
            <a:ext cx="1771143" cy="408623"/>
          </a:xfrm>
          <a:prstGeom prst="roundRect">
            <a:avLst/>
          </a:prstGeom>
          <a:solidFill>
            <a:srgbClr val="C87A08"/>
          </a:solidFill>
        </p:spPr>
        <p:txBody>
          <a:bodyPr wrap="square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</a:rPr>
              <a:t>реализация программ высшего образования</a:t>
            </a: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204658" y="5029708"/>
            <a:ext cx="1772580" cy="561856"/>
          </a:xfrm>
          <a:prstGeom prst="roundRect">
            <a:avLst/>
          </a:prstGeom>
          <a:solidFill>
            <a:srgbClr val="C87A08"/>
          </a:solidFill>
        </p:spPr>
        <p:txBody>
          <a:bodyPr wrap="square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</a:rPr>
              <a:t>реализация подготовки по элективным курсам и программам 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2074956" y="1337159"/>
            <a:ext cx="4121749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  <a:effectLst>
            <a:softEdge rad="12700"/>
          </a:effectLst>
        </p:spPr>
        <p:txBody>
          <a:bodyPr wrap="square">
            <a:spAutoFit/>
          </a:bodyPr>
          <a:lstStyle/>
          <a:p>
            <a:r>
              <a:rPr lang="ru-RU" sz="900" b="1" dirty="0"/>
              <a:t>- Р4(б) Доходы университета из средств от приносящих доход деятельности  в расчете на одного НПР</a:t>
            </a:r>
          </a:p>
        </p:txBody>
      </p:sp>
      <p:pic>
        <p:nvPicPr>
          <p:cNvPr id="83" name="Picture 10" descr="Профессор 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720" y="5148526"/>
            <a:ext cx="335259" cy="335259"/>
          </a:xfrm>
          <a:prstGeom prst="rect">
            <a:avLst/>
          </a:prstGeom>
          <a:noFill/>
          <a:extLst/>
        </p:spPr>
      </p:pic>
      <p:sp>
        <p:nvSpPr>
          <p:cNvPr id="84" name="Прямоугольник 83"/>
          <p:cNvSpPr/>
          <p:nvPr/>
        </p:nvSpPr>
        <p:spPr>
          <a:xfrm>
            <a:off x="1991439" y="1813770"/>
            <a:ext cx="4158686" cy="646331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  <a:effectLst>
            <a:softEdge rad="12700"/>
          </a:effectLst>
        </p:spPr>
        <p:txBody>
          <a:bodyPr wrap="square">
            <a:spAutoFit/>
          </a:bodyPr>
          <a:lstStyle/>
          <a:p>
            <a:r>
              <a:rPr lang="ru-RU" sz="900" b="1" dirty="0"/>
              <a:t>- Р5 (с2) доля обучающихся по образовательным программам высшего образования по договорам о целевом обучении  в общей численности обучающихся по образовательным программам высшего образования </a:t>
            </a:r>
          </a:p>
        </p:txBody>
      </p:sp>
      <p:sp>
        <p:nvSpPr>
          <p:cNvPr id="85" name="Прямоугольник 84"/>
          <p:cNvSpPr/>
          <p:nvPr/>
        </p:nvSpPr>
        <p:spPr>
          <a:xfrm>
            <a:off x="2052134" y="2517153"/>
            <a:ext cx="4090028" cy="507831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  <a:effectLst>
            <a:softEdge rad="12700"/>
          </a:effectLst>
        </p:spPr>
        <p:txBody>
          <a:bodyPr wrap="square">
            <a:spAutoFit/>
          </a:bodyPr>
          <a:lstStyle/>
          <a:p>
            <a:r>
              <a:rPr lang="ru-RU" sz="900" b="1" dirty="0" smtClean="0"/>
              <a:t>-2024 </a:t>
            </a:r>
            <a:r>
              <a:rPr lang="ru-RU" sz="900" b="1" dirty="0"/>
              <a:t>Область совершенствования Формирование индивидуальных планов развития (</a:t>
            </a:r>
            <a:r>
              <a:rPr lang="ru-RU" sz="900" b="1" dirty="0" smtClean="0"/>
              <a:t>студентов)  </a:t>
            </a:r>
            <a:r>
              <a:rPr lang="ru-RU" sz="900" b="1" dirty="0"/>
              <a:t>/ увеличение количества и доли студентов, обучающихся по индивидуальным учебным планам </a:t>
            </a:r>
          </a:p>
        </p:txBody>
      </p:sp>
      <p:pic>
        <p:nvPicPr>
          <p:cNvPr id="86" name="Picture 10" descr="Профессор 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001" y="1274802"/>
            <a:ext cx="335259" cy="335259"/>
          </a:xfrm>
          <a:prstGeom prst="rect">
            <a:avLst/>
          </a:prstGeom>
          <a:noFill/>
          <a:extLst/>
        </p:spPr>
      </p:pic>
      <p:sp>
        <p:nvSpPr>
          <p:cNvPr id="87" name="Прямоугольник 86"/>
          <p:cNvSpPr/>
          <p:nvPr/>
        </p:nvSpPr>
        <p:spPr>
          <a:xfrm>
            <a:off x="2052134" y="3082036"/>
            <a:ext cx="4090028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  <a:effectLst>
            <a:softEdge rad="12700"/>
          </a:effectLst>
        </p:spPr>
        <p:txBody>
          <a:bodyPr wrap="square">
            <a:spAutoFit/>
          </a:bodyPr>
          <a:lstStyle/>
          <a:p>
            <a:r>
              <a:rPr lang="ru-RU" sz="900" dirty="0" smtClean="0"/>
              <a:t>-количество </a:t>
            </a:r>
            <a:r>
              <a:rPr lang="ru-RU" sz="900" dirty="0"/>
              <a:t>актуализированных образовательных программ с учетом требований рынка 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2044471" y="3523135"/>
            <a:ext cx="4121281" cy="230832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  <a:effectLst>
            <a:softEdge rad="12700"/>
          </a:effectLst>
        </p:spPr>
        <p:txBody>
          <a:bodyPr wrap="square">
            <a:spAutoFit/>
          </a:bodyPr>
          <a:lstStyle/>
          <a:p>
            <a:r>
              <a:rPr lang="ru-RU" sz="900" dirty="0" smtClean="0"/>
              <a:t>-снижение </a:t>
            </a:r>
            <a:r>
              <a:rPr lang="ru-RU" sz="900" dirty="0"/>
              <a:t>% отчисленных  по собственному желанию 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2068530" y="3807477"/>
            <a:ext cx="4103302" cy="230832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  <a:effectLst>
            <a:softEdge rad="12700"/>
          </a:effectLst>
        </p:spPr>
        <p:txBody>
          <a:bodyPr wrap="square">
            <a:spAutoFit/>
          </a:bodyPr>
          <a:lstStyle/>
          <a:p>
            <a:r>
              <a:rPr lang="ru-RU" sz="900" dirty="0" smtClean="0"/>
              <a:t>-снижение </a:t>
            </a:r>
            <a:r>
              <a:rPr lang="ru-RU" sz="900" dirty="0"/>
              <a:t>% отчисленных  за неуспеваемость 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2060098" y="4088018"/>
            <a:ext cx="4090028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  <a:effectLst>
            <a:softEdge rad="12700"/>
          </a:effectLst>
        </p:spPr>
        <p:txBody>
          <a:bodyPr wrap="square">
            <a:spAutoFit/>
          </a:bodyPr>
          <a:lstStyle/>
          <a:p>
            <a:r>
              <a:rPr lang="ru-RU" sz="900" dirty="0" smtClean="0"/>
              <a:t>- </a:t>
            </a:r>
            <a:r>
              <a:rPr lang="ru-RU" sz="900" dirty="0"/>
              <a:t>увеличение % студентов, обучающихся на курсе к количеству  изначально  поступивших на 1 курс </a:t>
            </a:r>
          </a:p>
        </p:txBody>
      </p:sp>
      <p:sp>
        <p:nvSpPr>
          <p:cNvPr id="88" name="Прямоугольник 87"/>
          <p:cNvSpPr/>
          <p:nvPr/>
        </p:nvSpPr>
        <p:spPr>
          <a:xfrm>
            <a:off x="2070068" y="4498347"/>
            <a:ext cx="4090028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  <a:effectLst>
            <a:softEdge rad="12700"/>
          </a:effectLst>
        </p:spPr>
        <p:txBody>
          <a:bodyPr wrap="square">
            <a:spAutoFit/>
          </a:bodyPr>
          <a:lstStyle/>
          <a:p>
            <a:r>
              <a:rPr lang="ru-RU" sz="900" dirty="0"/>
              <a:t>- наличие возможности подготовки по элективным курсам и программам </a:t>
            </a:r>
          </a:p>
        </p:txBody>
      </p:sp>
      <p:sp>
        <p:nvSpPr>
          <p:cNvPr id="100" name="Прямоугольник 99"/>
          <p:cNvSpPr/>
          <p:nvPr/>
        </p:nvSpPr>
        <p:spPr>
          <a:xfrm>
            <a:off x="2114689" y="5125970"/>
            <a:ext cx="4090028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  <a:effectLst>
            <a:softEdge rad="12700"/>
          </a:effectLst>
        </p:spPr>
        <p:txBody>
          <a:bodyPr wrap="square">
            <a:spAutoFit/>
          </a:bodyPr>
          <a:lstStyle/>
          <a:p>
            <a:r>
              <a:rPr lang="ru-RU" sz="900" dirty="0" smtClean="0"/>
              <a:t>-наличие </a:t>
            </a:r>
            <a:r>
              <a:rPr lang="ru-RU" sz="900" dirty="0"/>
              <a:t>возможности подготовки по элективным курсам и программам </a:t>
            </a:r>
          </a:p>
        </p:txBody>
      </p:sp>
      <p:sp>
        <p:nvSpPr>
          <p:cNvPr id="101" name="Скругленный прямоугольник 100"/>
          <p:cNvSpPr/>
          <p:nvPr/>
        </p:nvSpPr>
        <p:spPr>
          <a:xfrm>
            <a:off x="204658" y="6291175"/>
            <a:ext cx="1772580" cy="408623"/>
          </a:xfrm>
          <a:prstGeom prst="roundRect">
            <a:avLst/>
          </a:prstGeom>
          <a:solidFill>
            <a:srgbClr val="C87A08"/>
          </a:solidFill>
        </p:spPr>
        <p:txBody>
          <a:bodyPr wrap="square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</a:rPr>
              <a:t>регламент работы ППС с применением  ДОТ</a:t>
            </a:r>
          </a:p>
        </p:txBody>
      </p:sp>
      <p:sp>
        <p:nvSpPr>
          <p:cNvPr id="103" name="Прямоугольник 102"/>
          <p:cNvSpPr/>
          <p:nvPr/>
        </p:nvSpPr>
        <p:spPr>
          <a:xfrm>
            <a:off x="2129309" y="6414839"/>
            <a:ext cx="4090028" cy="230832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  <a:effectLst>
            <a:softEdge rad="12700"/>
          </a:effectLst>
        </p:spPr>
        <p:txBody>
          <a:bodyPr wrap="square">
            <a:spAutoFit/>
          </a:bodyPr>
          <a:lstStyle/>
          <a:p>
            <a:r>
              <a:rPr lang="ru-RU" sz="900" dirty="0"/>
              <a:t>-создание НПА</a:t>
            </a:r>
          </a:p>
        </p:txBody>
      </p:sp>
      <p:pic>
        <p:nvPicPr>
          <p:cNvPr id="104" name="Picture 22" descr="Юрист 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720" y="6336166"/>
            <a:ext cx="388177" cy="38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Прямая соединительная линия 25"/>
          <p:cNvCxnSpPr/>
          <p:nvPr/>
        </p:nvCxnSpPr>
        <p:spPr>
          <a:xfrm>
            <a:off x="2161351" y="6336166"/>
            <a:ext cx="6993050" cy="0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2074956" y="4978313"/>
            <a:ext cx="6993050" cy="0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2129309" y="6741368"/>
            <a:ext cx="6993050" cy="0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9" name="Скругленный прямоугольник 28"/>
          <p:cNvSpPr/>
          <p:nvPr/>
        </p:nvSpPr>
        <p:spPr>
          <a:xfrm>
            <a:off x="218859" y="5660441"/>
            <a:ext cx="1772580" cy="408623"/>
          </a:xfrm>
          <a:prstGeom prst="roundRect">
            <a:avLst/>
          </a:prstGeom>
          <a:solidFill>
            <a:srgbClr val="C87A08"/>
          </a:solidFill>
        </p:spPr>
        <p:txBody>
          <a:bodyPr wrap="square">
            <a:spAutoFit/>
          </a:bodyPr>
          <a:lstStyle/>
          <a:p>
            <a:r>
              <a:rPr lang="ru-RU" sz="900" b="1" dirty="0" err="1">
                <a:solidFill>
                  <a:schemeClr val="bg1"/>
                </a:solidFill>
              </a:rPr>
              <a:t>менторство</a:t>
            </a:r>
            <a:r>
              <a:rPr lang="ru-RU" sz="900" b="1" dirty="0">
                <a:solidFill>
                  <a:schemeClr val="bg1"/>
                </a:solidFill>
              </a:rPr>
              <a:t> (НИР студентов)</a:t>
            </a:r>
          </a:p>
        </p:txBody>
      </p:sp>
      <p:pic>
        <p:nvPicPr>
          <p:cNvPr id="30" name="Picture 10" descr="Профессор 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6591" y="5840202"/>
            <a:ext cx="335259" cy="335259"/>
          </a:xfrm>
          <a:prstGeom prst="rect">
            <a:avLst/>
          </a:prstGeom>
          <a:noFill/>
          <a:extLst/>
        </p:spPr>
      </p:pic>
      <p:sp>
        <p:nvSpPr>
          <p:cNvPr id="31" name="Прямоугольник 30"/>
          <p:cNvSpPr/>
          <p:nvPr/>
        </p:nvSpPr>
        <p:spPr>
          <a:xfrm>
            <a:off x="2161351" y="5783598"/>
            <a:ext cx="4090028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  <a:effectLst>
            <a:softEdge rad="12700"/>
          </a:effectLst>
        </p:spPr>
        <p:txBody>
          <a:bodyPr wrap="square">
            <a:spAutoFit/>
          </a:bodyPr>
          <a:lstStyle/>
          <a:p>
            <a:r>
              <a:rPr lang="ru-RU" sz="900" dirty="0"/>
              <a:t>-наличие возможности подготовки по элективным курсам и программам 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2074956" y="5609554"/>
            <a:ext cx="6993050" cy="0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35" name="Рисунок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9000" y="6097685"/>
            <a:ext cx="996677" cy="64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49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Прямоугольник 64"/>
          <p:cNvSpPr/>
          <p:nvPr/>
        </p:nvSpPr>
        <p:spPr>
          <a:xfrm>
            <a:off x="7648537" y="111343"/>
            <a:ext cx="1403648" cy="10974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57087"/>
            <a:ext cx="8604448" cy="449815"/>
          </a:xfrm>
        </p:spPr>
        <p:txBody>
          <a:bodyPr/>
          <a:lstStyle/>
          <a:p>
            <a:r>
              <a:rPr lang="ru-RU" sz="2000" dirty="0" smtClean="0">
                <a:solidFill>
                  <a:srgbClr val="004077"/>
                </a:solidFill>
              </a:rPr>
              <a:t>Стратегическая карта </a:t>
            </a:r>
            <a:r>
              <a:rPr lang="ru-RU" sz="2000" dirty="0" smtClean="0">
                <a:solidFill>
                  <a:srgbClr val="00B050"/>
                </a:solidFill>
              </a:rPr>
              <a:t>отдела ресурсного обеспечения ИДДО</a:t>
            </a:r>
            <a:endParaRPr lang="ru-RU" sz="2000" dirty="0">
              <a:solidFill>
                <a:srgbClr val="00B05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963660" y="607108"/>
            <a:ext cx="87556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b="1" dirty="0" smtClean="0"/>
              <a:t>Воспитание </a:t>
            </a:r>
            <a:endParaRPr lang="ru-RU" sz="900" b="1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6751590" y="601889"/>
            <a:ext cx="105548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 smtClean="0"/>
              <a:t>Образование </a:t>
            </a:r>
            <a:endParaRPr lang="ru-RU" sz="900" b="1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7613621" y="601277"/>
            <a:ext cx="99097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b="1" dirty="0" smtClean="0"/>
              <a:t>Исследования</a:t>
            </a:r>
            <a:endParaRPr lang="ru-RU" sz="900" b="1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8544344" y="622677"/>
            <a:ext cx="84350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b="1" dirty="0" smtClean="0"/>
              <a:t>Инновации </a:t>
            </a:r>
            <a:endParaRPr lang="ru-RU" sz="900" b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287922" y="627150"/>
            <a:ext cx="122822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b="1" dirty="0" smtClean="0"/>
              <a:t>Сфера деятельности</a:t>
            </a:r>
            <a:endParaRPr lang="ru-RU" sz="800" b="1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2998521" y="610330"/>
            <a:ext cx="798617" cy="215444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softEdge rad="12700"/>
          </a:effectLst>
        </p:spPr>
        <p:txBody>
          <a:bodyPr wrap="none">
            <a:spAutoFit/>
          </a:bodyPr>
          <a:lstStyle/>
          <a:p>
            <a:r>
              <a:rPr lang="ru-RU" sz="800" b="1" dirty="0" smtClean="0"/>
              <a:t>Показатели </a:t>
            </a:r>
            <a:endParaRPr lang="ru-RU" sz="8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29255" y="840455"/>
            <a:ext cx="1700650" cy="408623"/>
          </a:xfrm>
          <a:prstGeom prst="roundRect">
            <a:avLst/>
          </a:prstGeom>
          <a:solidFill>
            <a:srgbClr val="009900"/>
          </a:solidFill>
        </p:spPr>
        <p:txBody>
          <a:bodyPr wrap="square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</a:rPr>
              <a:t>поддержка сайта и информационных блогов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75439" y="802459"/>
            <a:ext cx="407127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900" dirty="0"/>
              <a:t>- обеспечено  бесперебойное  функционирование сайта, информация выкладывается оперативно 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98655" y="1423781"/>
            <a:ext cx="1771141" cy="408623"/>
          </a:xfrm>
          <a:prstGeom prst="roundRect">
            <a:avLst/>
          </a:prstGeom>
          <a:solidFill>
            <a:srgbClr val="009900"/>
          </a:solidFill>
        </p:spPr>
        <p:txBody>
          <a:bodyPr wrap="square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</a:rPr>
              <a:t>разработка информационных систем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049937" y="1245010"/>
            <a:ext cx="4065037" cy="507831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>
            <a:softEdge rad="12700"/>
          </a:effectLst>
        </p:spPr>
        <p:txBody>
          <a:bodyPr wrap="square">
            <a:spAutoFit/>
          </a:bodyPr>
          <a:lstStyle/>
          <a:p>
            <a:r>
              <a:rPr lang="ru-RU" sz="900" dirty="0" smtClean="0"/>
              <a:t>- исключение </a:t>
            </a:r>
            <a:r>
              <a:rPr lang="ru-RU" sz="900" dirty="0"/>
              <a:t>дублирования технической работы в информационных системах МЭИ за счет полной интеграции на основе платформы "Электронный МЭИ"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004461" y="1763712"/>
            <a:ext cx="4140104" cy="369332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>
            <a:softEdge rad="12700"/>
          </a:effectLst>
        </p:spPr>
        <p:txBody>
          <a:bodyPr wrap="square">
            <a:spAutoFit/>
          </a:bodyPr>
          <a:lstStyle/>
          <a:p>
            <a:r>
              <a:rPr lang="ru-RU" sz="900" dirty="0"/>
              <a:t>-   повышение доли </a:t>
            </a:r>
            <a:r>
              <a:rPr lang="ru-RU" sz="900" dirty="0" err="1"/>
              <a:t>цифровизации</a:t>
            </a:r>
            <a:r>
              <a:rPr lang="ru-RU" sz="900" dirty="0"/>
              <a:t> ключевых бизнес-процессов организационной и методической деятельности; 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95491" y="2025339"/>
            <a:ext cx="1797144" cy="408623"/>
          </a:xfrm>
          <a:prstGeom prst="roundRect">
            <a:avLst/>
          </a:prstGeom>
          <a:solidFill>
            <a:srgbClr val="009900"/>
          </a:solidFill>
        </p:spPr>
        <p:txBody>
          <a:bodyPr wrap="square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</a:rPr>
              <a:t>Сопровождение открытых образовательных ресурсов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059135" y="2109905"/>
            <a:ext cx="4074987" cy="230832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>
            <a:softEdge rad="12700"/>
          </a:effectLst>
        </p:spPr>
        <p:txBody>
          <a:bodyPr wrap="square">
            <a:spAutoFit/>
          </a:bodyPr>
          <a:lstStyle/>
          <a:p>
            <a:r>
              <a:rPr lang="ru-RU" sz="900" dirty="0"/>
              <a:t>- 2024 Внедрение открытых образовательных курсов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2041520" y="2411048"/>
            <a:ext cx="4103045" cy="369332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>
            <a:softEdge rad="12700"/>
          </a:effectLst>
        </p:spPr>
        <p:txBody>
          <a:bodyPr wrap="square">
            <a:spAutoFit/>
          </a:bodyPr>
          <a:lstStyle/>
          <a:p>
            <a:r>
              <a:rPr lang="ru-RU" sz="900" dirty="0"/>
              <a:t> увеличение доли   2 %  до 10 % от общего числа дисциплин, реализуемых в  ИДДО, размещенных на открытых площадках 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96975" y="2846422"/>
            <a:ext cx="1790863" cy="408623"/>
          </a:xfrm>
          <a:prstGeom prst="roundRect">
            <a:avLst/>
          </a:prstGeom>
          <a:solidFill>
            <a:srgbClr val="009900"/>
          </a:solidFill>
        </p:spPr>
        <p:txBody>
          <a:bodyPr wrap="square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</a:rPr>
              <a:t>информационно-библиотечное обеспечение 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2074995" y="2905526"/>
            <a:ext cx="4089982" cy="369332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>
            <a:softEdge rad="12700"/>
          </a:effectLst>
        </p:spPr>
        <p:txBody>
          <a:bodyPr wrap="square">
            <a:spAutoFit/>
          </a:bodyPr>
          <a:lstStyle/>
          <a:p>
            <a:r>
              <a:rPr lang="ru-RU" sz="900" dirty="0"/>
              <a:t>- информирование 100 %  студентов о информационно-библиотечном обеспечении 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93165" y="3264204"/>
            <a:ext cx="1813073" cy="408623"/>
          </a:xfrm>
          <a:prstGeom prst="roundRect">
            <a:avLst/>
          </a:prstGeom>
          <a:solidFill>
            <a:srgbClr val="009900"/>
          </a:solidFill>
        </p:spPr>
        <p:txBody>
          <a:bodyPr wrap="square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</a:rPr>
              <a:t>распеределение учебной нагрузки 	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2058898" y="3356401"/>
            <a:ext cx="4078304" cy="230832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>
            <a:softEdge rad="12700"/>
          </a:effectLst>
        </p:spPr>
        <p:txBody>
          <a:bodyPr wrap="square">
            <a:spAutoFit/>
          </a:bodyPr>
          <a:lstStyle/>
          <a:p>
            <a:r>
              <a:rPr lang="ru-RU" sz="900" dirty="0" smtClean="0"/>
              <a:t>- преподаватели </a:t>
            </a:r>
            <a:r>
              <a:rPr lang="ru-RU" sz="900" dirty="0"/>
              <a:t>в срок получают нагрузку</a:t>
            </a:r>
          </a:p>
        </p:txBody>
      </p:sp>
      <p:pic>
        <p:nvPicPr>
          <p:cNvPr id="55" name="Picture 6" descr="Информация 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672" y="880173"/>
            <a:ext cx="309341" cy="309341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34" name="Скругленный прямоугольник 33"/>
          <p:cNvSpPr/>
          <p:nvPr/>
        </p:nvSpPr>
        <p:spPr>
          <a:xfrm>
            <a:off x="191292" y="3725509"/>
            <a:ext cx="1805806" cy="255389"/>
          </a:xfrm>
          <a:prstGeom prst="roundRect">
            <a:avLst/>
          </a:prstGeom>
          <a:solidFill>
            <a:srgbClr val="009900"/>
          </a:solidFill>
        </p:spPr>
        <p:txBody>
          <a:bodyPr wrap="square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</a:rPr>
              <a:t>составление расписания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2034157" y="3695405"/>
            <a:ext cx="4092602" cy="369332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>
            <a:softEdge rad="12700"/>
          </a:effectLst>
        </p:spPr>
        <p:txBody>
          <a:bodyPr wrap="square">
            <a:spAutoFit/>
          </a:bodyPr>
          <a:lstStyle/>
          <a:p>
            <a:r>
              <a:rPr lang="ru-RU" sz="900" dirty="0" smtClean="0"/>
              <a:t>- создание </a:t>
            </a:r>
            <a:r>
              <a:rPr lang="ru-RU" sz="900" dirty="0"/>
              <a:t>системы информирования студентов о </a:t>
            </a:r>
            <a:r>
              <a:rPr lang="ru-RU" sz="900" dirty="0" err="1"/>
              <a:t>внеучебных</a:t>
            </a:r>
            <a:r>
              <a:rPr lang="ru-RU" sz="900" dirty="0"/>
              <a:t> мероприятиях </a:t>
            </a:r>
          </a:p>
        </p:txBody>
      </p:sp>
      <p:pic>
        <p:nvPicPr>
          <p:cNvPr id="58" name="Picture 10" descr="Профессор 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274" y="2258317"/>
            <a:ext cx="335259" cy="335259"/>
          </a:xfrm>
          <a:prstGeom prst="rect">
            <a:avLst/>
          </a:prstGeom>
          <a:noFill/>
          <a:effectLst/>
          <a:extLst/>
        </p:spPr>
      </p:pic>
      <p:sp>
        <p:nvSpPr>
          <p:cNvPr id="36" name="Скругленный прямоугольник 35"/>
          <p:cNvSpPr/>
          <p:nvPr/>
        </p:nvSpPr>
        <p:spPr>
          <a:xfrm>
            <a:off x="191291" y="4090101"/>
            <a:ext cx="1842866" cy="561856"/>
          </a:xfrm>
          <a:prstGeom prst="roundRect">
            <a:avLst/>
          </a:prstGeom>
          <a:solidFill>
            <a:srgbClr val="009900"/>
          </a:solidFill>
        </p:spPr>
        <p:txBody>
          <a:bodyPr wrap="square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</a:rPr>
              <a:t>контроль качества  электронных образовательных курсов 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2044515" y="4135048"/>
            <a:ext cx="4082244" cy="230832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>
            <a:softEdge rad="12700"/>
          </a:effectLst>
        </p:spPr>
        <p:txBody>
          <a:bodyPr wrap="square">
            <a:spAutoFit/>
          </a:bodyPr>
          <a:lstStyle/>
          <a:p>
            <a:r>
              <a:rPr lang="ru-RU" sz="900" dirty="0"/>
              <a:t>-рост доли учебных курсов </a:t>
            </a:r>
            <a:r>
              <a:rPr lang="ru-RU" sz="900" dirty="0" smtClean="0"/>
              <a:t>1 </a:t>
            </a:r>
            <a:r>
              <a:rPr lang="ru-RU" sz="900" dirty="0"/>
              <a:t>категории </a:t>
            </a:r>
          </a:p>
        </p:txBody>
      </p:sp>
      <p:pic>
        <p:nvPicPr>
          <p:cNvPr id="64" name="Picture 14" descr="Строить планы 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398" y="3748323"/>
            <a:ext cx="379115" cy="379115"/>
          </a:xfrm>
          <a:prstGeom prst="rect">
            <a:avLst/>
          </a:prstGeom>
          <a:solidFill>
            <a:schemeClr val="bg1"/>
          </a:solidFill>
          <a:effectLst/>
          <a:extLst/>
        </p:spPr>
      </p:pic>
      <p:sp>
        <p:nvSpPr>
          <p:cNvPr id="45" name="Скругленный прямоугольник 44"/>
          <p:cNvSpPr/>
          <p:nvPr/>
        </p:nvSpPr>
        <p:spPr>
          <a:xfrm>
            <a:off x="214129" y="4746334"/>
            <a:ext cx="1799472" cy="561856"/>
          </a:xfrm>
          <a:prstGeom prst="roundRect">
            <a:avLst/>
          </a:prstGeom>
          <a:solidFill>
            <a:srgbClr val="009900"/>
          </a:solidFill>
        </p:spPr>
        <p:txBody>
          <a:bodyPr wrap="square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</a:rPr>
              <a:t>разработка образовательных ресурсов и технологии 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2024671" y="4709643"/>
            <a:ext cx="4100841" cy="230832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>
            <a:softEdge rad="12700"/>
          </a:effectLst>
        </p:spPr>
        <p:txBody>
          <a:bodyPr wrap="square">
            <a:spAutoFit/>
          </a:bodyPr>
          <a:lstStyle/>
          <a:p>
            <a:r>
              <a:rPr lang="ru-RU" sz="900" dirty="0" smtClean="0"/>
              <a:t>- 2024 </a:t>
            </a:r>
            <a:r>
              <a:rPr lang="ru-RU" sz="900" dirty="0"/>
              <a:t>Цифровая трансформация образования </a:t>
            </a:r>
          </a:p>
        </p:txBody>
      </p:sp>
      <p:pic>
        <p:nvPicPr>
          <p:cNvPr id="67" name="Picture 14" descr="Строить планы 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373" y="4147680"/>
            <a:ext cx="379115" cy="379115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50" name="Прямоугольник 49"/>
          <p:cNvSpPr/>
          <p:nvPr/>
        </p:nvSpPr>
        <p:spPr>
          <a:xfrm>
            <a:off x="2042574" y="5010870"/>
            <a:ext cx="4087082" cy="369332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>
            <a:softEdge rad="12700"/>
          </a:effectLst>
        </p:spPr>
        <p:txBody>
          <a:bodyPr wrap="square">
            <a:spAutoFit/>
          </a:bodyPr>
          <a:lstStyle/>
          <a:p>
            <a:r>
              <a:rPr lang="ru-RU" sz="900" dirty="0"/>
              <a:t>- </a:t>
            </a:r>
            <a:r>
              <a:rPr lang="ru-RU" sz="900" dirty="0" smtClean="0"/>
              <a:t>увеличение доли дисциплин, в которых ППС  используют электронный курс </a:t>
            </a:r>
            <a:endParaRPr lang="ru-RU" sz="900" dirty="0"/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195490" y="6095751"/>
            <a:ext cx="1808969" cy="561856"/>
          </a:xfrm>
          <a:prstGeom prst="roundRect">
            <a:avLst/>
          </a:prstGeom>
          <a:solidFill>
            <a:srgbClr val="009900"/>
          </a:solidFill>
        </p:spPr>
        <p:txBody>
          <a:bodyPr wrap="square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</a:rPr>
              <a:t>обеспечение </a:t>
            </a:r>
            <a:r>
              <a:rPr lang="ru-RU" sz="900" b="1" dirty="0" err="1">
                <a:solidFill>
                  <a:schemeClr val="bg1"/>
                </a:solidFill>
              </a:rPr>
              <a:t>информационнй</a:t>
            </a:r>
            <a:r>
              <a:rPr lang="ru-RU" sz="900" b="1" dirty="0">
                <a:solidFill>
                  <a:schemeClr val="bg1"/>
                </a:solidFill>
              </a:rPr>
              <a:t>  безопасности 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2097220" y="6223945"/>
            <a:ext cx="4081220" cy="230832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>
            <a:softEdge rad="12700"/>
          </a:effectLst>
        </p:spPr>
        <p:txBody>
          <a:bodyPr wrap="square">
            <a:spAutoFit/>
          </a:bodyPr>
          <a:lstStyle/>
          <a:p>
            <a:r>
              <a:rPr lang="ru-RU" sz="900" dirty="0" smtClean="0"/>
              <a:t>-отсутствие  </a:t>
            </a:r>
            <a:r>
              <a:rPr lang="ru-RU" sz="900" dirty="0"/>
              <a:t>инцидентов </a:t>
            </a:r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>
            <a:off x="2013601" y="1208781"/>
            <a:ext cx="6993050" cy="0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>
            <a:off x="2041520" y="2087672"/>
            <a:ext cx="6993050" cy="0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>
            <a:off x="2073397" y="2849901"/>
            <a:ext cx="6993050" cy="0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>
            <a:off x="2073397" y="3221187"/>
            <a:ext cx="6993050" cy="0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/>
          <p:nvPr/>
        </p:nvCxnSpPr>
        <p:spPr>
          <a:xfrm>
            <a:off x="2073397" y="3694460"/>
            <a:ext cx="6993050" cy="0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>
          <a:xfrm>
            <a:off x="2058898" y="4064161"/>
            <a:ext cx="6993050" cy="0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>
            <a:off x="1962433" y="4600879"/>
            <a:ext cx="6993050" cy="0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/>
          <p:nvPr/>
        </p:nvCxnSpPr>
        <p:spPr>
          <a:xfrm>
            <a:off x="2034157" y="5887183"/>
            <a:ext cx="6993050" cy="0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72" name="Picture 6" descr="Информация 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091" y="1561716"/>
            <a:ext cx="309341" cy="309341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75" name="Picture 14" descr="Строить планы 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400" y="2831286"/>
            <a:ext cx="379115" cy="379115"/>
          </a:xfrm>
          <a:prstGeom prst="rect">
            <a:avLst/>
          </a:prstGeom>
          <a:solidFill>
            <a:schemeClr val="bg1"/>
          </a:solidFill>
          <a:effectLst/>
          <a:extLst/>
        </p:spPr>
      </p:pic>
      <p:pic>
        <p:nvPicPr>
          <p:cNvPr id="77" name="Picture 14" descr="Строить планы 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399" y="3281672"/>
            <a:ext cx="379115" cy="379115"/>
          </a:xfrm>
          <a:prstGeom prst="rect">
            <a:avLst/>
          </a:prstGeom>
          <a:solidFill>
            <a:schemeClr val="bg1"/>
          </a:solidFill>
          <a:effectLst/>
          <a:extLst/>
        </p:spPr>
      </p:pic>
      <p:pic>
        <p:nvPicPr>
          <p:cNvPr id="78" name="Picture 14" descr="Строить планы 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372" y="4806784"/>
            <a:ext cx="379115" cy="379115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81" name="Picture 22" descr="Юрист 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328" y="5507876"/>
            <a:ext cx="388177" cy="38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24" descr="Замок безопасности 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637" y="6128068"/>
            <a:ext cx="331557" cy="331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Скругленный прямоугольник 83"/>
          <p:cNvSpPr/>
          <p:nvPr/>
        </p:nvSpPr>
        <p:spPr>
          <a:xfrm>
            <a:off x="189067" y="5424692"/>
            <a:ext cx="1815393" cy="561856"/>
          </a:xfrm>
          <a:prstGeom prst="roundRect">
            <a:avLst/>
          </a:prstGeom>
          <a:solidFill>
            <a:srgbClr val="009900"/>
          </a:solidFill>
        </p:spPr>
        <p:txBody>
          <a:bodyPr wrap="square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</a:rPr>
              <a:t>стандартизация подходов к структуре электронного курса </a:t>
            </a:r>
          </a:p>
        </p:txBody>
      </p:sp>
      <p:sp>
        <p:nvSpPr>
          <p:cNvPr id="85" name="Прямоугольник 84"/>
          <p:cNvSpPr/>
          <p:nvPr/>
        </p:nvSpPr>
        <p:spPr>
          <a:xfrm>
            <a:off x="2097220" y="5603387"/>
            <a:ext cx="4047345" cy="230832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>
            <a:softEdge rad="12700"/>
          </a:effectLst>
        </p:spPr>
        <p:txBody>
          <a:bodyPr wrap="square">
            <a:spAutoFit/>
          </a:bodyPr>
          <a:lstStyle/>
          <a:p>
            <a:r>
              <a:rPr lang="ru-RU" sz="900" dirty="0" smtClean="0"/>
              <a:t>-создание </a:t>
            </a:r>
            <a:r>
              <a:rPr lang="ru-RU" sz="900" dirty="0"/>
              <a:t>НПА</a:t>
            </a:r>
          </a:p>
        </p:txBody>
      </p:sp>
      <p:cxnSp>
        <p:nvCxnSpPr>
          <p:cNvPr id="99" name="Прямая соединительная линия 98"/>
          <p:cNvCxnSpPr/>
          <p:nvPr/>
        </p:nvCxnSpPr>
        <p:spPr>
          <a:xfrm>
            <a:off x="2051772" y="5578464"/>
            <a:ext cx="6993050" cy="0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52" name="Рисунок 5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69770" y="6185819"/>
            <a:ext cx="996677" cy="64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39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Прямоугольник 64"/>
          <p:cNvSpPr/>
          <p:nvPr/>
        </p:nvSpPr>
        <p:spPr>
          <a:xfrm>
            <a:off x="7648537" y="111343"/>
            <a:ext cx="1403648" cy="10974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57087"/>
            <a:ext cx="8604448" cy="449815"/>
          </a:xfrm>
        </p:spPr>
        <p:txBody>
          <a:bodyPr/>
          <a:lstStyle/>
          <a:p>
            <a:r>
              <a:rPr lang="ru-RU" sz="1800" dirty="0" smtClean="0">
                <a:solidFill>
                  <a:srgbClr val="004077"/>
                </a:solidFill>
              </a:rPr>
              <a:t>Стратегическая карта </a:t>
            </a:r>
            <a:r>
              <a:rPr lang="ru-RU" sz="1800" dirty="0" smtClean="0">
                <a:solidFill>
                  <a:srgbClr val="0070C0"/>
                </a:solidFill>
              </a:rPr>
              <a:t>отдела дополнительного образования ИДДО</a:t>
            </a:r>
            <a:endParaRPr lang="ru-RU" sz="1800" dirty="0">
              <a:solidFill>
                <a:srgbClr val="0070C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963660" y="607108"/>
            <a:ext cx="87556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b="1" dirty="0" smtClean="0"/>
              <a:t>Воспитание </a:t>
            </a:r>
            <a:endParaRPr lang="ru-RU" sz="900" b="1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6751590" y="601889"/>
            <a:ext cx="105548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 smtClean="0"/>
              <a:t>Образование </a:t>
            </a:r>
            <a:endParaRPr lang="ru-RU" sz="900" b="1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7613621" y="601277"/>
            <a:ext cx="99097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b="1" dirty="0" smtClean="0"/>
              <a:t>Исследования</a:t>
            </a:r>
            <a:endParaRPr lang="ru-RU" sz="900" b="1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8474396" y="600665"/>
            <a:ext cx="84350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b="1" dirty="0" smtClean="0"/>
              <a:t>Инновации </a:t>
            </a:r>
            <a:endParaRPr lang="ru-RU" sz="900" b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287922" y="627150"/>
            <a:ext cx="122822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b="1" dirty="0" smtClean="0"/>
              <a:t>Сфера деятельности</a:t>
            </a:r>
            <a:endParaRPr lang="ru-RU" sz="800" b="1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2998521" y="610330"/>
            <a:ext cx="798617" cy="215444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softEdge rad="12700"/>
          </a:effectLst>
        </p:spPr>
        <p:txBody>
          <a:bodyPr wrap="none">
            <a:spAutoFit/>
          </a:bodyPr>
          <a:lstStyle/>
          <a:p>
            <a:r>
              <a:rPr lang="ru-RU" sz="800" b="1" dirty="0" smtClean="0"/>
              <a:t>Показатели </a:t>
            </a:r>
            <a:endParaRPr lang="ru-RU" sz="8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29255" y="840455"/>
            <a:ext cx="1676347" cy="374571"/>
          </a:xfrm>
          <a:prstGeom prst="round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ru-RU" sz="800" b="1" dirty="0">
                <a:solidFill>
                  <a:schemeClr val="bg1"/>
                </a:solidFill>
              </a:rPr>
              <a:t>оформление документов по слушателям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91153" y="867559"/>
            <a:ext cx="4129069" cy="2308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900" dirty="0"/>
              <a:t>- отсутствие замечаний  внутреннего и внешнего аудита 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12010" y="1269480"/>
            <a:ext cx="1706947" cy="646986"/>
          </a:xfrm>
          <a:prstGeom prst="round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ru-RU" sz="800" b="1" dirty="0">
                <a:solidFill>
                  <a:schemeClr val="bg1"/>
                </a:solidFill>
              </a:rPr>
              <a:t>Перевод программ ДПО и повышению квалификации в  электронную образовательную среду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029973" y="1433397"/>
            <a:ext cx="4198210" cy="230832"/>
          </a:xfrm>
          <a:prstGeom prst="rect">
            <a:avLst/>
          </a:prstGeom>
          <a:solidFill>
            <a:srgbClr val="FFFFFF"/>
          </a:solidFill>
          <a:ln w="19050">
            <a:noFill/>
          </a:ln>
          <a:effectLst>
            <a:softEdge rad="12700"/>
          </a:effectLst>
        </p:spPr>
        <p:txBody>
          <a:bodyPr wrap="square">
            <a:spAutoFit/>
          </a:bodyPr>
          <a:lstStyle/>
          <a:p>
            <a:r>
              <a:rPr lang="ru-RU" sz="900" dirty="0" smtClean="0"/>
              <a:t>- </a:t>
            </a:r>
            <a:r>
              <a:rPr lang="ru-RU" sz="900" dirty="0"/>
              <a:t>% программ ДПО реализуемых с использованием ИОС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48727" y="1969932"/>
            <a:ext cx="1670230" cy="510778"/>
          </a:xfrm>
          <a:prstGeom prst="round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ru-RU" sz="800" b="1" dirty="0">
                <a:solidFill>
                  <a:schemeClr val="bg1"/>
                </a:solidFill>
              </a:rPr>
              <a:t>повышение профессионального уровня работника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060913" y="2047835"/>
            <a:ext cx="4167270" cy="230832"/>
          </a:xfrm>
          <a:prstGeom prst="rect">
            <a:avLst/>
          </a:prstGeom>
          <a:solidFill>
            <a:srgbClr val="FFFFFF"/>
          </a:solidFill>
          <a:ln w="19050">
            <a:noFill/>
          </a:ln>
          <a:effectLst>
            <a:softEdge rad="12700"/>
          </a:effectLst>
        </p:spPr>
        <p:txBody>
          <a:bodyPr wrap="square">
            <a:spAutoFit/>
          </a:bodyPr>
          <a:lstStyle/>
          <a:p>
            <a:r>
              <a:rPr lang="ru-RU" sz="900" dirty="0" smtClean="0"/>
              <a:t>-% </a:t>
            </a:r>
            <a:r>
              <a:rPr lang="ru-RU" sz="900" dirty="0"/>
              <a:t>работников, прошедших курсы ДПО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39110" y="2534176"/>
            <a:ext cx="1679847" cy="374571"/>
          </a:xfrm>
          <a:prstGeom prst="round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ru-RU" sz="800" b="1" dirty="0">
                <a:solidFill>
                  <a:schemeClr val="bg1"/>
                </a:solidFill>
              </a:rPr>
              <a:t>реализация программ </a:t>
            </a:r>
            <a:r>
              <a:rPr lang="ru-RU" sz="800" b="1" dirty="0" err="1">
                <a:solidFill>
                  <a:schemeClr val="bg1"/>
                </a:solidFill>
              </a:rPr>
              <a:t>довузовского</a:t>
            </a:r>
            <a:r>
              <a:rPr lang="ru-RU" sz="800" b="1" dirty="0">
                <a:solidFill>
                  <a:schemeClr val="bg1"/>
                </a:solidFill>
              </a:rPr>
              <a:t> образования 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2117999" y="2494257"/>
            <a:ext cx="4110184" cy="507831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>
            <a:softEdge rad="12700"/>
          </a:effectLst>
        </p:spPr>
        <p:txBody>
          <a:bodyPr wrap="square">
            <a:spAutoFit/>
          </a:bodyPr>
          <a:lstStyle/>
          <a:p>
            <a:r>
              <a:rPr lang="ru-RU" sz="900" dirty="0"/>
              <a:t>- Количество программ и слушателей по программам </a:t>
            </a:r>
            <a:r>
              <a:rPr lang="ru-RU" sz="900" dirty="0" err="1"/>
              <a:t>довузовского</a:t>
            </a:r>
            <a:r>
              <a:rPr lang="ru-RU" sz="900" dirty="0"/>
              <a:t> образования; доход от реализации программ </a:t>
            </a:r>
            <a:r>
              <a:rPr lang="ru-RU" sz="900" dirty="0" err="1"/>
              <a:t>довузовского</a:t>
            </a:r>
            <a:r>
              <a:rPr lang="ru-RU" sz="900" dirty="0"/>
              <a:t> образования 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45012" y="3014954"/>
            <a:ext cx="1673945" cy="646986"/>
          </a:xfrm>
          <a:prstGeom prst="round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ru-RU" sz="800" b="1" dirty="0">
                <a:solidFill>
                  <a:schemeClr val="bg1"/>
                </a:solidFill>
              </a:rPr>
              <a:t>реализация программ дополнительного профессионального образования	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2046764" y="2969115"/>
            <a:ext cx="4181419" cy="369332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>
            <a:softEdge rad="12700"/>
          </a:effectLst>
        </p:spPr>
        <p:txBody>
          <a:bodyPr wrap="square">
            <a:spAutoFit/>
          </a:bodyPr>
          <a:lstStyle/>
          <a:p>
            <a:r>
              <a:rPr lang="ru-RU" sz="900" b="1" dirty="0" smtClean="0"/>
              <a:t>- </a:t>
            </a:r>
            <a:r>
              <a:rPr lang="ru-RU" sz="900" b="1" dirty="0"/>
              <a:t>У 2030 Численность лиц, прошедших обучение по программам ДПО, в том числе посредством онлайн-курсов</a:t>
            </a:r>
          </a:p>
        </p:txBody>
      </p:sp>
      <p:pic>
        <p:nvPicPr>
          <p:cNvPr id="55" name="Picture 6" descr="Информация 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647" y="862900"/>
            <a:ext cx="309341" cy="309341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35" name="Прямоугольник 34"/>
          <p:cNvSpPr/>
          <p:nvPr/>
        </p:nvSpPr>
        <p:spPr>
          <a:xfrm>
            <a:off x="2046764" y="3322417"/>
            <a:ext cx="4181419" cy="784830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>
            <a:softEdge rad="12700"/>
          </a:effectLst>
        </p:spPr>
        <p:txBody>
          <a:bodyPr wrap="square">
            <a:spAutoFit/>
          </a:bodyPr>
          <a:lstStyle/>
          <a:p>
            <a:r>
              <a:rPr lang="ru-RU" sz="900" b="1" dirty="0" smtClean="0"/>
              <a:t>- </a:t>
            </a:r>
            <a:r>
              <a:rPr lang="ru-RU" sz="900" b="1" dirty="0"/>
              <a:t>Р3(б) Доля обучающихся про образовательным программам </a:t>
            </a:r>
            <a:r>
              <a:rPr lang="ru-RU" sz="900" b="1" dirty="0" err="1"/>
              <a:t>бакалавриата</a:t>
            </a:r>
            <a:r>
              <a:rPr lang="ru-RU" sz="900" b="1" dirty="0"/>
              <a:t>, </a:t>
            </a:r>
            <a:r>
              <a:rPr lang="ru-RU" sz="900" b="1" dirty="0" err="1"/>
              <a:t>специалитета</a:t>
            </a:r>
            <a:r>
              <a:rPr lang="ru-RU" sz="900" b="1" dirty="0"/>
              <a:t>, магистратуры по очной форме обучения,  получивших на бесплатной основе дополнительную квалификацию, в общей численности обучающихся  по образовательным  программам </a:t>
            </a:r>
            <a:r>
              <a:rPr lang="ru-RU" sz="900" b="1" dirty="0" err="1"/>
              <a:t>бакалавриата</a:t>
            </a:r>
            <a:r>
              <a:rPr lang="ru-RU" sz="900" b="1" dirty="0"/>
              <a:t>, </a:t>
            </a:r>
            <a:r>
              <a:rPr lang="ru-RU" sz="900" b="1" dirty="0" err="1"/>
              <a:t>специалитета</a:t>
            </a:r>
            <a:r>
              <a:rPr lang="ru-RU" sz="900" b="1" dirty="0"/>
              <a:t>, магистратуры очной формы </a:t>
            </a:r>
          </a:p>
        </p:txBody>
      </p:sp>
      <p:pic>
        <p:nvPicPr>
          <p:cNvPr id="58" name="Picture 10" descr="Профессор 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621" y="2576098"/>
            <a:ext cx="335259" cy="335259"/>
          </a:xfrm>
          <a:prstGeom prst="rect">
            <a:avLst/>
          </a:prstGeom>
          <a:noFill/>
          <a:effectLst/>
          <a:extLst/>
        </p:spPr>
      </p:pic>
      <p:sp>
        <p:nvSpPr>
          <p:cNvPr id="46" name="Прямоугольник 45"/>
          <p:cNvSpPr/>
          <p:nvPr/>
        </p:nvSpPr>
        <p:spPr>
          <a:xfrm>
            <a:off x="2059434" y="4107198"/>
            <a:ext cx="4168749" cy="507831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>
            <a:softEdge rad="12700"/>
          </a:effectLst>
        </p:spPr>
        <p:txBody>
          <a:bodyPr wrap="square">
            <a:spAutoFit/>
          </a:bodyPr>
          <a:lstStyle/>
          <a:p>
            <a:r>
              <a:rPr lang="ru-RU" sz="900" b="1" dirty="0" smtClean="0"/>
              <a:t>- </a:t>
            </a:r>
            <a:r>
              <a:rPr lang="ru-RU" sz="900" b="1" dirty="0"/>
              <a:t>Р3(с2) Объем доходов от реализации дополнительных профессиональных программ  и основных программ дополнительного профессионального  обучения в расчете на 1 НПР</a:t>
            </a: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212010" y="5631080"/>
            <a:ext cx="1779144" cy="374571"/>
          </a:xfrm>
          <a:prstGeom prst="round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ru-RU" sz="800" b="1" dirty="0">
                <a:solidFill>
                  <a:schemeClr val="bg1"/>
                </a:solidFill>
              </a:rPr>
              <a:t>разработка дополнительных  образовательных программ 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2034959" y="4958168"/>
            <a:ext cx="4193223" cy="230832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>
            <a:softEdge rad="12700"/>
          </a:effectLst>
        </p:spPr>
        <p:txBody>
          <a:bodyPr wrap="square">
            <a:spAutoFit/>
          </a:bodyPr>
          <a:lstStyle/>
          <a:p>
            <a:r>
              <a:rPr lang="ru-RU" sz="900" dirty="0"/>
              <a:t>-рост слушателей среди ППС</a:t>
            </a:r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>
            <a:off x="2013601" y="1208781"/>
            <a:ext cx="6993050" cy="0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>
            <a:off x="2029973" y="1902776"/>
            <a:ext cx="6993050" cy="0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>
            <a:off x="2059135" y="2480710"/>
            <a:ext cx="6993050" cy="0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>
            <a:off x="2084969" y="2943109"/>
            <a:ext cx="6993050" cy="0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72" name="Picture 6" descr="Информация 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621" y="1375293"/>
            <a:ext cx="309341" cy="309341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85" name="Прямоугольник 84"/>
          <p:cNvSpPr/>
          <p:nvPr/>
        </p:nvSpPr>
        <p:spPr>
          <a:xfrm>
            <a:off x="2039003" y="4604492"/>
            <a:ext cx="4189180" cy="369332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>
            <a:softEdge rad="12700"/>
          </a:effectLst>
        </p:spPr>
        <p:txBody>
          <a:bodyPr wrap="square">
            <a:spAutoFit/>
          </a:bodyPr>
          <a:lstStyle/>
          <a:p>
            <a:r>
              <a:rPr lang="ru-RU" sz="900" b="1" dirty="0"/>
              <a:t>-2024 Область совершенствования:  Участие в </a:t>
            </a:r>
            <a:r>
              <a:rPr lang="ru-RU" sz="900" b="1" dirty="0" err="1"/>
              <a:t>нац</a:t>
            </a:r>
            <a:r>
              <a:rPr lang="ru-RU" sz="900" b="1" dirty="0"/>
              <a:t> проектах и программах </a:t>
            </a:r>
          </a:p>
        </p:txBody>
      </p:sp>
      <p:pic>
        <p:nvPicPr>
          <p:cNvPr id="52" name="Picture 8" descr="люди 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691" y="1976896"/>
            <a:ext cx="368152" cy="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Прямоугольник 52"/>
          <p:cNvSpPr/>
          <p:nvPr/>
        </p:nvSpPr>
        <p:spPr>
          <a:xfrm>
            <a:off x="2059134" y="5161673"/>
            <a:ext cx="4169047" cy="230832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>
            <a:softEdge rad="12700"/>
          </a:effectLst>
        </p:spPr>
        <p:txBody>
          <a:bodyPr wrap="square">
            <a:spAutoFit/>
          </a:bodyPr>
          <a:lstStyle/>
          <a:p>
            <a:r>
              <a:rPr lang="ru-RU" sz="900" dirty="0" smtClean="0"/>
              <a:t>-рост </a:t>
            </a:r>
            <a:r>
              <a:rPr lang="ru-RU" sz="900" dirty="0"/>
              <a:t>слушателей из </a:t>
            </a:r>
            <a:r>
              <a:rPr lang="ru-RU" sz="900" dirty="0" smtClean="0"/>
              <a:t>числа </a:t>
            </a:r>
            <a:r>
              <a:rPr lang="ru-RU" sz="900" dirty="0"/>
              <a:t>студентов 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2059133" y="5365880"/>
            <a:ext cx="4169048" cy="230832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>
            <a:softEdge rad="12700"/>
          </a:effectLst>
        </p:spPr>
        <p:txBody>
          <a:bodyPr wrap="square">
            <a:spAutoFit/>
          </a:bodyPr>
          <a:lstStyle/>
          <a:p>
            <a:r>
              <a:rPr lang="ru-RU" sz="900" dirty="0"/>
              <a:t>-рост слушателей среди населения и бизнеса </a:t>
            </a:r>
          </a:p>
        </p:txBody>
      </p:sp>
      <p:pic>
        <p:nvPicPr>
          <p:cNvPr id="57" name="Picture 10" descr="Профессор 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046" y="3415278"/>
            <a:ext cx="335259" cy="335259"/>
          </a:xfrm>
          <a:prstGeom prst="rect">
            <a:avLst/>
          </a:prstGeom>
          <a:noFill/>
          <a:effectLst/>
          <a:extLst/>
        </p:spPr>
      </p:pic>
      <p:sp>
        <p:nvSpPr>
          <p:cNvPr id="59" name="Прямоугольник 58"/>
          <p:cNvSpPr/>
          <p:nvPr/>
        </p:nvSpPr>
        <p:spPr>
          <a:xfrm>
            <a:off x="2077012" y="6044487"/>
            <a:ext cx="4151167" cy="369332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>
            <a:softEdge rad="12700"/>
          </a:effectLst>
        </p:spPr>
        <p:txBody>
          <a:bodyPr wrap="square">
            <a:spAutoFit/>
          </a:bodyPr>
          <a:lstStyle/>
          <a:p>
            <a:r>
              <a:rPr lang="ru-RU" sz="900" dirty="0"/>
              <a:t>-увеличение доли заявок через технологию единого окна, единую платформу 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2063719" y="5843031"/>
            <a:ext cx="4164461" cy="230832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>
            <a:softEdge rad="12700"/>
          </a:effectLst>
        </p:spPr>
        <p:txBody>
          <a:bodyPr wrap="square">
            <a:spAutoFit/>
          </a:bodyPr>
          <a:lstStyle/>
          <a:p>
            <a:r>
              <a:rPr lang="ru-RU" sz="900" dirty="0"/>
              <a:t>-рост доли слушателей, подавших заявку через  ИДДО 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2060894" y="5629181"/>
            <a:ext cx="4170595" cy="230832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>
            <a:softEdge rad="12700"/>
          </a:effectLst>
        </p:spPr>
        <p:txBody>
          <a:bodyPr wrap="square">
            <a:spAutoFit/>
          </a:bodyPr>
          <a:lstStyle/>
          <a:p>
            <a:r>
              <a:rPr lang="ru-RU" sz="900" b="1" dirty="0"/>
              <a:t>-2024 повышение качества и роли непрерывного образования 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2095863" y="6344409"/>
            <a:ext cx="4132315" cy="230832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>
            <a:softEdge rad="12700"/>
          </a:effectLst>
        </p:spPr>
        <p:txBody>
          <a:bodyPr wrap="square">
            <a:spAutoFit/>
          </a:bodyPr>
          <a:lstStyle/>
          <a:p>
            <a:r>
              <a:rPr lang="ru-RU" sz="900" dirty="0"/>
              <a:t>-рост  актуальных программ ДПО, востребованных слушателями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2090768" y="6560621"/>
            <a:ext cx="4137409" cy="230832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>
            <a:softEdge rad="12700"/>
          </a:effectLst>
        </p:spPr>
        <p:txBody>
          <a:bodyPr wrap="square">
            <a:spAutoFit/>
          </a:bodyPr>
          <a:lstStyle/>
          <a:p>
            <a:r>
              <a:rPr lang="ru-RU" sz="900" dirty="0"/>
              <a:t>-рост  выручки  программ ДПО</a:t>
            </a:r>
          </a:p>
        </p:txBody>
      </p:sp>
      <p:pic>
        <p:nvPicPr>
          <p:cNvPr id="66" name="Picture 14" descr="Строить планы 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772" y="5765573"/>
            <a:ext cx="379115" cy="379115"/>
          </a:xfrm>
          <a:prstGeom prst="rect">
            <a:avLst/>
          </a:prstGeom>
          <a:solidFill>
            <a:schemeClr val="bg1"/>
          </a:solidFill>
          <a:extLst/>
        </p:spPr>
      </p:pic>
      <p:cxnSp>
        <p:nvCxnSpPr>
          <p:cNvPr id="100" name="Прямая соединительная линия 99"/>
          <p:cNvCxnSpPr/>
          <p:nvPr/>
        </p:nvCxnSpPr>
        <p:spPr>
          <a:xfrm>
            <a:off x="2029973" y="5655182"/>
            <a:ext cx="6993050" cy="0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68" name="Рисунок 6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09109" y="6143380"/>
            <a:ext cx="996677" cy="64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6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Прямоугольник 64"/>
          <p:cNvSpPr/>
          <p:nvPr/>
        </p:nvSpPr>
        <p:spPr>
          <a:xfrm>
            <a:off x="7648537" y="111343"/>
            <a:ext cx="1403648" cy="1097438"/>
          </a:xfrm>
          <a:prstGeom prst="rect">
            <a:avLst/>
          </a:prstGeom>
          <a:solidFill>
            <a:srgbClr val="FAFAF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34" y="333743"/>
            <a:ext cx="9076666" cy="449815"/>
          </a:xfrm>
        </p:spPr>
        <p:txBody>
          <a:bodyPr/>
          <a:lstStyle/>
          <a:p>
            <a:pPr algn="ctr"/>
            <a:r>
              <a:rPr lang="ru-RU" sz="1800" dirty="0" smtClean="0">
                <a:solidFill>
                  <a:srgbClr val="004077"/>
                </a:solidFill>
              </a:rPr>
              <a:t>Стратегическая карта </a:t>
            </a:r>
            <a:br>
              <a:rPr lang="ru-RU" sz="1800" dirty="0" smtClean="0">
                <a:solidFill>
                  <a:srgbClr val="004077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заместителя  </a:t>
            </a:r>
            <a:r>
              <a:rPr lang="ru-RU" sz="1800" dirty="0">
                <a:solidFill>
                  <a:srgbClr val="002060"/>
                </a:solidFill>
              </a:rPr>
              <a:t>директора </a:t>
            </a:r>
            <a:r>
              <a:rPr lang="ru-RU" sz="1800" dirty="0" smtClean="0">
                <a:solidFill>
                  <a:srgbClr val="002060"/>
                </a:solidFill>
              </a:rPr>
              <a:t> ИДДО по </a:t>
            </a:r>
            <a:r>
              <a:rPr lang="ru-RU" sz="1800" dirty="0">
                <a:solidFill>
                  <a:srgbClr val="002060"/>
                </a:solidFill>
              </a:rPr>
              <a:t>материально-техническому </a:t>
            </a:r>
            <a:r>
              <a:rPr lang="ru-RU" sz="1800" dirty="0" smtClean="0">
                <a:solidFill>
                  <a:srgbClr val="002060"/>
                </a:solidFill>
              </a:rPr>
              <a:t>обеспечению</a:t>
            </a: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871647" y="1917542"/>
            <a:ext cx="87556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b="1" dirty="0" smtClean="0"/>
              <a:t>Воспитание </a:t>
            </a:r>
            <a:endParaRPr lang="ru-RU" sz="900" b="1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6747208" y="1911967"/>
            <a:ext cx="105548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 smtClean="0"/>
              <a:t>Образование </a:t>
            </a:r>
            <a:endParaRPr lang="ru-RU" sz="900" b="1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7613318" y="1924024"/>
            <a:ext cx="99097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b="1" dirty="0" smtClean="0"/>
              <a:t>Исследования</a:t>
            </a:r>
            <a:endParaRPr lang="ru-RU" sz="900" b="1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8500793" y="1929328"/>
            <a:ext cx="84350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b="1" dirty="0" smtClean="0"/>
              <a:t>Инновации </a:t>
            </a:r>
            <a:endParaRPr lang="ru-RU" sz="900" b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399869" y="1937051"/>
            <a:ext cx="122822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b="1" dirty="0" smtClean="0"/>
              <a:t>Сфера деятельности</a:t>
            </a:r>
            <a:endParaRPr lang="ru-RU" sz="800" b="1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3110468" y="1920231"/>
            <a:ext cx="798617" cy="215444"/>
          </a:xfrm>
          <a:prstGeom prst="rect">
            <a:avLst/>
          </a:prstGeom>
          <a:noFill/>
          <a:ln w="12700">
            <a:noFill/>
          </a:ln>
          <a:effectLst>
            <a:softEdge rad="12700"/>
          </a:effectLst>
        </p:spPr>
        <p:txBody>
          <a:bodyPr wrap="none">
            <a:spAutoFit/>
          </a:bodyPr>
          <a:lstStyle/>
          <a:p>
            <a:r>
              <a:rPr lang="ru-RU" sz="800" b="1" dirty="0" smtClean="0"/>
              <a:t>Показатели </a:t>
            </a:r>
            <a:endParaRPr lang="ru-RU" sz="8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41202" y="2150356"/>
            <a:ext cx="1676347" cy="442674"/>
          </a:xfrm>
          <a:prstGeom prst="roundRect">
            <a:avLst/>
          </a:prstGeom>
          <a:solidFill>
            <a:srgbClr val="2B3F6A"/>
          </a:solidFill>
        </p:spPr>
        <p:txBody>
          <a:bodyPr wrap="square">
            <a:spAutoFit/>
          </a:bodyPr>
          <a:lstStyle/>
          <a:p>
            <a:r>
              <a:rPr lang="ru-RU" sz="1000" b="1" dirty="0">
                <a:solidFill>
                  <a:schemeClr val="bg1"/>
                </a:solidFill>
              </a:rPr>
              <a:t>закупочная деятельность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08072" y="2243849"/>
            <a:ext cx="3760072" cy="2539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050" dirty="0"/>
              <a:t>- соблюдение сроков и потребности в ресурсах 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23957" y="2794816"/>
            <a:ext cx="1706947" cy="442674"/>
          </a:xfrm>
          <a:prstGeom prst="roundRect">
            <a:avLst/>
          </a:prstGeom>
          <a:solidFill>
            <a:srgbClr val="2B3F6A"/>
          </a:solidFill>
        </p:spPr>
        <p:txBody>
          <a:bodyPr wrap="square">
            <a:spAutoFit/>
          </a:bodyPr>
          <a:lstStyle/>
          <a:p>
            <a:r>
              <a:rPr lang="ru-RU" sz="1000" b="1" dirty="0">
                <a:solidFill>
                  <a:schemeClr val="bg1"/>
                </a:solidFill>
              </a:rPr>
              <a:t>обслуживание оргтехники и сети МЭИ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150951" y="2872621"/>
            <a:ext cx="3717194" cy="253916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>
            <a:softEdge rad="12700"/>
          </a:effectLst>
        </p:spPr>
        <p:txBody>
          <a:bodyPr wrap="square">
            <a:spAutoFit/>
          </a:bodyPr>
          <a:lstStyle/>
          <a:p>
            <a:r>
              <a:rPr lang="ru-RU" sz="1050" dirty="0" smtClean="0"/>
              <a:t>-обеспечение </a:t>
            </a:r>
            <a:r>
              <a:rPr lang="ru-RU" sz="1050" dirty="0"/>
              <a:t>доступности 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60674" y="3375067"/>
            <a:ext cx="1670230" cy="272415"/>
          </a:xfrm>
          <a:prstGeom prst="roundRect">
            <a:avLst/>
          </a:prstGeom>
          <a:solidFill>
            <a:srgbClr val="2B3F6A"/>
          </a:solidFill>
        </p:spPr>
        <p:txBody>
          <a:bodyPr wrap="square">
            <a:spAutoFit/>
          </a:bodyPr>
          <a:lstStyle/>
          <a:p>
            <a:r>
              <a:rPr lang="ru-RU" sz="1000" b="1" dirty="0">
                <a:solidFill>
                  <a:schemeClr val="bg1"/>
                </a:solidFill>
              </a:rPr>
              <a:t>Проведение ремонтов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172861" y="3357736"/>
            <a:ext cx="3695284" cy="253916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>
            <a:softEdge rad="12700"/>
          </a:effectLst>
        </p:spPr>
        <p:txBody>
          <a:bodyPr wrap="square">
            <a:spAutoFit/>
          </a:bodyPr>
          <a:lstStyle/>
          <a:p>
            <a:r>
              <a:rPr lang="ru-RU" sz="1050" dirty="0" smtClean="0"/>
              <a:t>-соблюдение </a:t>
            </a:r>
            <a:r>
              <a:rPr lang="ru-RU" sz="1050" dirty="0"/>
              <a:t>сроков и бюджетов 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51057" y="3844077"/>
            <a:ext cx="1679847" cy="612934"/>
          </a:xfrm>
          <a:prstGeom prst="roundRect">
            <a:avLst/>
          </a:prstGeom>
          <a:solidFill>
            <a:srgbClr val="2B3F6A"/>
          </a:solidFill>
        </p:spPr>
        <p:txBody>
          <a:bodyPr wrap="square">
            <a:spAutoFit/>
          </a:bodyPr>
          <a:lstStyle/>
          <a:p>
            <a:r>
              <a:rPr lang="ru-RU" sz="1000" b="1" dirty="0">
                <a:solidFill>
                  <a:schemeClr val="bg1"/>
                </a:solidFill>
              </a:rPr>
              <a:t>Материально-техническое обеспечение 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2157865" y="3939045"/>
            <a:ext cx="3710279" cy="253916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>
            <a:softEdge rad="12700"/>
          </a:effectLst>
        </p:spPr>
        <p:txBody>
          <a:bodyPr wrap="square">
            <a:spAutoFit/>
          </a:bodyPr>
          <a:lstStyle/>
          <a:p>
            <a:r>
              <a:rPr lang="ru-RU" sz="1050" dirty="0"/>
              <a:t>- соблюдение сроков и потребности в ресурсах </a:t>
            </a:r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>
            <a:off x="2108072" y="2652554"/>
            <a:ext cx="6993050" cy="0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>
            <a:off x="2150950" y="3262818"/>
            <a:ext cx="6993050" cy="0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>
            <a:off x="2171082" y="3790611"/>
            <a:ext cx="6993050" cy="0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>
            <a:off x="2150950" y="4437112"/>
            <a:ext cx="6993050" cy="0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43" name="Picture 18" descr="Электронная торговля 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417" y="2107815"/>
            <a:ext cx="379115" cy="379115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21678" y="2652554"/>
            <a:ext cx="371888" cy="371888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15724" y="3262818"/>
            <a:ext cx="371888" cy="371888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41644" y="3864133"/>
            <a:ext cx="371888" cy="371888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6099" y="6093296"/>
            <a:ext cx="996677" cy="64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18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47924"/>
            <a:ext cx="8229600" cy="850105"/>
          </a:xfrm>
        </p:spPr>
        <p:txBody>
          <a:bodyPr/>
          <a:lstStyle/>
          <a:p>
            <a:r>
              <a:rPr lang="ru-RU" dirty="0">
                <a:solidFill>
                  <a:srgbClr val="2B3F6A"/>
                </a:solidFill>
              </a:rPr>
              <a:t>Историческая справка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1552" y="2208402"/>
            <a:ext cx="2697782" cy="374571"/>
          </a:xfrm>
          <a:prstGeom prst="roundRect">
            <a:avLst/>
          </a:prstGeom>
          <a:solidFill>
            <a:srgbClr val="2B3F6A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Состав ИДДО</a:t>
            </a:r>
            <a:endParaRPr lang="ru-RU" sz="16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6066" y="2888427"/>
            <a:ext cx="3705894" cy="374571"/>
          </a:xfrm>
          <a:prstGeom prst="roundRect">
            <a:avLst/>
          </a:prstGeom>
          <a:solidFill>
            <a:srgbClr val="C1083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Corbel" panose="020B0503020204020204" pitchFamily="34" charset="0"/>
              </a:rPr>
              <a:t>Отдел дополнительного образования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24769" y="3344886"/>
            <a:ext cx="3705894" cy="646986"/>
          </a:xfrm>
          <a:prstGeom prst="roundRect">
            <a:avLst/>
          </a:prstGeom>
          <a:solidFill>
            <a:srgbClr val="C1083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Corbel" panose="020B0503020204020204" pitchFamily="34" charset="0"/>
              </a:rPr>
              <a:t>Отдел ресурсного обеспечения учебного процесса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5435" y="4085214"/>
            <a:ext cx="3705894" cy="374571"/>
          </a:xfrm>
          <a:prstGeom prst="roundRect">
            <a:avLst/>
          </a:prstGeom>
          <a:solidFill>
            <a:srgbClr val="C1083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Отдел развития </a:t>
            </a:r>
            <a:endParaRPr lang="ru-RU" sz="16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35435" y="4539859"/>
            <a:ext cx="3705894" cy="374571"/>
          </a:xfrm>
          <a:prstGeom prst="roundRect">
            <a:avLst/>
          </a:prstGeom>
          <a:solidFill>
            <a:srgbClr val="C1083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Corbel" panose="020B0503020204020204" pitchFamily="34" charset="0"/>
              </a:rPr>
              <a:t>СЦКТ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39117" y="986488"/>
            <a:ext cx="84657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B3F6A"/>
                </a:solidFill>
              </a:rPr>
              <a:t>ИДДО образовался в МЭИ в </a:t>
            </a:r>
            <a:r>
              <a:rPr lang="ru-RU" b="1" dirty="0">
                <a:solidFill>
                  <a:srgbClr val="2B3F6A"/>
                </a:solidFill>
              </a:rPr>
              <a:t>1968 г</a:t>
            </a:r>
            <a:r>
              <a:rPr lang="ru-RU" dirty="0">
                <a:solidFill>
                  <a:srgbClr val="2B3F6A"/>
                </a:solidFill>
              </a:rPr>
              <a:t>  как  Факультет повышения квалификации преподавателей (ФПКП). </a:t>
            </a:r>
          </a:p>
          <a:p>
            <a:r>
              <a:rPr lang="ru-RU" dirty="0">
                <a:solidFill>
                  <a:srgbClr val="2B3F6A"/>
                </a:solidFill>
              </a:rPr>
              <a:t>Статус  и современное название </a:t>
            </a:r>
            <a:r>
              <a:rPr lang="ru-RU" b="1" dirty="0">
                <a:solidFill>
                  <a:srgbClr val="2B3F6A"/>
                </a:solidFill>
              </a:rPr>
              <a:t>Института дистанционного и дополнительного образования (ИДДО)  </a:t>
            </a:r>
            <a:r>
              <a:rPr lang="ru-RU" dirty="0">
                <a:solidFill>
                  <a:srgbClr val="2B3F6A"/>
                </a:solidFill>
              </a:rPr>
              <a:t>был получен в марте </a:t>
            </a:r>
            <a:r>
              <a:rPr lang="ru-RU" b="1" dirty="0">
                <a:solidFill>
                  <a:srgbClr val="2B3F6A"/>
                </a:solidFill>
              </a:rPr>
              <a:t>2014 года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081451" y="2881928"/>
            <a:ext cx="3676525" cy="646986"/>
          </a:xfrm>
          <a:prstGeom prst="roundRect">
            <a:avLst/>
          </a:prstGeom>
          <a:solidFill>
            <a:srgbClr val="2B3F6A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Corbel" panose="020B0503020204020204" pitchFamily="34" charset="0"/>
              </a:rPr>
              <a:t>компьютерный класс на 15 посадочных мест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081451" y="3674847"/>
            <a:ext cx="3705894" cy="374571"/>
          </a:xfrm>
          <a:prstGeom prst="roundRect">
            <a:avLst/>
          </a:prstGeom>
          <a:solidFill>
            <a:srgbClr val="2B3F6A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Corbel" panose="020B0503020204020204" pitchFamily="34" charset="0"/>
              </a:rPr>
              <a:t>две студии видеозаписи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081451" y="4158137"/>
            <a:ext cx="3705894" cy="374571"/>
          </a:xfrm>
          <a:prstGeom prst="roundRect">
            <a:avLst/>
          </a:prstGeom>
          <a:solidFill>
            <a:srgbClr val="2B3F6A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Corbel" panose="020B0503020204020204" pitchFamily="34" charset="0"/>
              </a:rPr>
              <a:t>конференц-зал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090951" y="4707141"/>
            <a:ext cx="3705894" cy="646986"/>
          </a:xfrm>
          <a:prstGeom prst="roundRect">
            <a:avLst/>
          </a:prstGeom>
          <a:solidFill>
            <a:srgbClr val="2B3F6A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Corbel" panose="020B0503020204020204" pitchFamily="34" charset="0"/>
              </a:rPr>
              <a:t>мультимедийная аудитория удаленного вещания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82" y="181288"/>
            <a:ext cx="996677" cy="64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74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611560" y="1800514"/>
            <a:ext cx="8229600" cy="1487768"/>
          </a:xfrm>
        </p:spPr>
        <p:txBody>
          <a:bodyPr>
            <a:norm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ru-RU" sz="1400" dirty="0" smtClean="0"/>
              <a:t>Программа </a:t>
            </a:r>
            <a:r>
              <a:rPr lang="ru-RU" sz="1400" dirty="0"/>
              <a:t>развития НИУ «МЭИ» до 2030 г. в рамках реализации программы стратегического академического лидерства «</a:t>
            </a:r>
            <a:r>
              <a:rPr lang="ru-RU" sz="1400" dirty="0">
                <a:hlinkClick r:id="rId2"/>
              </a:rPr>
              <a:t>ПРИОРИТЕТ-2030</a:t>
            </a:r>
            <a:r>
              <a:rPr lang="ru-RU" sz="1400" dirty="0"/>
              <a:t>»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 smtClean="0"/>
              <a:t>Программа </a:t>
            </a:r>
            <a:r>
              <a:rPr lang="ru-RU" sz="1400" dirty="0"/>
              <a:t>комплексного развития Национального исследовательского университета "МЭИ" на 2019- 2024 годы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/>
              <a:t>Стратегия </a:t>
            </a:r>
            <a:r>
              <a:rPr lang="ru-RU" sz="1400" dirty="0"/>
              <a:t>развития ИДДО до 2030 года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448817" y="111677"/>
            <a:ext cx="8229600" cy="850105"/>
          </a:xfrm>
        </p:spPr>
        <p:txBody>
          <a:bodyPr/>
          <a:lstStyle/>
          <a:p>
            <a:r>
              <a:rPr lang="ru-RU" dirty="0" smtClean="0">
                <a:solidFill>
                  <a:srgbClr val="004077"/>
                </a:solidFill>
                <a:latin typeface="Corbel" panose="020B0503020204020204" pitchFamily="34" charset="0"/>
              </a:rPr>
              <a:t>Стратегические ориентиры развития</a:t>
            </a:r>
            <a:br>
              <a:rPr lang="ru-RU" dirty="0" smtClean="0">
                <a:solidFill>
                  <a:srgbClr val="004077"/>
                </a:solidFill>
                <a:latin typeface="Corbel" panose="020B0503020204020204" pitchFamily="34" charset="0"/>
              </a:rPr>
            </a:br>
            <a:r>
              <a:rPr lang="ru-RU" dirty="0" smtClean="0">
                <a:solidFill>
                  <a:srgbClr val="004077"/>
                </a:solidFill>
                <a:latin typeface="Corbel" panose="020B0503020204020204" pitchFamily="34" charset="0"/>
              </a:rPr>
              <a:t> ИДДО МЭИ</a:t>
            </a:r>
            <a:endParaRPr lang="ru-RU" dirty="0">
              <a:solidFill>
                <a:srgbClr val="004077"/>
              </a:solidFill>
              <a:latin typeface="Corbel" panose="020B0503020204020204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1632307" y="3121199"/>
            <a:ext cx="5483225" cy="1877695"/>
            <a:chOff x="1619672" y="3141335"/>
            <a:chExt cx="5483225" cy="1877695"/>
          </a:xfrm>
        </p:grpSpPr>
        <p:sp>
          <p:nvSpPr>
            <p:cNvPr id="7" name="Скругленный прямоугольник 6"/>
            <p:cNvSpPr>
              <a:spLocks/>
            </p:cNvSpPr>
            <p:nvPr/>
          </p:nvSpPr>
          <p:spPr>
            <a:xfrm>
              <a:off x="1639357" y="3141335"/>
              <a:ext cx="2592070" cy="864235"/>
            </a:xfrm>
            <a:prstGeom prst="roundRect">
              <a:avLst/>
            </a:prstGeom>
            <a:solidFill>
              <a:srgbClr val="2B3F6A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base">
                <a:spcAft>
                  <a:spcPts val="0"/>
                </a:spcAft>
              </a:pPr>
              <a:r>
                <a:rPr lang="x-none" sz="1000" kern="12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Передовой цент</a:t>
              </a:r>
              <a:r>
                <a:rPr lang="ru-RU" sz="1000" kern="12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р</a:t>
              </a:r>
              <a:r>
                <a:rPr lang="x-none" sz="1000" kern="12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образовательных технологий мирового уровня</a:t>
              </a:r>
              <a:endParaRPr lang="ru-RU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8" name="Скругленный прямоугольник 7"/>
            <p:cNvSpPr>
              <a:spLocks/>
            </p:cNvSpPr>
            <p:nvPr/>
          </p:nvSpPr>
          <p:spPr>
            <a:xfrm>
              <a:off x="4510827" y="3141335"/>
              <a:ext cx="2592070" cy="864235"/>
            </a:xfrm>
            <a:prstGeom prst="roundRect">
              <a:avLst/>
            </a:prstGeom>
            <a:solidFill>
              <a:srgbClr val="2B3F6A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base">
                <a:spcAft>
                  <a:spcPts val="0"/>
                </a:spcAft>
              </a:pPr>
              <a:r>
                <a:rPr lang="x-none" sz="1000" kern="12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Первое место по реализации корпоративных программ</a:t>
              </a:r>
              <a:r>
                <a:rPr lang="ru-RU" sz="1000" kern="12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r>
                <a:rPr lang="x-none" sz="1000" kern="12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аккредитованных международными  профессиональными сообществами</a:t>
              </a:r>
              <a:endParaRPr lang="ru-RU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" name="Скругленный прямоугольник 8"/>
            <p:cNvSpPr>
              <a:spLocks/>
            </p:cNvSpPr>
            <p:nvPr/>
          </p:nvSpPr>
          <p:spPr>
            <a:xfrm>
              <a:off x="1619672" y="4149080"/>
              <a:ext cx="2592070" cy="864235"/>
            </a:xfrm>
            <a:prstGeom prst="roundRect">
              <a:avLst/>
            </a:prstGeom>
            <a:solidFill>
              <a:srgbClr val="2B3F6A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base">
                <a:spcAft>
                  <a:spcPts val="0"/>
                </a:spcAft>
              </a:pPr>
              <a:r>
                <a:rPr lang="x-none" sz="1000" kern="12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Престижная образовательная площадка по подготовке элиты и внедрения технологий «образования через всю жизнь»</a:t>
              </a:r>
              <a:endParaRPr lang="ru-RU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0" name="Скругленный прямоугольник 9"/>
            <p:cNvSpPr>
              <a:spLocks/>
            </p:cNvSpPr>
            <p:nvPr/>
          </p:nvSpPr>
          <p:spPr>
            <a:xfrm>
              <a:off x="4462567" y="4154795"/>
              <a:ext cx="2592070" cy="864235"/>
            </a:xfrm>
            <a:prstGeom prst="roundRect">
              <a:avLst/>
            </a:prstGeom>
            <a:solidFill>
              <a:srgbClr val="2B3F6A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base">
                <a:spcAft>
                  <a:spcPts val="0"/>
                </a:spcAft>
              </a:pPr>
              <a:r>
                <a:rPr lang="x-none" sz="1000" kern="12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Саморегулируемый кластер развития </a:t>
              </a:r>
              <a:r>
                <a:rPr lang="x-none" sz="1000" kern="1200" dirty="0" smtClean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инициатив </a:t>
              </a:r>
              <a:r>
                <a:rPr lang="ru-RU" sz="1000" kern="1200" dirty="0" smtClean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студентов и слушателей </a:t>
              </a:r>
              <a:r>
                <a:rPr lang="x-none" sz="1000" kern="1200" dirty="0" smtClean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с </a:t>
              </a:r>
              <a:r>
                <a:rPr lang="x-none" sz="1000" kern="12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учетом традиций делового оборота и потребности отраслевых рынков</a:t>
              </a:r>
              <a:endPara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" name="Скругленный прямоугольник 10"/>
            <p:cNvSpPr>
              <a:spLocks/>
            </p:cNvSpPr>
            <p:nvPr/>
          </p:nvSpPr>
          <p:spPr>
            <a:xfrm>
              <a:off x="3682787" y="3737600"/>
              <a:ext cx="1238250" cy="504825"/>
            </a:xfrm>
            <a:prstGeom prst="roundRect">
              <a:avLst/>
            </a:prstGeom>
            <a:solidFill>
              <a:srgbClr val="A5A5A5">
                <a:lumMod val="75000"/>
              </a:srgb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 fontAlgn="base">
                <a:spcAft>
                  <a:spcPts val="0"/>
                </a:spcAft>
              </a:pPr>
              <a:r>
                <a:rPr lang="ru-RU" sz="1100" kern="12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Стратегические ориентиры </a:t>
              </a:r>
              <a:endParaRPr lang="ru-RU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13" name="Скругленный прямоугольник 12"/>
          <p:cNvSpPr/>
          <p:nvPr/>
        </p:nvSpPr>
        <p:spPr>
          <a:xfrm>
            <a:off x="1529604" y="1099024"/>
            <a:ext cx="5688632" cy="374571"/>
          </a:xfrm>
          <a:prstGeom prst="round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Документы стратегического планирования </a:t>
            </a:r>
            <a:endParaRPr lang="ru-RU" sz="16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983235" y="5067570"/>
            <a:ext cx="71607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Обеспечение   возможности получения качественного инженерного и </a:t>
            </a:r>
            <a:r>
              <a:rPr lang="ru-RU" sz="1600" smtClean="0">
                <a:ea typeface="Calibri" panose="020F0502020204030204" pitchFamily="34" charset="0"/>
                <a:cs typeface="Times New Roman" panose="02020603050405020304" pitchFamily="18" charset="0"/>
              </a:rPr>
              <a:t>социально-гуманитарного  непрерывного 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образования в течение всей жизни </a:t>
            </a:r>
            <a:r>
              <a:rPr lang="ru-R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на основе применения современных педагогических методик и технических решений</a:t>
            </a:r>
            <a:endParaRPr lang="ru-RU" sz="1600" dirty="0"/>
          </a:p>
        </p:txBody>
      </p:sp>
      <p:sp>
        <p:nvSpPr>
          <p:cNvPr id="15" name="Пятиугольник 14"/>
          <p:cNvSpPr/>
          <p:nvPr/>
        </p:nvSpPr>
        <p:spPr>
          <a:xfrm>
            <a:off x="611560" y="5306119"/>
            <a:ext cx="1224136" cy="646331"/>
          </a:xfrm>
          <a:prstGeom prst="homePlate">
            <a:avLst>
              <a:gd name="adj" fmla="val 26421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>
                <a:solidFill>
                  <a:srgbClr val="2B3F6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Миссия</a:t>
            </a:r>
            <a:r>
              <a:rPr lang="ru-RU" dirty="0">
                <a:solidFill>
                  <a:srgbClr val="2B3F6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92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ИДДО </a:t>
            </a:r>
            <a:endParaRPr lang="ru-RU" b="1" dirty="0">
              <a:solidFill>
                <a:srgbClr val="920000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082" y="181288"/>
            <a:ext cx="996677" cy="64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99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2B3F6A"/>
                </a:solidFill>
              </a:rPr>
              <a:t>Стратегические цели ИДДО</a:t>
            </a:r>
            <a:endParaRPr lang="ru-RU" dirty="0">
              <a:solidFill>
                <a:srgbClr val="2B3F6A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135713" y="7350129"/>
            <a:ext cx="514400" cy="365125"/>
          </a:xfrm>
        </p:spPr>
        <p:txBody>
          <a:bodyPr/>
          <a:lstStyle/>
          <a:p>
            <a:fld id="{3A18EB61-9EBD-44E2-9C41-DDD2243C44D8}" type="slidenum">
              <a:rPr lang="ru-RU" smtClean="0"/>
              <a:t>5</a:t>
            </a:fld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>
          <a:xfrm>
            <a:off x="420513" y="7343401"/>
            <a:ext cx="569897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59632" y="1728379"/>
            <a:ext cx="2808312" cy="374571"/>
          </a:xfrm>
          <a:prstGeom prst="round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Социальные цели</a:t>
            </a:r>
            <a:endParaRPr lang="ru-RU" sz="16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220072" y="1705888"/>
            <a:ext cx="2466081" cy="374571"/>
          </a:xfrm>
          <a:prstGeom prst="round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Корпоративные цели </a:t>
            </a:r>
            <a:endParaRPr lang="ru-RU" sz="16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20513" y="2489467"/>
            <a:ext cx="4057203" cy="91940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x-none" sz="1200" dirty="0">
                <a:ea typeface="Times New Roman" panose="02020603050405020304" pitchFamily="18" charset="0"/>
              </a:rPr>
              <a:t>наиболее полное и адекватное удовлетворение потребностей населения в образовательных  услугах</a:t>
            </a:r>
            <a:r>
              <a:rPr lang="ru-RU" sz="1200" dirty="0">
                <a:ea typeface="Times New Roman" panose="02020603050405020304" pitchFamily="18" charset="0"/>
              </a:rPr>
              <a:t> в области  энергетики, информационных технологий, экономики и управления</a:t>
            </a:r>
            <a:endParaRPr lang="ru-RU" sz="12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53702" y="3634194"/>
            <a:ext cx="4057203" cy="91940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x-none" sz="1200" dirty="0">
                <a:ea typeface="Times New Roman" panose="02020603050405020304" pitchFamily="18" charset="0"/>
              </a:rPr>
              <a:t>повышение коэффициента интеллекта (</a:t>
            </a:r>
            <a:r>
              <a:rPr lang="en-US" sz="1200" dirty="0">
                <a:ea typeface="Times New Roman" panose="02020603050405020304" pitchFamily="18" charset="0"/>
              </a:rPr>
              <a:t>IQ</a:t>
            </a:r>
            <a:r>
              <a:rPr lang="x-none" sz="1200" dirty="0">
                <a:ea typeface="Times New Roman" panose="02020603050405020304" pitchFamily="18" charset="0"/>
              </a:rPr>
              <a:t>) нации посредством увеличения в занятом населении доли лиц, имеющих высшее </a:t>
            </a:r>
            <a:r>
              <a:rPr lang="x-none" sz="1200" dirty="0" smtClean="0">
                <a:ea typeface="Times New Roman" panose="02020603050405020304" pitchFamily="18" charset="0"/>
              </a:rPr>
              <a:t>профессиональное</a:t>
            </a:r>
            <a:r>
              <a:rPr lang="ru-RU" sz="1200" dirty="0" smtClean="0">
                <a:ea typeface="Times New Roman" panose="02020603050405020304" pitchFamily="18" charset="0"/>
              </a:rPr>
              <a:t> образование </a:t>
            </a:r>
            <a:endParaRPr lang="ru-RU" sz="12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53701" y="4669642"/>
            <a:ext cx="4057203" cy="51077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dirty="0">
                <a:ea typeface="Times New Roman" panose="02020603050405020304" pitchFamily="18" charset="0"/>
              </a:rPr>
              <a:t>развитие научного потенциала общества посредством проведения </a:t>
            </a:r>
            <a:r>
              <a:rPr lang="ru-RU" sz="1200" dirty="0" smtClean="0">
                <a:ea typeface="Times New Roman" panose="02020603050405020304" pitchFamily="18" charset="0"/>
              </a:rPr>
              <a:t>исследований</a:t>
            </a:r>
            <a:endParaRPr lang="ru-RU" sz="1200" dirty="0">
              <a:ea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57200" y="5325141"/>
            <a:ext cx="4057203" cy="91940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dirty="0">
                <a:ea typeface="Times New Roman" panose="02020603050405020304" pitchFamily="18" charset="0"/>
              </a:rPr>
              <a:t>формирование гражданского общества посредством управления гражданским воспитанием и поведением обучающихся и работников университета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679329" y="2410592"/>
            <a:ext cx="4357167" cy="11237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dirty="0">
                <a:ea typeface="Times New Roman" panose="02020603050405020304" pitchFamily="18" charset="0"/>
              </a:rPr>
              <a:t>повышение образовательных, научно-исследовательских и инновационных компетенций института до уровня, позволяющего ему конкурировать с ведущими образовательными центрами мира с целью расширения доли рынка</a:t>
            </a:r>
            <a:endParaRPr lang="ru-RU" sz="12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712270" y="3656942"/>
            <a:ext cx="4324226" cy="153233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dirty="0">
                <a:ea typeface="Times New Roman" panose="02020603050405020304" pitchFamily="18" charset="0"/>
              </a:rPr>
              <a:t>удовлетворение потребностей корпоративных заказчиков на образовательные, научные и другие услуги и продукцию, производимые университетом на основе целевой контрактной подготовки, проведение прикладных исследований, производство наукоемкой продукции с целью получения экономического эффекта</a:t>
            </a:r>
            <a:endParaRPr lang="ru-RU" sz="12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719463" y="5248825"/>
            <a:ext cx="4324227" cy="153233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dirty="0">
                <a:ea typeface="Times New Roman" panose="02020603050405020304" pitchFamily="18" charset="0"/>
              </a:rPr>
              <a:t>осуществление научной, инновационной и кадровой поддержки основных направлений модернизации российского образования, федеральных программ развития высшего образования и науки, региональных программ развития с целью реализации в деятельности </a:t>
            </a:r>
            <a:r>
              <a:rPr lang="ru-RU" sz="1200" dirty="0" smtClean="0">
                <a:ea typeface="Times New Roman" panose="02020603050405020304" pitchFamily="18" charset="0"/>
              </a:rPr>
              <a:t>института </a:t>
            </a:r>
            <a:r>
              <a:rPr lang="ru-RU" sz="1200" dirty="0">
                <a:ea typeface="Times New Roman" panose="02020603050405020304" pitchFamily="18" charset="0"/>
              </a:rPr>
              <a:t>национальной доктрины развития образования.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696440" y="732958"/>
            <a:ext cx="71607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это формирование научно-исследовательского кластера по подготовке интеллектуальной элиты в области инженерных наук,  экономики и управления не основе совокупности передовых методик, корпоративных стандартов и международных исследовательских коллективов</a:t>
            </a:r>
            <a:endParaRPr lang="ru-RU" sz="1400" dirty="0"/>
          </a:p>
        </p:txBody>
      </p:sp>
      <p:sp>
        <p:nvSpPr>
          <p:cNvPr id="20" name="Пятиугольник 19"/>
          <p:cNvSpPr/>
          <p:nvPr/>
        </p:nvSpPr>
        <p:spPr>
          <a:xfrm>
            <a:off x="340965" y="873689"/>
            <a:ext cx="1224136" cy="646331"/>
          </a:xfrm>
          <a:prstGeom prst="homePlate">
            <a:avLst>
              <a:gd name="adj" fmla="val 26421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2B3F6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Цель </a:t>
            </a:r>
            <a:r>
              <a:rPr lang="ru-RU" b="1" dirty="0" smtClean="0">
                <a:solidFill>
                  <a:srgbClr val="92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ИДДО </a:t>
            </a:r>
            <a:endParaRPr lang="ru-RU" b="1" dirty="0">
              <a:solidFill>
                <a:srgbClr val="92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02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2" descr="Мета-люди из будущег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7050" y="1981200"/>
            <a:ext cx="22669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AutoShape 3"/>
          <p:cNvSpPr>
            <a:spLocks noChangeArrowheads="1"/>
          </p:cNvSpPr>
          <p:nvPr/>
        </p:nvSpPr>
        <p:spPr bwMode="auto">
          <a:xfrm rot="3297732">
            <a:off x="4575175" y="-1135062"/>
            <a:ext cx="1447800" cy="7194550"/>
          </a:xfrm>
          <a:custGeom>
            <a:avLst/>
            <a:gdLst>
              <a:gd name="T0" fmla="*/ 84912467 w 21600"/>
              <a:gd name="T1" fmla="*/ 1198183588 h 21600"/>
              <a:gd name="T2" fmla="*/ 48521408 w 21600"/>
              <a:gd name="T3" fmla="*/ 2147483647 h 21600"/>
              <a:gd name="T4" fmla="*/ 12130352 w 21600"/>
              <a:gd name="T5" fmla="*/ 1198183588 h 21600"/>
              <a:gd name="T6" fmla="*/ 48521408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1" name="Rectangle 4"/>
          <p:cNvSpPr>
            <a:spLocks noGrp="1"/>
          </p:cNvSpPr>
          <p:nvPr>
            <p:ph type="title"/>
          </p:nvPr>
        </p:nvSpPr>
        <p:spPr>
          <a:xfrm>
            <a:off x="0" y="260350"/>
            <a:ext cx="8153400" cy="990600"/>
          </a:xfrm>
        </p:spPr>
        <p:txBody>
          <a:bodyPr/>
          <a:lstStyle/>
          <a:p>
            <a:r>
              <a:rPr lang="ru-RU" smtClean="0"/>
              <a:t>Горизонты продвижения</a:t>
            </a:r>
          </a:p>
        </p:txBody>
      </p:sp>
      <p:sp>
        <p:nvSpPr>
          <p:cNvPr id="12292" name="Line 5"/>
          <p:cNvSpPr>
            <a:spLocks noChangeShapeType="1"/>
          </p:cNvSpPr>
          <p:nvPr/>
        </p:nvSpPr>
        <p:spPr bwMode="auto">
          <a:xfrm>
            <a:off x="1219200" y="5334000"/>
            <a:ext cx="670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293" name="AutoShape 6"/>
          <p:cNvSpPr>
            <a:spLocks noChangeArrowheads="1"/>
          </p:cNvSpPr>
          <p:nvPr/>
        </p:nvSpPr>
        <p:spPr bwMode="auto">
          <a:xfrm>
            <a:off x="1524000" y="5334000"/>
            <a:ext cx="76200" cy="76200"/>
          </a:xfrm>
          <a:custGeom>
            <a:avLst/>
            <a:gdLst>
              <a:gd name="T0" fmla="*/ 134408 w 21600"/>
              <a:gd name="T1" fmla="*/ 0 h 21600"/>
              <a:gd name="T2" fmla="*/ 39363 w 21600"/>
              <a:gd name="T3" fmla="*/ 39363 h 21600"/>
              <a:gd name="T4" fmla="*/ 0 w 21600"/>
              <a:gd name="T5" fmla="*/ 134408 h 21600"/>
              <a:gd name="T6" fmla="*/ 39363 w 21600"/>
              <a:gd name="T7" fmla="*/ 229454 h 21600"/>
              <a:gd name="T8" fmla="*/ 134408 w 21600"/>
              <a:gd name="T9" fmla="*/ 268817 h 21600"/>
              <a:gd name="T10" fmla="*/ 229454 w 21600"/>
              <a:gd name="T11" fmla="*/ 229454 h 21600"/>
              <a:gd name="T12" fmla="*/ 268817 w 21600"/>
              <a:gd name="T13" fmla="*/ 134408 h 21600"/>
              <a:gd name="T14" fmla="*/ 229454 w 21600"/>
              <a:gd name="T15" fmla="*/ 39363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4" name="AutoShape 7"/>
          <p:cNvSpPr>
            <a:spLocks noChangeArrowheads="1"/>
          </p:cNvSpPr>
          <p:nvPr/>
        </p:nvSpPr>
        <p:spPr bwMode="auto">
          <a:xfrm flipV="1">
            <a:off x="4648200" y="5334000"/>
            <a:ext cx="76200" cy="76200"/>
          </a:xfrm>
          <a:custGeom>
            <a:avLst/>
            <a:gdLst>
              <a:gd name="T0" fmla="*/ 134408 w 21600"/>
              <a:gd name="T1" fmla="*/ 0 h 21600"/>
              <a:gd name="T2" fmla="*/ 39363 w 21600"/>
              <a:gd name="T3" fmla="*/ 39363 h 21600"/>
              <a:gd name="T4" fmla="*/ 0 w 21600"/>
              <a:gd name="T5" fmla="*/ 134408 h 21600"/>
              <a:gd name="T6" fmla="*/ 39363 w 21600"/>
              <a:gd name="T7" fmla="*/ 229454 h 21600"/>
              <a:gd name="T8" fmla="*/ 134408 w 21600"/>
              <a:gd name="T9" fmla="*/ 268817 h 21600"/>
              <a:gd name="T10" fmla="*/ 229454 w 21600"/>
              <a:gd name="T11" fmla="*/ 229454 h 21600"/>
              <a:gd name="T12" fmla="*/ 268817 w 21600"/>
              <a:gd name="T13" fmla="*/ 134408 h 21600"/>
              <a:gd name="T14" fmla="*/ 229454 w 21600"/>
              <a:gd name="T15" fmla="*/ 39363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5" name="AutoShape 8"/>
          <p:cNvSpPr>
            <a:spLocks noChangeArrowheads="1"/>
          </p:cNvSpPr>
          <p:nvPr/>
        </p:nvSpPr>
        <p:spPr bwMode="auto">
          <a:xfrm>
            <a:off x="7315200" y="5334000"/>
            <a:ext cx="76200" cy="76200"/>
          </a:xfrm>
          <a:custGeom>
            <a:avLst/>
            <a:gdLst>
              <a:gd name="T0" fmla="*/ 134408 w 21600"/>
              <a:gd name="T1" fmla="*/ 0 h 21600"/>
              <a:gd name="T2" fmla="*/ 39363 w 21600"/>
              <a:gd name="T3" fmla="*/ 39363 h 21600"/>
              <a:gd name="T4" fmla="*/ 0 w 21600"/>
              <a:gd name="T5" fmla="*/ 134408 h 21600"/>
              <a:gd name="T6" fmla="*/ 39363 w 21600"/>
              <a:gd name="T7" fmla="*/ 229454 h 21600"/>
              <a:gd name="T8" fmla="*/ 134408 w 21600"/>
              <a:gd name="T9" fmla="*/ 268817 h 21600"/>
              <a:gd name="T10" fmla="*/ 229454 w 21600"/>
              <a:gd name="T11" fmla="*/ 229454 h 21600"/>
              <a:gd name="T12" fmla="*/ 268817 w 21600"/>
              <a:gd name="T13" fmla="*/ 134408 h 21600"/>
              <a:gd name="T14" fmla="*/ 229454 w 21600"/>
              <a:gd name="T15" fmla="*/ 39363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6" name="Rectangle 9"/>
          <p:cNvSpPr>
            <a:spLocks noChangeArrowheads="1"/>
          </p:cNvSpPr>
          <p:nvPr/>
        </p:nvSpPr>
        <p:spPr bwMode="auto">
          <a:xfrm>
            <a:off x="1547813" y="5516563"/>
            <a:ext cx="60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 smtClean="0"/>
              <a:t>2017</a:t>
            </a:r>
            <a:endParaRPr lang="ru-RU" b="1" dirty="0"/>
          </a:p>
        </p:txBody>
      </p:sp>
      <p:sp>
        <p:nvSpPr>
          <p:cNvPr id="12297" name="AutoShape 10"/>
          <p:cNvSpPr>
            <a:spLocks noChangeArrowheads="1"/>
          </p:cNvSpPr>
          <p:nvPr/>
        </p:nvSpPr>
        <p:spPr bwMode="auto">
          <a:xfrm>
            <a:off x="2819400" y="5334000"/>
            <a:ext cx="76200" cy="76200"/>
          </a:xfrm>
          <a:custGeom>
            <a:avLst/>
            <a:gdLst>
              <a:gd name="T0" fmla="*/ 134408 w 21600"/>
              <a:gd name="T1" fmla="*/ 0 h 21600"/>
              <a:gd name="T2" fmla="*/ 39363 w 21600"/>
              <a:gd name="T3" fmla="*/ 39363 h 21600"/>
              <a:gd name="T4" fmla="*/ 0 w 21600"/>
              <a:gd name="T5" fmla="*/ 134408 h 21600"/>
              <a:gd name="T6" fmla="*/ 39363 w 21600"/>
              <a:gd name="T7" fmla="*/ 229454 h 21600"/>
              <a:gd name="T8" fmla="*/ 134408 w 21600"/>
              <a:gd name="T9" fmla="*/ 268817 h 21600"/>
              <a:gd name="T10" fmla="*/ 229454 w 21600"/>
              <a:gd name="T11" fmla="*/ 229454 h 21600"/>
              <a:gd name="T12" fmla="*/ 268817 w 21600"/>
              <a:gd name="T13" fmla="*/ 134408 h 21600"/>
              <a:gd name="T14" fmla="*/ 229454 w 21600"/>
              <a:gd name="T15" fmla="*/ 39363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8" name="Rectangle 11"/>
          <p:cNvSpPr>
            <a:spLocks noChangeArrowheads="1"/>
          </p:cNvSpPr>
          <p:nvPr/>
        </p:nvSpPr>
        <p:spPr bwMode="auto">
          <a:xfrm>
            <a:off x="2700338" y="5445125"/>
            <a:ext cx="609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 smtClean="0"/>
              <a:t>2019</a:t>
            </a:r>
            <a:endParaRPr lang="ru-RU" b="1" dirty="0"/>
          </a:p>
        </p:txBody>
      </p:sp>
      <p:sp>
        <p:nvSpPr>
          <p:cNvPr id="12299" name="Rectangle 12"/>
          <p:cNvSpPr>
            <a:spLocks noChangeArrowheads="1"/>
          </p:cNvSpPr>
          <p:nvPr/>
        </p:nvSpPr>
        <p:spPr bwMode="auto">
          <a:xfrm>
            <a:off x="4500563" y="5516563"/>
            <a:ext cx="60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 smtClean="0"/>
              <a:t>2022</a:t>
            </a:r>
            <a:endParaRPr lang="ru-RU" b="1" dirty="0"/>
          </a:p>
        </p:txBody>
      </p:sp>
      <p:sp>
        <p:nvSpPr>
          <p:cNvPr id="12300" name="Rectangle 13"/>
          <p:cNvSpPr>
            <a:spLocks noChangeArrowheads="1"/>
          </p:cNvSpPr>
          <p:nvPr/>
        </p:nvSpPr>
        <p:spPr bwMode="auto">
          <a:xfrm>
            <a:off x="7086600" y="5486400"/>
            <a:ext cx="60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 smtClean="0"/>
              <a:t>2030</a:t>
            </a:r>
            <a:endParaRPr lang="ru-RU" b="1" dirty="0"/>
          </a:p>
        </p:txBody>
      </p:sp>
      <p:sp>
        <p:nvSpPr>
          <p:cNvPr id="12301" name="Line 14"/>
          <p:cNvSpPr>
            <a:spLocks noChangeShapeType="1"/>
          </p:cNvSpPr>
          <p:nvPr/>
        </p:nvSpPr>
        <p:spPr bwMode="auto">
          <a:xfrm flipV="1">
            <a:off x="1600200" y="3886200"/>
            <a:ext cx="2667000" cy="38100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302" name="Line 15"/>
          <p:cNvSpPr>
            <a:spLocks noChangeShapeType="1"/>
          </p:cNvSpPr>
          <p:nvPr/>
        </p:nvSpPr>
        <p:spPr bwMode="auto">
          <a:xfrm>
            <a:off x="1600200" y="4953000"/>
            <a:ext cx="1295400" cy="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303" name="Line 16"/>
          <p:cNvSpPr>
            <a:spLocks noChangeShapeType="1"/>
          </p:cNvSpPr>
          <p:nvPr/>
        </p:nvSpPr>
        <p:spPr bwMode="auto">
          <a:xfrm flipV="1">
            <a:off x="1600200" y="1295400"/>
            <a:ext cx="0" cy="426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304" name="Text Box 17"/>
          <p:cNvSpPr txBox="1">
            <a:spLocks noChangeArrowheads="1"/>
          </p:cNvSpPr>
          <p:nvPr/>
        </p:nvSpPr>
        <p:spPr bwMode="auto">
          <a:xfrm>
            <a:off x="2875125" y="4796135"/>
            <a:ext cx="6172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 dirty="0" smtClean="0"/>
              <a:t>Развитие образовательных программ реализуемых с применением ЭО и ДОТ</a:t>
            </a:r>
            <a:endParaRPr lang="ru-RU" sz="1200" dirty="0"/>
          </a:p>
        </p:txBody>
      </p:sp>
      <p:sp>
        <p:nvSpPr>
          <p:cNvPr id="12305" name="Text Box 18"/>
          <p:cNvSpPr txBox="1">
            <a:spLocks noChangeArrowheads="1"/>
          </p:cNvSpPr>
          <p:nvPr/>
        </p:nvSpPr>
        <p:spPr bwMode="auto">
          <a:xfrm>
            <a:off x="4267200" y="3733800"/>
            <a:ext cx="2286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 dirty="0" smtClean="0"/>
              <a:t>Развитие системы Цифрового университета</a:t>
            </a:r>
            <a:endParaRPr lang="ru-RU" sz="1200" b="1" dirty="0"/>
          </a:p>
        </p:txBody>
      </p:sp>
      <p:sp>
        <p:nvSpPr>
          <p:cNvPr id="12306" name="Text Box 19"/>
          <p:cNvSpPr txBox="1">
            <a:spLocks noChangeArrowheads="1"/>
          </p:cNvSpPr>
          <p:nvPr/>
        </p:nvSpPr>
        <p:spPr bwMode="auto">
          <a:xfrm>
            <a:off x="6858000" y="1828800"/>
            <a:ext cx="2286000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dirty="0"/>
              <a:t> </a:t>
            </a:r>
            <a:r>
              <a:rPr lang="ru-RU" sz="1200" b="1" dirty="0"/>
              <a:t>Инновационный отраслевой </a:t>
            </a:r>
            <a:r>
              <a:rPr lang="ru-RU" sz="1200" b="1" dirty="0" smtClean="0"/>
              <a:t>центр подготовки кадров</a:t>
            </a:r>
            <a:endParaRPr lang="ru-RU" sz="1200" b="1" dirty="0"/>
          </a:p>
        </p:txBody>
      </p:sp>
      <p:sp>
        <p:nvSpPr>
          <p:cNvPr id="12307" name="Rectangle 20"/>
          <p:cNvSpPr>
            <a:spLocks noChangeArrowheads="1"/>
          </p:cNvSpPr>
          <p:nvPr/>
        </p:nvSpPr>
        <p:spPr bwMode="auto">
          <a:xfrm>
            <a:off x="114300" y="2198132"/>
            <a:ext cx="1295400" cy="457200"/>
          </a:xfrm>
          <a:prstGeom prst="roundRect">
            <a:avLst/>
          </a:prstGeom>
          <a:solidFill>
            <a:srgbClr val="92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bg1"/>
                </a:solidFill>
              </a:rPr>
              <a:t>Проблемы</a:t>
            </a:r>
          </a:p>
        </p:txBody>
      </p:sp>
      <p:sp>
        <p:nvSpPr>
          <p:cNvPr id="12308" name="Text Box 21"/>
          <p:cNvSpPr txBox="1">
            <a:spLocks noChangeArrowheads="1"/>
          </p:cNvSpPr>
          <p:nvPr/>
        </p:nvSpPr>
        <p:spPr bwMode="auto">
          <a:xfrm>
            <a:off x="0" y="4941888"/>
            <a:ext cx="152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 dirty="0"/>
              <a:t>Разрешимые</a:t>
            </a:r>
            <a:r>
              <a:rPr lang="ru-RU" sz="1200" dirty="0"/>
              <a:t>: </a:t>
            </a:r>
            <a:r>
              <a:rPr lang="en-US" sz="1200" dirty="0"/>
              <a:t>mixt-</a:t>
            </a:r>
            <a:r>
              <a:rPr lang="ru-RU" sz="1200" dirty="0"/>
              <a:t>обучение, цифровая грамотность</a:t>
            </a:r>
          </a:p>
        </p:txBody>
      </p:sp>
      <p:sp>
        <p:nvSpPr>
          <p:cNvPr id="12309" name="Text Box 22"/>
          <p:cNvSpPr txBox="1">
            <a:spLocks noChangeArrowheads="1"/>
          </p:cNvSpPr>
          <p:nvPr/>
        </p:nvSpPr>
        <p:spPr bwMode="auto">
          <a:xfrm>
            <a:off x="0" y="41910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2310" name="Text Box 23"/>
          <p:cNvSpPr txBox="1">
            <a:spLocks noChangeArrowheads="1"/>
          </p:cNvSpPr>
          <p:nvPr/>
        </p:nvSpPr>
        <p:spPr bwMode="auto">
          <a:xfrm>
            <a:off x="0" y="4038600"/>
            <a:ext cx="1600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 dirty="0" err="1"/>
              <a:t>Среднесложные</a:t>
            </a:r>
            <a:r>
              <a:rPr lang="ru-RU" sz="1200" b="1" dirty="0"/>
              <a:t>: </a:t>
            </a:r>
            <a:r>
              <a:rPr lang="ru-RU" sz="1200" dirty="0" err="1"/>
              <a:t>персонифиц</a:t>
            </a:r>
            <a:r>
              <a:rPr lang="ru-RU" sz="1200" dirty="0"/>
              <a:t>. обучен и комплексное мышление</a:t>
            </a:r>
          </a:p>
        </p:txBody>
      </p:sp>
      <p:sp>
        <p:nvSpPr>
          <p:cNvPr id="12311" name="Text Box 24"/>
          <p:cNvSpPr txBox="1">
            <a:spLocks noChangeArrowheads="1"/>
          </p:cNvSpPr>
          <p:nvPr/>
        </p:nvSpPr>
        <p:spPr bwMode="auto">
          <a:xfrm>
            <a:off x="0" y="2819400"/>
            <a:ext cx="1752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 dirty="0"/>
              <a:t>Серьезные: </a:t>
            </a:r>
            <a:r>
              <a:rPr lang="ru-RU" sz="1200" dirty="0"/>
              <a:t>смена технологий  производства</a:t>
            </a:r>
            <a:r>
              <a:rPr lang="ru-RU" sz="1200" b="1" dirty="0"/>
              <a:t>,+ </a:t>
            </a:r>
            <a:r>
              <a:rPr lang="ru-RU" sz="1200" dirty="0"/>
              <a:t>Конкурирующие формы образования</a:t>
            </a:r>
          </a:p>
        </p:txBody>
      </p:sp>
      <p:sp>
        <p:nvSpPr>
          <p:cNvPr id="12312" name="Text Box 25"/>
          <p:cNvSpPr txBox="1">
            <a:spLocks noChangeArrowheads="1"/>
          </p:cNvSpPr>
          <p:nvPr/>
        </p:nvSpPr>
        <p:spPr bwMode="auto">
          <a:xfrm>
            <a:off x="1752600" y="5791200"/>
            <a:ext cx="228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12313" name="Picture 26" descr="The_Eye_Tribe_Track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7050" y="0"/>
            <a:ext cx="22669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14" name="Line 27"/>
          <p:cNvSpPr>
            <a:spLocks noChangeShapeType="1"/>
          </p:cNvSpPr>
          <p:nvPr/>
        </p:nvSpPr>
        <p:spPr bwMode="auto">
          <a:xfrm flipV="1">
            <a:off x="1643042" y="2571744"/>
            <a:ext cx="6427788" cy="13843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84" y="107577"/>
            <a:ext cx="996677" cy="64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48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5604992"/>
              </p:ext>
            </p:extLst>
          </p:nvPr>
        </p:nvGraphicFramePr>
        <p:xfrm>
          <a:off x="148679" y="753045"/>
          <a:ext cx="8846641" cy="61171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28211"/>
                <a:gridCol w="946838"/>
                <a:gridCol w="1147340"/>
                <a:gridCol w="1105690"/>
                <a:gridCol w="1203354"/>
                <a:gridCol w="1224136"/>
                <a:gridCol w="1152128"/>
                <a:gridCol w="1038944"/>
              </a:tblGrid>
              <a:tr h="22925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700" dirty="0">
                          <a:solidFill>
                            <a:schemeClr val="bg1"/>
                          </a:solidFill>
                          <a:effectLst/>
                        </a:rPr>
                        <a:t>Цели 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06" marR="315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083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700" b="1" dirty="0">
                          <a:solidFill>
                            <a:schemeClr val="bg1"/>
                          </a:solidFill>
                          <a:effectLst/>
                        </a:rPr>
                        <a:t>социально-экономическая </a:t>
                      </a:r>
                      <a:endParaRPr lang="ru-RU" sz="8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700" b="1" dirty="0">
                          <a:solidFill>
                            <a:schemeClr val="bg1"/>
                          </a:solidFill>
                          <a:effectLst/>
                        </a:rPr>
                        <a:t>политика</a:t>
                      </a:r>
                      <a:endParaRPr lang="ru-RU" sz="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06" marR="315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3F6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700" b="1">
                          <a:solidFill>
                            <a:schemeClr val="bg1"/>
                          </a:solidFill>
                          <a:effectLst/>
                        </a:rPr>
                        <a:t>научно-исследовательская политика</a:t>
                      </a:r>
                      <a:endParaRPr lang="ru-RU" sz="8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06" marR="315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3F6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700" b="1">
                          <a:solidFill>
                            <a:schemeClr val="bg1"/>
                          </a:solidFill>
                          <a:effectLst/>
                        </a:rPr>
                        <a:t>учебно-методическая </a:t>
                      </a:r>
                      <a:endParaRPr lang="ru-RU" sz="800" b="1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700" b="1">
                          <a:solidFill>
                            <a:schemeClr val="bg1"/>
                          </a:solidFill>
                          <a:effectLst/>
                        </a:rPr>
                        <a:t>политика</a:t>
                      </a:r>
                      <a:endParaRPr lang="ru-RU" sz="8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06" marR="315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3F6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92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700" b="1" dirty="0">
                          <a:solidFill>
                            <a:schemeClr val="bg1"/>
                          </a:solidFill>
                          <a:effectLst/>
                        </a:rPr>
                        <a:t>маркетинговая</a:t>
                      </a:r>
                      <a:endParaRPr lang="ru-RU" sz="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06" marR="315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3F6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700" b="1" dirty="0">
                          <a:solidFill>
                            <a:schemeClr val="bg1"/>
                          </a:solidFill>
                          <a:effectLst/>
                        </a:rPr>
                        <a:t>финансовая</a:t>
                      </a:r>
                      <a:endParaRPr lang="ru-RU" sz="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06" marR="315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3F6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700" b="1" dirty="0">
                          <a:solidFill>
                            <a:schemeClr val="bg1"/>
                          </a:solidFill>
                          <a:effectLst/>
                        </a:rPr>
                        <a:t>имущественная</a:t>
                      </a:r>
                      <a:endParaRPr lang="ru-RU" sz="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06" marR="315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3F6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700" b="1" dirty="0">
                          <a:solidFill>
                            <a:schemeClr val="bg1"/>
                          </a:solidFill>
                          <a:effectLst/>
                        </a:rPr>
                        <a:t>кадровая</a:t>
                      </a:r>
                      <a:endParaRPr lang="ru-RU" sz="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06" marR="315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3F6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700" b="1" dirty="0">
                          <a:solidFill>
                            <a:schemeClr val="bg1"/>
                          </a:solidFill>
                          <a:effectLst/>
                        </a:rPr>
                        <a:t>клиентская</a:t>
                      </a:r>
                      <a:endParaRPr lang="ru-RU" sz="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06" marR="315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3F6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700" b="1" dirty="0">
                          <a:solidFill>
                            <a:schemeClr val="bg1"/>
                          </a:solidFill>
                          <a:effectLst/>
                        </a:rPr>
                        <a:t>ассортиментная</a:t>
                      </a:r>
                      <a:endParaRPr lang="ru-RU" sz="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06" marR="315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3F6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chemeClr val="bg1"/>
                          </a:solidFill>
                          <a:effectLst/>
                        </a:rPr>
                        <a:t>воспитательная</a:t>
                      </a:r>
                      <a:endParaRPr lang="ru-RU" sz="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06" marR="315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3F6A"/>
                    </a:solidFill>
                  </a:tcPr>
                </a:tc>
              </a:tr>
              <a:tr h="1050850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700" b="1" dirty="0">
                          <a:solidFill>
                            <a:schemeClr val="bg1"/>
                          </a:solidFill>
                          <a:effectLst/>
                        </a:rPr>
                        <a:t>Передовой центр образовательных технологий мирового уровня</a:t>
                      </a:r>
                      <a:endParaRPr lang="ru-RU" sz="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06" marR="31506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08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бренда МЭИ как площадки  передовых образовательных технологий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материально-технической базы в пользование на платной основе.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Продажа образовательных курсов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Совершенствование студии для записи курсов 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совместных проектов с зарубежными партерами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исследований по теме развития дистанционных технологий и электронного образования 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активизировать деятельность по созданию авторских курсов</a:t>
                      </a: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</a:t>
                      </a:r>
                      <a:r>
                        <a:rPr lang="x-none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разработка учебных курсов на английском языке, создание двуязыковых пособий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Выстраивание внутренних и внешних каналов коммуникации с использованием современных  технологий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285591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700" b="1" dirty="0">
                          <a:solidFill>
                            <a:schemeClr val="bg1"/>
                          </a:solidFill>
                          <a:effectLst/>
                        </a:rPr>
                        <a:t>Престижная образовательная площадка по подготовке элиты и внедрения технологий «образования через всю жизнь»</a:t>
                      </a:r>
                      <a:endParaRPr lang="ru-RU" sz="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06" marR="31506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08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портфеля образовательных программ, диверсификация  образовательных продуктов</a:t>
                      </a: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применение концепции </a:t>
                      </a: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Liberal Arts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доходов на основе соотношения стоимости и контингента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900" spc="-3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обновление лабораторной базы обеспечивающей учебный процесс, </a:t>
                      </a:r>
                      <a:r>
                        <a:rPr lang="x-none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введение в действие конференц-зала онлайнового общения и скайп- технологий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системы привлечения хозяйствующих субъектов </a:t>
                      </a: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(корпораций) </a:t>
                      </a:r>
                      <a:r>
                        <a:rPr lang="x-none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образовательный процесс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системы кураторских часов и тематических соревнований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системы аккредитации программ вузов партнеров в странах СНГ с выдачей диплома МЭИ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активизация работы по трудоустройству, использования механизма ярмарки –выставки молодежных идей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168220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700" b="1" dirty="0">
                          <a:solidFill>
                            <a:schemeClr val="bg1"/>
                          </a:solidFill>
                          <a:effectLst/>
                        </a:rPr>
                        <a:t>Первое место по реализации корпоративных программ, аккредитованных международными  профессиональными сообществами</a:t>
                      </a:r>
                      <a:endParaRPr lang="ru-RU" sz="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06" marR="31506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08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механизма поддержки и взаимодействия с выпускниками</a:t>
                      </a: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профессиональными организациями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900" spc="-2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активизация гр</a:t>
                      </a:r>
                      <a:r>
                        <a:rPr lang="ru-RU" sz="900" spc="-2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x-none" sz="900" spc="-2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нтовых и стипендиальных программ поощрения творческой молодежи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бренда факультета, развитие «живого» сайта </a:t>
                      </a: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института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активизировать деятельность по реализации интересов профессиональных сообществ путем участия в работе общественных советов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повышать узнаваемость института  на основе проведения тематических круглых столов с общественными организациями и индустриальными партнёрами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системы взаимосвязи </a:t>
                      </a: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института, общественных организации, индустриальных партнеров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активизация работы молодежных тематических клубов</a:t>
                      </a: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взаимодействия с работодателями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402961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700" b="1" dirty="0">
                          <a:solidFill>
                            <a:schemeClr val="bg1"/>
                          </a:solidFill>
                          <a:effectLst/>
                        </a:rPr>
                        <a:t>Саморегулируемый кластер развития инициатив  студентов и слушателей с учетом традиций делового оборота и потребности отраслевых рынков</a:t>
                      </a:r>
                      <a:endParaRPr lang="ru-RU" sz="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06" marR="31506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08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и реализация  актуальных образовательных программ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spc="-2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Привлечение студентов и слушателей к участию в </a:t>
                      </a:r>
                      <a:r>
                        <a:rPr lang="ru-RU" sz="900" spc="-2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грантовых</a:t>
                      </a:r>
                      <a:r>
                        <a:rPr lang="ru-RU" sz="900" spc="-2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spc="-2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конкурсах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 </a:t>
                      </a:r>
                      <a:r>
                        <a:rPr lang="ru-RU" sz="9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коворкинга</a:t>
                      </a: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для студентов и слушателей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вовлеченности преподавателей  к участию в НИР студентов 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Рост количества реализованных инициатив студентов и слушателей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вовлеченности индустриальных партнёров в разработке образовательных программ   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престижа среди студентов и слушателей заниматься исследовательской работой и реализовывать свои инициативы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2B3F6A"/>
                </a:solidFill>
              </a:rPr>
              <a:t>Стратегические цели ИДДО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1261" y="123303"/>
            <a:ext cx="996677" cy="64807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27076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572303752"/>
              </p:ext>
            </p:extLst>
          </p:nvPr>
        </p:nvGraphicFramePr>
        <p:xfrm>
          <a:off x="457200" y="1509184"/>
          <a:ext cx="8229600" cy="4080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403648" y="181288"/>
            <a:ext cx="8229600" cy="850105"/>
          </a:xfrm>
        </p:spPr>
        <p:txBody>
          <a:bodyPr/>
          <a:lstStyle/>
          <a:p>
            <a:r>
              <a:rPr lang="ru-RU" dirty="0" smtClean="0">
                <a:solidFill>
                  <a:srgbClr val="2B3F6A"/>
                </a:solidFill>
              </a:rPr>
              <a:t>Приоритетные направления </a:t>
            </a:r>
            <a:br>
              <a:rPr lang="ru-RU" dirty="0" smtClean="0">
                <a:solidFill>
                  <a:srgbClr val="2B3F6A"/>
                </a:solidFill>
              </a:rPr>
            </a:br>
            <a:r>
              <a:rPr lang="ru-RU" dirty="0" smtClean="0">
                <a:solidFill>
                  <a:srgbClr val="2B3F6A"/>
                </a:solidFill>
              </a:rPr>
              <a:t>развития ИДДО</a:t>
            </a:r>
            <a:endParaRPr lang="ru-RU" dirty="0">
              <a:solidFill>
                <a:srgbClr val="2B3F6A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2082" y="181288"/>
            <a:ext cx="996677" cy="64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78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рямоугольник 47"/>
          <p:cNvSpPr/>
          <p:nvPr/>
        </p:nvSpPr>
        <p:spPr>
          <a:xfrm>
            <a:off x="71438" y="1773238"/>
            <a:ext cx="4500562" cy="1571625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07951" y="3773628"/>
            <a:ext cx="4572000" cy="2212975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/>
          </a:p>
        </p:txBody>
      </p:sp>
      <p:sp>
        <p:nvSpPr>
          <p:cNvPr id="3" name="Прямоугольник 2"/>
          <p:cNvSpPr/>
          <p:nvPr/>
        </p:nvSpPr>
        <p:spPr>
          <a:xfrm>
            <a:off x="4643438" y="3860800"/>
            <a:ext cx="4392612" cy="2232025"/>
          </a:xfrm>
          <a:prstGeom prst="rect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/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1773238"/>
            <a:ext cx="4500563" cy="1571625"/>
          </a:xfrm>
          <a:prstGeom prst="rect">
            <a:avLst/>
          </a:prstGeom>
          <a:solidFill>
            <a:schemeClr val="accent2">
              <a:lumMod val="40000"/>
              <a:lumOff val="6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/>
          </a:p>
        </p:txBody>
      </p:sp>
      <p:sp>
        <p:nvSpPr>
          <p:cNvPr id="29701" name="TextBox 5"/>
          <p:cNvSpPr txBox="1">
            <a:spLocks noChangeArrowheads="1"/>
          </p:cNvSpPr>
          <p:nvPr/>
        </p:nvSpPr>
        <p:spPr bwMode="auto">
          <a:xfrm>
            <a:off x="4716463" y="4077072"/>
            <a:ext cx="3143250" cy="88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/>
              <a:t>Интеграция в мировое образовательное профессиональное пространство</a:t>
            </a:r>
            <a:endParaRPr lang="en-US" sz="1600" b="1" dirty="0"/>
          </a:p>
        </p:txBody>
      </p:sp>
      <p:sp>
        <p:nvSpPr>
          <p:cNvPr id="29702" name="TextBox 6"/>
          <p:cNvSpPr txBox="1">
            <a:spLocks noChangeArrowheads="1"/>
          </p:cNvSpPr>
          <p:nvPr/>
        </p:nvSpPr>
        <p:spPr bwMode="auto">
          <a:xfrm>
            <a:off x="1763713" y="1844675"/>
            <a:ext cx="2376487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600" b="1" dirty="0" smtClean="0"/>
              <a:t>Развитие</a:t>
            </a:r>
            <a:endParaRPr lang="ru-RU" sz="1600" b="1" dirty="0"/>
          </a:p>
          <a:p>
            <a:pPr algn="ctr">
              <a:lnSpc>
                <a:spcPct val="90000"/>
              </a:lnSpc>
            </a:pPr>
            <a:r>
              <a:rPr lang="ru-RU" sz="1600" b="1" dirty="0"/>
              <a:t>бренда </a:t>
            </a:r>
            <a:r>
              <a:rPr lang="ru-RU" sz="1600" b="1" dirty="0" smtClean="0"/>
              <a:t> института</a:t>
            </a:r>
            <a:endParaRPr lang="en-US" sz="1600" b="1" dirty="0"/>
          </a:p>
        </p:txBody>
      </p:sp>
      <p:sp>
        <p:nvSpPr>
          <p:cNvPr id="29703" name="Text Box 26"/>
          <p:cNvSpPr txBox="1">
            <a:spLocks noChangeArrowheads="1"/>
          </p:cNvSpPr>
          <p:nvPr/>
        </p:nvSpPr>
        <p:spPr bwMode="auto">
          <a:xfrm>
            <a:off x="0" y="6165850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>
                <a:solidFill>
                  <a:srgbClr val="00B050"/>
                </a:solidFill>
              </a:rPr>
              <a:t>Результат</a:t>
            </a:r>
            <a:r>
              <a:rPr lang="ru-RU" sz="1400" b="1"/>
              <a:t>  – компетентный специалист инновационного типа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0" y="893763"/>
            <a:ext cx="9144000" cy="61093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srgbClr val="FF3300"/>
                </a:solidFill>
              </a:rPr>
              <a:t>КОНЦЕПЦИЯ</a:t>
            </a:r>
            <a:r>
              <a:rPr lang="ru-RU" sz="1400" kern="0" dirty="0">
                <a:solidFill>
                  <a:srgbClr val="FF3300"/>
                </a:solidFill>
              </a:rPr>
              <a:t> – </a:t>
            </a:r>
            <a:r>
              <a:rPr lang="ru-RU" sz="1400" b="1" kern="0" dirty="0">
                <a:solidFill>
                  <a:schemeClr val="accent2"/>
                </a:solidFill>
              </a:rPr>
              <a:t>сформировать </a:t>
            </a:r>
            <a:r>
              <a:rPr lang="ru-RU" sz="1400" b="1" kern="0" dirty="0" smtClean="0">
                <a:solidFill>
                  <a:schemeClr val="accent2"/>
                </a:solidFill>
              </a:rPr>
              <a:t>институт </a:t>
            </a:r>
            <a:r>
              <a:rPr lang="ru-RU" sz="1400" b="1" kern="0" dirty="0">
                <a:solidFill>
                  <a:schemeClr val="accent2"/>
                </a:solidFill>
              </a:rPr>
              <a:t>как ведущий образовательный центр отраслевого </a:t>
            </a:r>
            <a:r>
              <a:rPr lang="ru-RU" sz="1400" b="1" kern="0">
                <a:solidFill>
                  <a:schemeClr val="accent2"/>
                </a:solidFill>
              </a:rPr>
              <a:t>хозяйства </a:t>
            </a:r>
            <a:r>
              <a:rPr lang="ru-RU" sz="1400" b="1" kern="0" smtClean="0">
                <a:solidFill>
                  <a:schemeClr val="accent2"/>
                </a:solidFill>
              </a:rPr>
              <a:t>РФ, </a:t>
            </a:r>
            <a:r>
              <a:rPr lang="ru-RU" sz="1400" b="1" kern="0" dirty="0">
                <a:solidFill>
                  <a:schemeClr val="accent2"/>
                </a:solidFill>
              </a:rPr>
              <a:t>осуществляющий непрерывную и опережающую подготовку специалистов с </a:t>
            </a:r>
            <a:r>
              <a:rPr lang="ru-RU" sz="1400" b="1" kern="0" dirty="0" err="1">
                <a:solidFill>
                  <a:schemeClr val="accent2"/>
                </a:solidFill>
              </a:rPr>
              <a:t>инновационно</a:t>
            </a:r>
            <a:r>
              <a:rPr lang="ru-RU" sz="1400" b="1" kern="0" dirty="0">
                <a:solidFill>
                  <a:schemeClr val="accent2"/>
                </a:solidFill>
              </a:rPr>
              <a:t>-ориентированным мышлением.</a:t>
            </a:r>
          </a:p>
        </p:txBody>
      </p:sp>
      <p:sp>
        <p:nvSpPr>
          <p:cNvPr id="29705" name="TextBox 15"/>
          <p:cNvSpPr txBox="1">
            <a:spLocks noChangeArrowheads="1"/>
          </p:cNvSpPr>
          <p:nvPr/>
        </p:nvSpPr>
        <p:spPr bwMode="auto">
          <a:xfrm>
            <a:off x="4606926" y="1883063"/>
            <a:ext cx="3097212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600" b="1" dirty="0"/>
              <a:t>Сохранение и приумножение финансовой стабильности</a:t>
            </a:r>
            <a:endParaRPr lang="en-US" sz="1400" b="1" dirty="0"/>
          </a:p>
        </p:txBody>
      </p:sp>
      <p:sp>
        <p:nvSpPr>
          <p:cNvPr id="29706" name="TextBox 16"/>
          <p:cNvSpPr txBox="1">
            <a:spLocks noChangeArrowheads="1"/>
          </p:cNvSpPr>
          <p:nvPr/>
        </p:nvSpPr>
        <p:spPr bwMode="auto">
          <a:xfrm>
            <a:off x="1619250" y="2527394"/>
            <a:ext cx="2879725" cy="584841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1050" b="1" dirty="0"/>
              <a:t>Разработка нового содержания образовательных программ и внедрение новых технологий </a:t>
            </a:r>
            <a:r>
              <a:rPr lang="ru-RU" sz="1050" b="1" dirty="0" smtClean="0"/>
              <a:t>обучения</a:t>
            </a:r>
            <a:endParaRPr lang="en-US" sz="1050" b="1" dirty="0"/>
          </a:p>
        </p:txBody>
      </p:sp>
      <p:sp>
        <p:nvSpPr>
          <p:cNvPr id="29707" name="TextBox 17"/>
          <p:cNvSpPr txBox="1">
            <a:spLocks noChangeArrowheads="1"/>
          </p:cNvSpPr>
          <p:nvPr/>
        </p:nvSpPr>
        <p:spPr bwMode="auto">
          <a:xfrm>
            <a:off x="53973" y="1836545"/>
            <a:ext cx="1871663" cy="638473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50" b="1" dirty="0"/>
              <a:t>Развитие целевой контрактной подготовки для отрасли</a:t>
            </a:r>
            <a:endParaRPr lang="en-US" sz="1050" b="1" dirty="0"/>
          </a:p>
        </p:txBody>
      </p:sp>
      <p:sp>
        <p:nvSpPr>
          <p:cNvPr id="29708" name="TextBox 18"/>
          <p:cNvSpPr txBox="1">
            <a:spLocks noChangeArrowheads="1"/>
          </p:cNvSpPr>
          <p:nvPr/>
        </p:nvSpPr>
        <p:spPr bwMode="auto">
          <a:xfrm>
            <a:off x="90491" y="2500963"/>
            <a:ext cx="1463675" cy="542925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1050" b="1" dirty="0" smtClean="0"/>
              <a:t>Международная аккредитация программ</a:t>
            </a:r>
            <a:endParaRPr lang="en-US" sz="1050" b="1" dirty="0"/>
          </a:p>
        </p:txBody>
      </p:sp>
      <p:sp>
        <p:nvSpPr>
          <p:cNvPr id="29709" name="TextBox 19"/>
          <p:cNvSpPr txBox="1">
            <a:spLocks noChangeArrowheads="1"/>
          </p:cNvSpPr>
          <p:nvPr/>
        </p:nvSpPr>
        <p:spPr bwMode="auto">
          <a:xfrm>
            <a:off x="71437" y="3976931"/>
            <a:ext cx="2165334" cy="4597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50" b="1" dirty="0"/>
              <a:t>Развитие системы </a:t>
            </a:r>
            <a:r>
              <a:rPr lang="ru-RU" sz="1050" b="1" dirty="0" err="1"/>
              <a:t>довузовской</a:t>
            </a:r>
            <a:r>
              <a:rPr lang="ru-RU" sz="1050" b="1" dirty="0"/>
              <a:t> </a:t>
            </a:r>
            <a:r>
              <a:rPr lang="ru-RU" sz="1050" b="1" dirty="0" smtClean="0"/>
              <a:t>подготовки </a:t>
            </a:r>
            <a:endParaRPr lang="en-US" sz="1050" b="1" dirty="0"/>
          </a:p>
        </p:txBody>
      </p:sp>
      <p:sp>
        <p:nvSpPr>
          <p:cNvPr id="29710" name="TextBox 21"/>
          <p:cNvSpPr txBox="1">
            <a:spLocks noChangeArrowheads="1"/>
          </p:cNvSpPr>
          <p:nvPr/>
        </p:nvSpPr>
        <p:spPr bwMode="auto">
          <a:xfrm>
            <a:off x="107950" y="4941888"/>
            <a:ext cx="1558925" cy="584841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050" b="1" dirty="0" smtClean="0"/>
              <a:t>Развитие электронных курсов</a:t>
            </a:r>
            <a:endParaRPr lang="en-US" sz="1050" b="1" dirty="0"/>
          </a:p>
        </p:txBody>
      </p:sp>
      <p:sp>
        <p:nvSpPr>
          <p:cNvPr id="29711" name="TextBox 22"/>
          <p:cNvSpPr txBox="1">
            <a:spLocks noChangeArrowheads="1"/>
          </p:cNvSpPr>
          <p:nvPr/>
        </p:nvSpPr>
        <p:spPr bwMode="auto">
          <a:xfrm>
            <a:off x="1751013" y="4787900"/>
            <a:ext cx="2928938" cy="817245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50" b="1" dirty="0"/>
              <a:t>Развитие системы профессиональной переподготовки кадров и краткосрочных курсов повышения </a:t>
            </a:r>
            <a:r>
              <a:rPr lang="ru-RU" sz="1050" b="1" dirty="0" smtClean="0"/>
              <a:t>квалификации для бизнеса и населения</a:t>
            </a:r>
            <a:endParaRPr lang="en-US" sz="1050" b="1" dirty="0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-23812" y="3911600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4643438" y="1773238"/>
            <a:ext cx="0" cy="343217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07504" y="3140968"/>
            <a:ext cx="4535933" cy="609529"/>
          </a:xfrm>
          <a:prstGeom prst="roundRect">
            <a:avLst/>
          </a:prstGeom>
          <a:solidFill>
            <a:srgbClr val="2B3F6A"/>
          </a:solidFill>
          <a:ln w="381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 fontAlgn="auto">
              <a:lnSpc>
                <a:spcPct val="85000"/>
              </a:lnSpc>
              <a:spcBef>
                <a:spcPts val="20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МОДЕЛЬ</a:t>
            </a:r>
            <a:endParaRPr lang="ru-RU" sz="2000" b="1" dirty="0">
              <a:solidFill>
                <a:schemeClr val="bg1"/>
              </a:solidFill>
            </a:endParaRPr>
          </a:p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</a:rPr>
              <a:t>образовательной деятельности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9717" name="TextBox 26"/>
          <p:cNvSpPr txBox="1">
            <a:spLocks noChangeArrowheads="1"/>
          </p:cNvSpPr>
          <p:nvPr/>
        </p:nvSpPr>
        <p:spPr bwMode="auto">
          <a:xfrm>
            <a:off x="4716462" y="2349500"/>
            <a:ext cx="3024187" cy="715089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900" b="1" dirty="0"/>
              <a:t>Развитие социального партнерства (привлечение инвестиций работодателей, отраслевых министерств , открытие ресурсных центров)</a:t>
            </a:r>
            <a:endParaRPr lang="en-US" sz="900" b="1" dirty="0"/>
          </a:p>
        </p:txBody>
      </p:sp>
      <p:sp>
        <p:nvSpPr>
          <p:cNvPr id="29718" name="TextBox 27"/>
          <p:cNvSpPr txBox="1">
            <a:spLocks noChangeArrowheads="1"/>
          </p:cNvSpPr>
          <p:nvPr/>
        </p:nvSpPr>
        <p:spPr bwMode="auto">
          <a:xfrm>
            <a:off x="89691" y="4464502"/>
            <a:ext cx="1620385" cy="423946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050" b="1" dirty="0" smtClean="0"/>
              <a:t>Развитие программ для преподавателей</a:t>
            </a:r>
            <a:endParaRPr lang="en-US" sz="1050" b="1" dirty="0"/>
          </a:p>
        </p:txBody>
      </p:sp>
      <p:sp>
        <p:nvSpPr>
          <p:cNvPr id="29719" name="TextBox 28"/>
          <p:cNvSpPr txBox="1">
            <a:spLocks noChangeArrowheads="1"/>
          </p:cNvSpPr>
          <p:nvPr/>
        </p:nvSpPr>
        <p:spPr bwMode="auto">
          <a:xfrm>
            <a:off x="7740650" y="1870075"/>
            <a:ext cx="1212850" cy="1067526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900" b="1"/>
              <a:t>Развитие комплексной системы коммерциализации научно-технических разработок</a:t>
            </a:r>
            <a:endParaRPr lang="en-US" sz="900" b="1"/>
          </a:p>
        </p:txBody>
      </p:sp>
      <p:sp>
        <p:nvSpPr>
          <p:cNvPr id="29720" name="TextBox 29"/>
          <p:cNvSpPr txBox="1">
            <a:spLocks noChangeArrowheads="1"/>
          </p:cNvSpPr>
          <p:nvPr/>
        </p:nvSpPr>
        <p:spPr bwMode="auto">
          <a:xfrm>
            <a:off x="4716463" y="4941888"/>
            <a:ext cx="2447925" cy="459700"/>
          </a:xfrm>
          <a:prstGeom prst="roundRect">
            <a:avLst/>
          </a:prstGeom>
          <a:solidFill>
            <a:schemeClr val="bg1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50" b="1" dirty="0"/>
              <a:t>Развитие программ повышения академической мобильности</a:t>
            </a:r>
            <a:endParaRPr lang="en-US" sz="1050" b="1" dirty="0"/>
          </a:p>
        </p:txBody>
      </p:sp>
      <p:sp>
        <p:nvSpPr>
          <p:cNvPr id="29721" name="TextBox 30"/>
          <p:cNvSpPr txBox="1">
            <a:spLocks noChangeArrowheads="1"/>
          </p:cNvSpPr>
          <p:nvPr/>
        </p:nvSpPr>
        <p:spPr bwMode="auto">
          <a:xfrm>
            <a:off x="7452321" y="4156021"/>
            <a:ext cx="1558330" cy="638473"/>
          </a:xfrm>
          <a:prstGeom prst="roundRect">
            <a:avLst/>
          </a:prstGeom>
          <a:solidFill>
            <a:schemeClr val="bg1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50" b="1"/>
              <a:t>Обеспечение международной сертификации</a:t>
            </a:r>
            <a:endParaRPr lang="en-US" sz="1050" b="1"/>
          </a:p>
        </p:txBody>
      </p:sp>
      <p:sp>
        <p:nvSpPr>
          <p:cNvPr id="29722" name="TextBox 31"/>
          <p:cNvSpPr txBox="1">
            <a:spLocks noChangeArrowheads="1"/>
          </p:cNvSpPr>
          <p:nvPr/>
        </p:nvSpPr>
        <p:spPr bwMode="auto">
          <a:xfrm>
            <a:off x="7164389" y="4846146"/>
            <a:ext cx="1889918" cy="638473"/>
          </a:xfrm>
          <a:prstGeom prst="roundRect">
            <a:avLst/>
          </a:prstGeom>
          <a:solidFill>
            <a:schemeClr val="bg1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50" b="1"/>
              <a:t>Tuning </a:t>
            </a:r>
            <a:r>
              <a:rPr lang="ru-RU" sz="1050" b="1"/>
              <a:t> системы отечественного высшего образования</a:t>
            </a:r>
            <a:endParaRPr lang="en-US" sz="1050" b="1"/>
          </a:p>
        </p:txBody>
      </p:sp>
      <p:sp>
        <p:nvSpPr>
          <p:cNvPr id="29724" name="Text Box 26"/>
          <p:cNvSpPr txBox="1">
            <a:spLocks noChangeArrowheads="1"/>
          </p:cNvSpPr>
          <p:nvPr/>
        </p:nvSpPr>
        <p:spPr bwMode="auto">
          <a:xfrm>
            <a:off x="0" y="6488113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dirty="0">
                <a:solidFill>
                  <a:srgbClr val="00B050"/>
                </a:solidFill>
              </a:rPr>
              <a:t>Результат</a:t>
            </a:r>
            <a:r>
              <a:rPr lang="ru-RU" sz="1400" b="1" dirty="0"/>
              <a:t>  – лидерские позиции </a:t>
            </a:r>
            <a:r>
              <a:rPr lang="ru-RU" sz="1400" b="1" dirty="0" smtClean="0"/>
              <a:t>института в </a:t>
            </a:r>
            <a:r>
              <a:rPr lang="ru-RU" sz="1400" b="1" dirty="0"/>
              <a:t>мировом образовании</a:t>
            </a:r>
          </a:p>
        </p:txBody>
      </p:sp>
      <p:sp>
        <p:nvSpPr>
          <p:cNvPr id="29725" name="TextBox 26"/>
          <p:cNvSpPr txBox="1">
            <a:spLocks noChangeArrowheads="1"/>
          </p:cNvSpPr>
          <p:nvPr/>
        </p:nvSpPr>
        <p:spPr bwMode="auto">
          <a:xfrm>
            <a:off x="8027988" y="2997200"/>
            <a:ext cx="936625" cy="906631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1050" b="1"/>
              <a:t>Увеличение набора иностранных студентов</a:t>
            </a:r>
            <a:endParaRPr lang="en-US" sz="1050" b="1"/>
          </a:p>
        </p:txBody>
      </p:sp>
      <p:sp>
        <p:nvSpPr>
          <p:cNvPr id="29726" name="TextBox 21"/>
          <p:cNvSpPr txBox="1">
            <a:spLocks noChangeArrowheads="1"/>
          </p:cNvSpPr>
          <p:nvPr/>
        </p:nvSpPr>
        <p:spPr bwMode="auto">
          <a:xfrm>
            <a:off x="88895" y="5639762"/>
            <a:ext cx="2663825" cy="423946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1050" b="1"/>
              <a:t>Развитие системы </a:t>
            </a:r>
            <a:br>
              <a:rPr lang="ru-RU" sz="1050" b="1"/>
            </a:br>
            <a:r>
              <a:rPr lang="ru-RU" sz="1050" b="1"/>
              <a:t>интеграции с производством</a:t>
            </a:r>
            <a:endParaRPr lang="en-US" sz="1050" b="1"/>
          </a:p>
        </p:txBody>
      </p:sp>
      <p:sp>
        <p:nvSpPr>
          <p:cNvPr id="29727" name="TextBox 6"/>
          <p:cNvSpPr txBox="1">
            <a:spLocks noChangeArrowheads="1"/>
          </p:cNvSpPr>
          <p:nvPr/>
        </p:nvSpPr>
        <p:spPr bwMode="auto">
          <a:xfrm>
            <a:off x="1962165" y="3852626"/>
            <a:ext cx="2928937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600" b="1" dirty="0">
                <a:solidFill>
                  <a:srgbClr val="002060"/>
                </a:solidFill>
              </a:rPr>
              <a:t>Совершенствование системы непрерывной опережающей </a:t>
            </a:r>
            <a:br>
              <a:rPr lang="ru-RU" sz="1600" b="1" dirty="0">
                <a:solidFill>
                  <a:srgbClr val="002060"/>
                </a:solidFill>
              </a:rPr>
            </a:br>
            <a:r>
              <a:rPr lang="ru-RU" sz="1600" b="1" dirty="0">
                <a:solidFill>
                  <a:srgbClr val="002060"/>
                </a:solidFill>
              </a:rPr>
              <a:t>подготовки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29728" name="TextBox 26"/>
          <p:cNvSpPr txBox="1">
            <a:spLocks noChangeArrowheads="1"/>
          </p:cNvSpPr>
          <p:nvPr/>
        </p:nvSpPr>
        <p:spPr bwMode="auto">
          <a:xfrm>
            <a:off x="7164388" y="2997200"/>
            <a:ext cx="792162" cy="890781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1050" b="1"/>
              <a:t>Оптимизация цены обучения</a:t>
            </a:r>
            <a:endParaRPr lang="en-US" sz="1050" b="1"/>
          </a:p>
        </p:txBody>
      </p:sp>
      <p:sp>
        <p:nvSpPr>
          <p:cNvPr id="29729" name="TextBox 26"/>
          <p:cNvSpPr txBox="1">
            <a:spLocks noChangeArrowheads="1"/>
          </p:cNvSpPr>
          <p:nvPr/>
        </p:nvSpPr>
        <p:spPr bwMode="auto">
          <a:xfrm>
            <a:off x="4930775" y="2997200"/>
            <a:ext cx="2162175" cy="745736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050" b="1"/>
              <a:t>Создание интерактивного сайта и реализация эффективной рекламно-выставочной деятельности</a:t>
            </a:r>
            <a:endParaRPr lang="en-US" sz="1050" b="1"/>
          </a:p>
        </p:txBody>
      </p:sp>
      <p:sp>
        <p:nvSpPr>
          <p:cNvPr id="29730" name="TextBox 29"/>
          <p:cNvSpPr txBox="1">
            <a:spLocks noChangeArrowheads="1"/>
          </p:cNvSpPr>
          <p:nvPr/>
        </p:nvSpPr>
        <p:spPr bwMode="auto">
          <a:xfrm>
            <a:off x="4716463" y="5445125"/>
            <a:ext cx="2376487" cy="791706"/>
          </a:xfrm>
          <a:prstGeom prst="roundRect">
            <a:avLst/>
          </a:prstGeom>
          <a:solidFill>
            <a:schemeClr val="bg1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900" b="1" dirty="0"/>
              <a:t>Создание международного Центра образовательных программ; создание и </a:t>
            </a:r>
            <a:r>
              <a:rPr lang="ru-RU" sz="900" b="1" dirty="0" err="1"/>
              <a:t>брендирование</a:t>
            </a:r>
            <a:r>
              <a:rPr lang="ru-RU" sz="900" b="1" dirty="0"/>
              <a:t> инновационных центров компетенций</a:t>
            </a:r>
            <a:endParaRPr lang="en-US" sz="900" b="1" dirty="0"/>
          </a:p>
        </p:txBody>
      </p:sp>
      <p:sp>
        <p:nvSpPr>
          <p:cNvPr id="29732" name="TextBox 29"/>
          <p:cNvSpPr txBox="1">
            <a:spLocks noChangeArrowheads="1"/>
          </p:cNvSpPr>
          <p:nvPr/>
        </p:nvSpPr>
        <p:spPr bwMode="auto">
          <a:xfrm>
            <a:off x="7164388" y="5589588"/>
            <a:ext cx="1728787" cy="459700"/>
          </a:xfrm>
          <a:prstGeom prst="roundRect">
            <a:avLst/>
          </a:prstGeom>
          <a:solidFill>
            <a:schemeClr val="bg1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50" b="1"/>
              <a:t>Внедрение системы «двойных дипломов»</a:t>
            </a:r>
            <a:endParaRPr lang="en-US" sz="1050" b="1"/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2771774" y="1557338"/>
            <a:ext cx="4176489" cy="358775"/>
          </a:xfrm>
          <a:prstGeom prst="roundRect">
            <a:avLst/>
          </a:prstGeom>
          <a:solidFill>
            <a:srgbClr val="C108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solidFill>
                  <a:schemeClr val="bg1"/>
                </a:solidFill>
              </a:rPr>
              <a:t>Внешняя среда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>
                <a:solidFill>
                  <a:schemeClr val="bg1"/>
                </a:solidFill>
              </a:rPr>
              <a:t> (правительство, отраслевые министерства, рынок труда) </a:t>
            </a: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4643438" y="3716338"/>
            <a:ext cx="3673475" cy="360362"/>
          </a:xfrm>
          <a:prstGeom prst="roundRect">
            <a:avLst/>
          </a:prstGeom>
          <a:solidFill>
            <a:srgbClr val="C108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solidFill>
                  <a:schemeClr val="bg1"/>
                </a:solidFill>
              </a:rPr>
              <a:t>Внутренняя среда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solidFill>
                  <a:schemeClr val="bg1"/>
                </a:solidFill>
              </a:rPr>
              <a:t>(</a:t>
            </a:r>
            <a:r>
              <a:rPr lang="ru-RU" sz="1050" dirty="0">
                <a:solidFill>
                  <a:schemeClr val="bg1"/>
                </a:solidFill>
              </a:rPr>
              <a:t>работодатели, базовые СПО, вузы-конкуренты) </a:t>
            </a:r>
          </a:p>
        </p:txBody>
      </p:sp>
      <p:sp>
        <p:nvSpPr>
          <p:cNvPr id="40" name="Заголовок 1"/>
          <p:cNvSpPr>
            <a:spLocks noGrp="1"/>
          </p:cNvSpPr>
          <p:nvPr>
            <p:ph type="title"/>
          </p:nvPr>
        </p:nvSpPr>
        <p:spPr>
          <a:xfrm>
            <a:off x="457200" y="178644"/>
            <a:ext cx="8229600" cy="850105"/>
          </a:xfrm>
        </p:spPr>
        <p:txBody>
          <a:bodyPr/>
          <a:lstStyle/>
          <a:p>
            <a:r>
              <a:rPr lang="ru-RU" sz="2800" b="1" dirty="0" smtClean="0">
                <a:solidFill>
                  <a:srgbClr val="2B3F6A"/>
                </a:solidFill>
              </a:rPr>
              <a:t>Модель ИДДО</a:t>
            </a:r>
            <a:endParaRPr lang="ru-RU" sz="2800" b="1" dirty="0">
              <a:solidFill>
                <a:srgbClr val="2B3F6A"/>
              </a:solidFill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7988" y="135107"/>
            <a:ext cx="996677" cy="64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68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pei_shablon_3000_A4">
  <a:themeElements>
    <a:clrScheme name="Другая 1">
      <a:dk1>
        <a:srgbClr val="181818"/>
      </a:dk1>
      <a:lt1>
        <a:sysClr val="window" lastClr="FFFFFF"/>
      </a:lt1>
      <a:dk2>
        <a:srgbClr val="181818"/>
      </a:dk2>
      <a:lt2>
        <a:srgbClr val="F8F8F8"/>
      </a:lt2>
      <a:accent1>
        <a:srgbClr val="A23E43"/>
      </a:accent1>
      <a:accent2>
        <a:srgbClr val="2B3F6A"/>
      </a:accent2>
      <a:accent3>
        <a:srgbClr val="AE585B"/>
      </a:accent3>
      <a:accent4>
        <a:srgbClr val="465A7F"/>
      </a:accent4>
      <a:accent5>
        <a:srgbClr val="BB777A"/>
      </a:accent5>
      <a:accent6>
        <a:srgbClr val="66779A"/>
      </a:accent6>
      <a:hlink>
        <a:srgbClr val="2B3F6A"/>
      </a:hlink>
      <a:folHlink>
        <a:srgbClr val="A23E43"/>
      </a:folHlink>
    </a:clrScheme>
    <a:fontScheme name="Фирменный стиль презентаций">
      <a:majorFont>
        <a:latin typeface="Avenir Next Cyr"/>
        <a:ea typeface=""/>
        <a:cs typeface=""/>
      </a:majorFont>
      <a:minorFont>
        <a:latin typeface="Avenir Next Cyr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ФС МЭИ шабон.potx" id="{7604E263-28E6-4AF8-8A6B-EC74DFD11816}" vid="{DF03A726-2A6A-441E-8D13-5334CCCA477A}"/>
    </a:ext>
  </a:extLst>
</a:theme>
</file>

<file path=ppt/theme/theme2.xml><?xml version="1.0" encoding="utf-8"?>
<a:theme xmlns:a="http://schemas.openxmlformats.org/drawingml/2006/main" name="1_alena_shablon">
  <a:themeElements>
    <a:clrScheme name="ФС МЭИ Сине-красный темный">
      <a:dk1>
        <a:srgbClr val="FFFFFF"/>
      </a:dk1>
      <a:lt1>
        <a:srgbClr val="000001"/>
      </a:lt1>
      <a:dk2>
        <a:srgbClr val="FFFFFF"/>
      </a:dk2>
      <a:lt2>
        <a:srgbClr val="000001"/>
      </a:lt2>
      <a:accent1>
        <a:srgbClr val="0202D2"/>
      </a:accent1>
      <a:accent2>
        <a:srgbClr val="2828D8"/>
      </a:accent2>
      <a:accent3>
        <a:srgbClr val="4E4EE0"/>
      </a:accent3>
      <a:accent4>
        <a:srgbClr val="FF0000"/>
      </a:accent4>
      <a:accent5>
        <a:srgbClr val="E42626"/>
      </a:accent5>
      <a:accent6>
        <a:srgbClr val="EF4D4E"/>
      </a:accent6>
      <a:hlink>
        <a:srgbClr val="C0C0F4"/>
      </a:hlink>
      <a:folHlink>
        <a:srgbClr val="F7BFC0"/>
      </a:folHlink>
    </a:clrScheme>
    <a:fontScheme name="Фирменный стиль презентаций">
      <a:majorFont>
        <a:latin typeface="Avenir Next Cyr"/>
        <a:ea typeface=""/>
        <a:cs typeface=""/>
      </a:majorFont>
      <a:minorFont>
        <a:latin typeface="Avenir Next Cyr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ФС МЭИ шабон.potx" id="{7604E263-28E6-4AF8-8A6B-EC74DFD11816}" vid="{53D96DB0-B1E9-4008-B45A-DAF853BEB47F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34D67FD549ECF42A5B1AF6C193255C7" ma:contentTypeVersion="1" ma:contentTypeDescription="Создание документа." ma:contentTypeScope="" ma:versionID="c95eb1a1c3e27850cc7bc3d1e6f8e22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2a10c82831e5d625bbb0173136b0368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Дата начала расписания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Дата окончания расписания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AA3243C-EC1C-452F-BEB2-7AD374E03CA2}"/>
</file>

<file path=customXml/itemProps2.xml><?xml version="1.0" encoding="utf-8"?>
<ds:datastoreItem xmlns:ds="http://schemas.openxmlformats.org/officeDocument/2006/customXml" ds:itemID="{9F053DCA-53A7-47E2-8F14-45B500127AE8}"/>
</file>

<file path=customXml/itemProps3.xml><?xml version="1.0" encoding="utf-8"?>
<ds:datastoreItem xmlns:ds="http://schemas.openxmlformats.org/officeDocument/2006/customXml" ds:itemID="{1188CD4C-67D1-4069-887A-05E8683DEAA8}"/>
</file>

<file path=docProps/app.xml><?xml version="1.0" encoding="utf-8"?>
<Properties xmlns="http://schemas.openxmlformats.org/officeDocument/2006/extended-properties" xmlns:vt="http://schemas.openxmlformats.org/officeDocument/2006/docPropsVTypes">
  <Template>mpei_shablon_3000_A4</Template>
  <TotalTime>11012</TotalTime>
  <Words>3713</Words>
  <Application>Microsoft Office PowerPoint</Application>
  <PresentationFormat>Экран (4:3)</PresentationFormat>
  <Paragraphs>643</Paragraphs>
  <Slides>26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26</vt:i4>
      </vt:variant>
    </vt:vector>
  </HeadingPairs>
  <TitlesOfParts>
    <vt:vector size="39" baseType="lpstr">
      <vt:lpstr>Calibri Light</vt:lpstr>
      <vt:lpstr>Corbel</vt:lpstr>
      <vt:lpstr>Wingdings</vt:lpstr>
      <vt:lpstr>Avenir Next Cyr</vt:lpstr>
      <vt:lpstr>Tw Cen MT</vt:lpstr>
      <vt:lpstr>MV Boli</vt:lpstr>
      <vt:lpstr>Verdana</vt:lpstr>
      <vt:lpstr>Calibri</vt:lpstr>
      <vt:lpstr>Times New Roman</vt:lpstr>
      <vt:lpstr>Arial Black</vt:lpstr>
      <vt:lpstr>Arial</vt:lpstr>
      <vt:lpstr>mpei_shablon_3000_A4</vt:lpstr>
      <vt:lpstr>1_alena_shablon</vt:lpstr>
      <vt:lpstr>Стратегия развития ИДДО МЭИ  до 2030 года </vt:lpstr>
      <vt:lpstr>ИДДО МЭИ сегодня обеспечивает  возможность  непрерывного образования в течение всей жизни   </vt:lpstr>
      <vt:lpstr>Историческая справка</vt:lpstr>
      <vt:lpstr>Стратегические ориентиры развития  ИДДО МЭИ</vt:lpstr>
      <vt:lpstr>Стратегические цели ИДДО</vt:lpstr>
      <vt:lpstr>Горизонты продвижения</vt:lpstr>
      <vt:lpstr>Стратегические цели ИДДО</vt:lpstr>
      <vt:lpstr>Приоритетные направления  развития ИДДО</vt:lpstr>
      <vt:lpstr>Модель ИДДО</vt:lpstr>
      <vt:lpstr>Устойчивые конкурентные преимущества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Стратегическая карта ИДДО</vt:lpstr>
      <vt:lpstr>Стратегическая карта дирекции  ИДДО</vt:lpstr>
      <vt:lpstr>Стратегическая карта дирекции  ИДДО</vt:lpstr>
      <vt:lpstr>Стратегическая карта отдела развития ИДДО</vt:lpstr>
      <vt:lpstr>Стратегическая карта отдела дистанционного обучения  ИДДО</vt:lpstr>
      <vt:lpstr>Стратегическая карта отдела дистанционного обучения  ИДДО</vt:lpstr>
      <vt:lpstr>Стратегическая карта отдела ресурсного обеспечения ИДДО</vt:lpstr>
      <vt:lpstr>Стратегическая карта отдела дополнительного образования ИДДО</vt:lpstr>
      <vt:lpstr>Стратегическая карта  заместителя  директора  ИДДО по материально-техническому обеспечению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Михайлова Ирина Петровна</dc:creator>
  <cp:lastModifiedBy>Михайлова Ирина Петровна</cp:lastModifiedBy>
  <cp:revision>190</cp:revision>
  <cp:lastPrinted>2022-06-16T12:42:38Z</cp:lastPrinted>
  <dcterms:created xsi:type="dcterms:W3CDTF">2022-05-13T07:16:10Z</dcterms:created>
  <dcterms:modified xsi:type="dcterms:W3CDTF">2022-08-19T08:22:05Z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0x010100B34D67FD549ECF42A5B1AF6C193255C7</vt:lpwstr>
  </property>
</Properties>
</file>