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3" r:id="rId5"/>
  </p:sldMasterIdLst>
  <p:notesMasterIdLst>
    <p:notesMasterId r:id="rId16"/>
  </p:notesMasterIdLst>
  <p:handoutMasterIdLst>
    <p:handoutMasterId r:id="rId17"/>
  </p:handoutMasterIdLst>
  <p:sldIdLst>
    <p:sldId id="265" r:id="rId6"/>
    <p:sldId id="288" r:id="rId7"/>
    <p:sldId id="259" r:id="rId8"/>
    <p:sldId id="282" r:id="rId9"/>
    <p:sldId id="274" r:id="rId10"/>
    <p:sldId id="290" r:id="rId11"/>
    <p:sldId id="292" r:id="rId12"/>
    <p:sldId id="263" r:id="rId13"/>
    <p:sldId id="258" r:id="rId14"/>
    <p:sldId id="264" r:id="rId15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venir Next Cyr" panose="020B0503020202020204" charset="-52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5147" autoAdjust="0"/>
  </p:normalViewPr>
  <p:slideViewPr>
    <p:cSldViewPr showGuides="1">
      <p:cViewPr varScale="1">
        <p:scale>
          <a:sx n="90" d="100"/>
          <a:sy n="90" d="100"/>
        </p:scale>
        <p:origin x="1830" y="84"/>
      </p:cViewPr>
      <p:guideLst>
        <p:guide orient="horz" pos="1711"/>
        <p:guide pos="2880"/>
        <p:guide orient="horz" pos="2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27.01.2025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27.01.2025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65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62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00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27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62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920FB-CC71-432D-9035-5D9B8C07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11017-7023-42F1-9359-961E70C4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74C95-C278-4D19-BDF2-2E23705B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4AEEAE-5C0A-4222-86E8-36EA24C92883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787C2-4327-4689-8C11-06BC4F1D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14903C-1AB5-4C34-975C-B73FE1FA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498B-13BC-474A-A8AA-0290EA46F3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71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4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846336" y="191784"/>
            <a:ext cx="7756127" cy="1015663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lang="ru-RU" sz="3600" b="1" kern="1200" smtClean="0">
                <a:solidFill>
                  <a:srgbClr val="00589A"/>
                </a:solidFill>
                <a:latin typeface="Arial" pitchFamily="34" charset="0"/>
              </a:defRPr>
            </a:lvl1pPr>
          </a:lstStyle>
          <a:p>
            <a:r>
              <a:rPr lang="ru-RU" sz="2000" b="1" kern="1200" dirty="0" smtClean="0">
                <a:solidFill>
                  <a:srgbClr val="00589A"/>
                </a:solidFill>
                <a:latin typeface="Arial" pitchFamily="34" charset="0"/>
                <a:ea typeface="+mn-ea"/>
                <a:cs typeface="+mn-cs"/>
              </a:rPr>
              <a:t>Национальный исследовательский университет «МЭИ»</a:t>
            </a:r>
            <a:br>
              <a:rPr lang="ru-RU" sz="2000" b="1" kern="1200" dirty="0" smtClean="0">
                <a:solidFill>
                  <a:srgbClr val="00589A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00589A"/>
                </a:solidFill>
                <a:latin typeface="Arial" pitchFamily="34" charset="0"/>
                <a:ea typeface="+mn-ea"/>
                <a:cs typeface="+mn-cs"/>
              </a:rPr>
              <a:t>Инженерно-экономический институт</a:t>
            </a:r>
            <a:br>
              <a:rPr lang="ru-RU" sz="2000" b="1" kern="1200" dirty="0" smtClean="0">
                <a:solidFill>
                  <a:srgbClr val="00589A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00589A"/>
                </a:solidFill>
                <a:latin typeface="Arial" pitchFamily="34" charset="0"/>
                <a:ea typeface="+mn-ea"/>
                <a:cs typeface="+mn-cs"/>
              </a:rPr>
              <a:t>Кафедра Менеджмента в Энергетике и Промышленности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156177" y="6309321"/>
            <a:ext cx="2987824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Должность, степень, звание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6309348"/>
            <a:ext cx="1221916" cy="383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1"/>
          <p:cNvSpPr txBox="1">
            <a:spLocks noChangeAspect="1"/>
          </p:cNvSpPr>
          <p:nvPr userDrawn="1"/>
        </p:nvSpPr>
        <p:spPr>
          <a:xfrm>
            <a:off x="846337" y="1634971"/>
            <a:ext cx="7756127" cy="3416320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81818"/>
                </a:solidFill>
              </a:rPr>
              <a:t>Доклад по выпускной квалификационной работе бакалавра, выполненной на тему: «ПОЛНОЕ НАЗВАНИЕ ВКР» (в утвержденной формулировке)</a:t>
            </a:r>
            <a:br>
              <a:rPr lang="ru-RU" dirty="0" smtClean="0">
                <a:solidFill>
                  <a:srgbClr val="181818"/>
                </a:solidFill>
              </a:rPr>
            </a:br>
            <a:endParaRPr lang="ru-RU" dirty="0" smtClean="0">
              <a:solidFill>
                <a:srgbClr val="181818"/>
              </a:solidFill>
            </a:endParaRP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771800" y="5829635"/>
            <a:ext cx="3239765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Докладчик: ФИО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2771800" y="6309249"/>
            <a:ext cx="3239765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Научный руководитель: ФИО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6156177" y="5829172"/>
            <a:ext cx="2987823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93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178644"/>
            <a:ext cx="843528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baseline="0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Актуальность темы исследования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4400">
                <a:solidFill>
                  <a:schemeClr val="tx1"/>
                </a:solidFill>
              </a:defRPr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1.</a:t>
            </a:r>
          </a:p>
          <a:p>
            <a:pPr lvl="0"/>
            <a:r>
              <a:rPr lang="ru-RU" dirty="0" smtClean="0"/>
              <a:t>2.</a:t>
            </a:r>
          </a:p>
          <a:p>
            <a:pPr lvl="0"/>
            <a:r>
              <a:rPr lang="ru-RU" dirty="0" smtClean="0"/>
              <a:t>3.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        </a:t>
            </a:r>
          </a:p>
          <a:p>
            <a:pPr lvl="0"/>
            <a:r>
              <a:rPr lang="ru-RU" dirty="0" smtClean="0"/>
              <a:t>           На одном слайде</a:t>
            </a:r>
          </a:p>
          <a:p>
            <a:pPr lvl="0"/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116630"/>
            <a:ext cx="843528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Цель, задачи исследования</a:t>
            </a:r>
            <a:br>
              <a:rPr lang="ru-RU" dirty="0" smtClean="0"/>
            </a:br>
            <a:r>
              <a:rPr lang="ru-RU" dirty="0" smtClean="0"/>
              <a:t>Объект, предмет исследования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800" i="0" u="none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Цель исследования -</a:t>
            </a:r>
          </a:p>
          <a:p>
            <a:pPr marL="0" indent="0">
              <a:buNone/>
            </a:pPr>
            <a:r>
              <a:rPr lang="ru-RU" sz="2800" dirty="0" smtClean="0"/>
              <a:t>Задачи исследования: </a:t>
            </a:r>
          </a:p>
          <a:p>
            <a:pPr marL="0" indent="0">
              <a:buNone/>
            </a:pPr>
            <a:r>
              <a:rPr lang="ru-RU" sz="2800" dirty="0" smtClean="0"/>
              <a:t>(количество задач в соответствии с ВКР)</a:t>
            </a:r>
          </a:p>
          <a:p>
            <a:pPr marL="0" indent="0">
              <a:buNone/>
            </a:pPr>
            <a:r>
              <a:rPr lang="ru-RU" sz="2800" dirty="0" smtClean="0"/>
              <a:t>1.</a:t>
            </a:r>
          </a:p>
          <a:p>
            <a:pPr marL="0" indent="0">
              <a:buNone/>
            </a:pPr>
            <a:r>
              <a:rPr lang="ru-RU" sz="2800" dirty="0" smtClean="0"/>
              <a:t>2.</a:t>
            </a:r>
          </a:p>
          <a:p>
            <a:pPr marL="0" indent="0">
              <a:buNone/>
            </a:pPr>
            <a:r>
              <a:rPr lang="ru-RU" sz="2800" dirty="0" smtClean="0"/>
              <a:t>3.</a:t>
            </a:r>
          </a:p>
          <a:p>
            <a:r>
              <a:rPr lang="ru-RU" sz="2800" dirty="0" smtClean="0"/>
              <a:t>…</a:t>
            </a:r>
          </a:p>
          <a:p>
            <a:pPr marL="0" indent="0">
              <a:buNone/>
            </a:pPr>
            <a:r>
              <a:rPr lang="ru-RU" sz="2800" dirty="0" smtClean="0"/>
              <a:t>Объект исследования – </a:t>
            </a:r>
          </a:p>
          <a:p>
            <a:pPr marL="0" indent="0">
              <a:buNone/>
            </a:pPr>
            <a:r>
              <a:rPr lang="ru-RU" sz="2800" dirty="0" smtClean="0"/>
              <a:t>Предмет исследования – </a:t>
            </a:r>
          </a:p>
          <a:p>
            <a:pPr marL="0" indent="0">
              <a:buNone/>
            </a:pPr>
            <a:r>
              <a:rPr lang="ru-RU" dirty="0" smtClean="0"/>
              <a:t>                              На одном слайде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4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116630"/>
            <a:ext cx="843528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Структура (этапы, формы, инструменты), иллюстрирующая выводы Первой, теоретической главы ВКР</a:t>
            </a:r>
            <a:br>
              <a:rPr lang="ru-RU" dirty="0" smtClean="0"/>
            </a:br>
            <a:r>
              <a:rPr lang="ru-RU" dirty="0" smtClean="0"/>
              <a:t>(исходя из задач исследования)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800" i="0" u="none" baseline="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                             На 1-2 слайдах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3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116630"/>
            <a:ext cx="843528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 smtClean="0"/>
              <a:t>Структура (характеристика объекта, результаты проведенного анализа, выявленные недостатки), иллюстрирующая выводы Второй, аналитической главы ВКР</a:t>
            </a:r>
            <a:br>
              <a:rPr lang="ru-RU" sz="2000" dirty="0" smtClean="0"/>
            </a:br>
            <a:r>
              <a:rPr lang="ru-RU" sz="2000" dirty="0" smtClean="0"/>
              <a:t>(исходя из задач исследования)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800" i="0" u="none" baseline="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                             На 2-3 слайдах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6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116630"/>
            <a:ext cx="843528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 smtClean="0"/>
              <a:t>Структура (рекомендации/мероприятия, экономический (+социальный) эффект/эффективность от предложенных рекомендаций/мероприятий), иллюстрирующая выводы Третьей, рекомендательной главы ВКР</a:t>
            </a:r>
            <a:br>
              <a:rPr lang="ru-RU" sz="2000" dirty="0" smtClean="0"/>
            </a:br>
            <a:r>
              <a:rPr lang="ru-RU" sz="2000" dirty="0" smtClean="0"/>
              <a:t>(исходя из задач исследования)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800" i="0" u="none" baseline="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                             На 2-3 слайдах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7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44" y="-27617"/>
            <a:ext cx="843528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baseline="0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Выводы по выпускной квалификационной </a:t>
            </a:r>
            <a:br>
              <a:rPr lang="ru-RU" dirty="0" smtClean="0"/>
            </a:br>
            <a:r>
              <a:rPr lang="ru-RU" dirty="0" smtClean="0"/>
              <a:t>работе бакалавра: (исходя из цели и задач исследования)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800" i="0" u="none" baseline="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                             На одном слайде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67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84784" y="2852936"/>
            <a:ext cx="7344816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8918"/>
            <a:ext cx="2614784" cy="27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5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846336" y="191784"/>
            <a:ext cx="7756127" cy="1015663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lang="ru-RU" sz="3600" b="1" kern="1200" smtClean="0">
                <a:solidFill>
                  <a:srgbClr val="00589A"/>
                </a:solidFill>
                <a:latin typeface="Arial" pitchFamily="34" charset="0"/>
              </a:defRPr>
            </a:lvl1pPr>
          </a:lstStyle>
          <a:p>
            <a:r>
              <a:rPr lang="ru-RU" sz="2000" b="1" kern="1200" dirty="0" smtClean="0">
                <a:solidFill>
                  <a:srgbClr val="00589A"/>
                </a:solidFill>
                <a:latin typeface="Arial" pitchFamily="34" charset="0"/>
                <a:ea typeface="+mn-ea"/>
                <a:cs typeface="+mn-cs"/>
              </a:rPr>
              <a:t>Национальный исследовательский университет «МЭИ»</a:t>
            </a:r>
            <a:br>
              <a:rPr lang="ru-RU" sz="2000" b="1" kern="1200" dirty="0" smtClean="0">
                <a:solidFill>
                  <a:srgbClr val="00589A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00589A"/>
                </a:solidFill>
                <a:latin typeface="Arial" pitchFamily="34" charset="0"/>
                <a:ea typeface="+mn-ea"/>
                <a:cs typeface="+mn-cs"/>
              </a:rPr>
              <a:t>Инженерно-экономический институт</a:t>
            </a:r>
            <a:br>
              <a:rPr lang="ru-RU" sz="2000" b="1" kern="1200" dirty="0" smtClean="0">
                <a:solidFill>
                  <a:srgbClr val="00589A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00589A"/>
                </a:solidFill>
                <a:latin typeface="Arial" pitchFamily="34" charset="0"/>
                <a:ea typeface="+mn-ea"/>
                <a:cs typeface="+mn-cs"/>
              </a:rPr>
              <a:t>Кафедра Менеджмента в Энергетике и Промышленности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156177" y="6309321"/>
            <a:ext cx="2987824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Должность, степень, звание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6309348"/>
            <a:ext cx="1221916" cy="383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1"/>
          <p:cNvSpPr txBox="1">
            <a:spLocks noChangeAspect="1"/>
          </p:cNvSpPr>
          <p:nvPr userDrawn="1"/>
        </p:nvSpPr>
        <p:spPr>
          <a:xfrm>
            <a:off x="846337" y="1634971"/>
            <a:ext cx="7756127" cy="3416320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Доклад по выпускной квалификационной работе бакалавра, выполненной на тему: «ПОЛНОЕ НАЗВАНИЕ ВКР» (в утвержденной формулировке)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771800" y="5829635"/>
            <a:ext cx="3239765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Докладчик: ФИО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2771800" y="6309249"/>
            <a:ext cx="3239765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Научный руководитель: ФИО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6156177" y="5829172"/>
            <a:ext cx="2987823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6309321"/>
            <a:ext cx="2160240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6309348"/>
            <a:ext cx="1221916" cy="383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8" y="6309811"/>
            <a:ext cx="2879725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58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178644"/>
            <a:ext cx="843528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baseline="0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Актуальность темы исследования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4400">
                <a:solidFill>
                  <a:schemeClr val="tx1"/>
                </a:solidFill>
              </a:defRPr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1.</a:t>
            </a:r>
          </a:p>
          <a:p>
            <a:pPr lvl="0"/>
            <a:r>
              <a:rPr lang="ru-RU" dirty="0" smtClean="0"/>
              <a:t>2.</a:t>
            </a:r>
          </a:p>
          <a:p>
            <a:pPr lvl="0"/>
            <a:r>
              <a:rPr lang="ru-RU" dirty="0" smtClean="0"/>
              <a:t>3.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        </a:t>
            </a:r>
          </a:p>
          <a:p>
            <a:pPr lvl="0"/>
            <a:r>
              <a:rPr lang="ru-RU" dirty="0" smtClean="0"/>
              <a:t>           На одном слайде</a:t>
            </a:r>
          </a:p>
          <a:p>
            <a:pPr lvl="0"/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116630"/>
            <a:ext cx="843528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Цель, задачи исследования</a:t>
            </a:r>
            <a:br>
              <a:rPr lang="ru-RU" dirty="0" smtClean="0"/>
            </a:br>
            <a:r>
              <a:rPr lang="ru-RU" dirty="0" smtClean="0"/>
              <a:t>Объект, предмет исследования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800" i="0" u="none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Цель исследования -</a:t>
            </a:r>
          </a:p>
          <a:p>
            <a:pPr marL="0" indent="0">
              <a:buNone/>
            </a:pPr>
            <a:r>
              <a:rPr lang="ru-RU" sz="2800" dirty="0" smtClean="0"/>
              <a:t>Задачи исследования: </a:t>
            </a:r>
          </a:p>
          <a:p>
            <a:pPr marL="0" indent="0">
              <a:buNone/>
            </a:pPr>
            <a:r>
              <a:rPr lang="ru-RU" sz="2800" dirty="0" smtClean="0"/>
              <a:t>(количество задач в соответствии с ВКР)</a:t>
            </a:r>
          </a:p>
          <a:p>
            <a:pPr marL="0" indent="0">
              <a:buNone/>
            </a:pPr>
            <a:r>
              <a:rPr lang="ru-RU" sz="2800" dirty="0" smtClean="0"/>
              <a:t>1.</a:t>
            </a:r>
          </a:p>
          <a:p>
            <a:pPr marL="0" indent="0">
              <a:buNone/>
            </a:pPr>
            <a:r>
              <a:rPr lang="ru-RU" sz="2800" dirty="0" smtClean="0"/>
              <a:t>2.</a:t>
            </a:r>
          </a:p>
          <a:p>
            <a:pPr marL="0" indent="0">
              <a:buNone/>
            </a:pPr>
            <a:r>
              <a:rPr lang="ru-RU" sz="2800" dirty="0" smtClean="0"/>
              <a:t>3.</a:t>
            </a:r>
          </a:p>
          <a:p>
            <a:r>
              <a:rPr lang="ru-RU" sz="2800" dirty="0" smtClean="0"/>
              <a:t>…</a:t>
            </a:r>
          </a:p>
          <a:p>
            <a:pPr marL="0" indent="0">
              <a:buNone/>
            </a:pPr>
            <a:r>
              <a:rPr lang="ru-RU" sz="2800" dirty="0" smtClean="0"/>
              <a:t>Объект исследования – </a:t>
            </a:r>
          </a:p>
          <a:p>
            <a:pPr marL="0" indent="0">
              <a:buNone/>
            </a:pPr>
            <a:r>
              <a:rPr lang="ru-RU" sz="2800" dirty="0" smtClean="0"/>
              <a:t>Предмет исследования – </a:t>
            </a:r>
          </a:p>
          <a:p>
            <a:pPr marL="0" indent="0">
              <a:buNone/>
            </a:pPr>
            <a:r>
              <a:rPr lang="ru-RU" dirty="0" smtClean="0"/>
              <a:t>                              На одном слайде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7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116630"/>
            <a:ext cx="843528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Структура (этапы, формы, инструменты), иллюстрирующая выводы Первой, теоретической главы ВКР</a:t>
            </a:r>
            <a:br>
              <a:rPr lang="ru-RU" dirty="0" smtClean="0"/>
            </a:br>
            <a:r>
              <a:rPr lang="ru-RU" dirty="0" smtClean="0"/>
              <a:t>(исходя из задач исследования)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800" i="0" u="none" baseline="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                             На 1-2 слайдах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2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116630"/>
            <a:ext cx="843528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 smtClean="0"/>
              <a:t>Структура (характеристика объекта, результаты проведенного анализа, выявленные недостатки), иллюстрирующая выводы Второй, аналитической главы ВКР</a:t>
            </a:r>
            <a:br>
              <a:rPr lang="ru-RU" sz="2000" dirty="0" smtClean="0"/>
            </a:br>
            <a:r>
              <a:rPr lang="ru-RU" sz="2000" dirty="0" smtClean="0"/>
              <a:t>(исходя из задач исследования)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800" i="0" u="none" baseline="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                             На 2-3 слайдах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116630"/>
            <a:ext cx="843528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 smtClean="0"/>
              <a:t>Структура (рекомендации/мероприятия, экономический (+социальный) эффект/эффективность от предложенных рекомендаций/мероприятий), иллюстрирующая выводы Третьей, рекомендательной главы ВКР</a:t>
            </a:r>
            <a:br>
              <a:rPr lang="ru-RU" sz="2000" dirty="0" smtClean="0"/>
            </a:br>
            <a:r>
              <a:rPr lang="ru-RU" sz="2000" dirty="0" smtClean="0"/>
              <a:t>(исходя из задач исследования)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800" i="0" u="none" baseline="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                             На 2-3 слайдах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3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44" y="-27617"/>
            <a:ext cx="843528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baseline="0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Выводы по выпускной квалификационной </a:t>
            </a:r>
            <a:br>
              <a:rPr lang="ru-RU" dirty="0" smtClean="0"/>
            </a:br>
            <a:r>
              <a:rPr lang="ru-RU" dirty="0" smtClean="0"/>
              <a:t>работе бакалавра: (исходя из цели и задач исследования)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800" i="0" u="none" baseline="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                             На одном слайде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84784" y="2852936"/>
            <a:ext cx="7344816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8918"/>
            <a:ext cx="2614784" cy="27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53336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2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697" r:id="rId9"/>
    <p:sldLayoutId id="214748371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53336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2563162"/>
            <a:ext cx="8712968" cy="193899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Доклад по выпускной квалификационной работе магистра, выполненной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ВКР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660232" y="4906923"/>
            <a:ext cx="2483768" cy="384043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67544" y="5398031"/>
            <a:ext cx="6048672" cy="421247"/>
          </a:xfrm>
        </p:spPr>
        <p:txBody>
          <a:bodyPr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1" y="188640"/>
            <a:ext cx="9217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Национальный исследовательский университет «МЭИ»</a:t>
            </a:r>
            <a:br>
              <a:rPr lang="ru-RU" sz="2400" b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Инженерно-экономический институт</a:t>
            </a:r>
            <a:br>
              <a:rPr lang="ru-RU" sz="2400" b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Кафедра Менеджмента в Энергетике и Промышленности</a:t>
            </a:r>
            <a:r>
              <a:rPr lang="ru-RU" b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502292" y="4932512"/>
            <a:ext cx="4587669" cy="307779"/>
          </a:xfrm>
          <a:prstGeom prst="rect">
            <a:avLst/>
          </a:prstGeom>
        </p:spPr>
        <p:txBody>
          <a:bodyPr/>
          <a:lstStyle>
            <a:lvl1pPr marL="0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venir Next Cyr" panose="020B0503020202020204" pitchFamily="34" charset="-52"/>
                <a:ea typeface="+mn-ea"/>
                <a:cs typeface="+mn-cs"/>
              </a:defRPr>
            </a:lvl1pPr>
            <a:lvl2pPr marL="609540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9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7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588224" y="5398031"/>
            <a:ext cx="1928069" cy="384043"/>
          </a:xfrm>
          <a:prstGeom prst="rect">
            <a:avLst/>
          </a:prstGeom>
        </p:spPr>
        <p:txBody>
          <a:bodyPr/>
          <a:lstStyle>
            <a:lvl1pPr marL="0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venir Next Cyr" panose="020B0503020202020204" pitchFamily="34" charset="-52"/>
                <a:ea typeface="+mn-ea"/>
                <a:cs typeface="+mn-cs"/>
              </a:defRPr>
            </a:lvl1pPr>
            <a:lvl2pPr marL="990501" indent="-380963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4091724" y="6309320"/>
            <a:ext cx="1221916" cy="383017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.2025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7344816" cy="850105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60908"/>
            <a:ext cx="8435280" cy="85010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Актуальность темы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2" y="0"/>
            <a:ext cx="947724" cy="985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41277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19650"/>
            <a:ext cx="8435280" cy="85010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задачи, объект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предмет и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8856984" cy="5621709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 marL="342900" indent="193675" algn="just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193675" algn="just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193675" algn="just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193675" algn="just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193675" algn="just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193675" algn="just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193675" algn="just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193675" algn="just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193675" algn="just">
              <a:spcBef>
                <a:spcPts val="0"/>
              </a:spcBef>
              <a:buFont typeface="+mj-lt"/>
              <a:buAutoNum type="arabicPeriod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457200" algn="just">
              <a:spcBef>
                <a:spcPts val="0"/>
              </a:spcBef>
              <a:buFont typeface="+mj-lt"/>
              <a:buAutoNum type="arabicPeriod"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indent="457200" algn="just">
              <a:spcBef>
                <a:spcPts val="0"/>
              </a:spcBef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исследования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endParaRPr lang="ru-RU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spcBef>
                <a:spcPts val="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ts val="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2" y="0"/>
            <a:ext cx="947724" cy="9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19650"/>
            <a:ext cx="8435280" cy="850105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Научная новизна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исследования,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теоретическая и практическая значимость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07504" y="1336844"/>
            <a:ext cx="8856984" cy="5521155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Научная новизна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данного исследования заключается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Теоретическая значимость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...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Практическая значимость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работы заключается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ts val="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ts val="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2" y="0"/>
            <a:ext cx="947724" cy="9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8A3E7-BBCE-4A84-9383-A7CDD026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45" y="188640"/>
            <a:ext cx="8126255" cy="742315"/>
          </a:xfrm>
        </p:spPr>
        <p:txBody>
          <a:bodyPr>
            <a:noAutofit/>
          </a:bodyPr>
          <a:lstStyle/>
          <a:p>
            <a:r>
              <a:rPr lang="ru-RU" sz="27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слайда по главе 1 по разделам</a:t>
            </a:r>
            <a:endParaRPr lang="ru-RU" sz="275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" y="0"/>
            <a:ext cx="623946" cy="647944"/>
          </a:xfrm>
          <a:prstGeom prst="rect">
            <a:avLst/>
          </a:prstGeom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2400" y="6453336"/>
            <a:ext cx="514400" cy="365125"/>
          </a:xfrm>
        </p:spPr>
        <p:txBody>
          <a:bodyPr/>
          <a:lstStyle/>
          <a:p>
            <a:fld id="{3A18EB61-9EBD-44E2-9C41-DDD2243C44D8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130035"/>
            <a:ext cx="6840760" cy="84527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5-6 слайдов по главе 2 (анализ + разработка новизны (модель; механизм и т.д.)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856984" cy="4800136"/>
          </a:xfrm>
        </p:spPr>
        <p:txBody>
          <a:bodyPr>
            <a:noAutofit/>
          </a:bodyPr>
          <a:lstStyle/>
          <a:p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" y="-12332"/>
            <a:ext cx="951058" cy="987638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2400" y="6453336"/>
            <a:ext cx="514400" cy="365125"/>
          </a:xfrm>
        </p:spPr>
        <p:txBody>
          <a:bodyPr/>
          <a:lstStyle/>
          <a:p>
            <a:fld id="{3A18EB61-9EBD-44E2-9C41-DDD2243C44D8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38597" y="-99392"/>
            <a:ext cx="7524836" cy="133681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3-4 слайда по 3 главе (внедрение разработки и оценка эффективности)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" y="-12332"/>
            <a:ext cx="951058" cy="987638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3433" y="6453336"/>
            <a:ext cx="514400" cy="365125"/>
          </a:xfrm>
        </p:spPr>
        <p:txBody>
          <a:bodyPr/>
          <a:lstStyle/>
          <a:p>
            <a:fld id="{3A18EB61-9EBD-44E2-9C41-DDD2243C44D8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0719"/>
            <a:ext cx="8435280" cy="85010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Выводы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выпускной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-18329" y="1340768"/>
            <a:ext cx="9065169" cy="5333677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29" y="-18047"/>
            <a:ext cx="951058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850105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Публикации автора 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период обучения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2" y="0"/>
            <a:ext cx="947724" cy="985448"/>
          </a:xfrm>
          <a:prstGeom prst="rect">
            <a:avLst/>
          </a:prstGeom>
        </p:spPr>
      </p:pic>
      <p:sp>
        <p:nvSpPr>
          <p:cNvPr id="7" name="Объект 8"/>
          <p:cNvSpPr>
            <a:spLocks noGrp="1"/>
          </p:cNvSpPr>
          <p:nvPr>
            <p:ph sz="quarter" idx="13"/>
          </p:nvPr>
        </p:nvSpPr>
        <p:spPr>
          <a:xfrm>
            <a:off x="251520" y="1329924"/>
            <a:ext cx="4968552" cy="4835380"/>
          </a:xfrm>
        </p:spPr>
        <p:txBody>
          <a:bodyPr>
            <a:noAutofit/>
          </a:bodyPr>
          <a:lstStyle/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 №1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 №2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 публикации при наличии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Bef>
                <a:spcPts val="0"/>
              </a:spcBef>
              <a:buFont typeface="+mj-lt"/>
              <a:buAutoNum type="arabicPeriod"/>
            </a:pPr>
            <a:endParaRPr lang="ru-RU" sz="12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ei_shablon_3000_A4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mpei_shablon_3000_A4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2E025CE19C3D14FBB628CAA5802C3CB" ma:contentTypeVersion="1" ma:contentTypeDescription="Создание документа." ma:contentTypeScope="" ma:versionID="0212723a7489f26f309c4136d32b62b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D943AC-D680-47EC-B287-B8CEEF8CD854}"/>
</file>

<file path=customXml/itemProps2.xml><?xml version="1.0" encoding="utf-8"?>
<ds:datastoreItem xmlns:ds="http://schemas.openxmlformats.org/officeDocument/2006/customXml" ds:itemID="{1188CD4C-67D1-4069-887A-05E8683DEAA8}"/>
</file>

<file path=customXml/itemProps3.xml><?xml version="1.0" encoding="utf-8"?>
<ds:datastoreItem xmlns:ds="http://schemas.openxmlformats.org/officeDocument/2006/customXml" ds:itemID="{9F053DCA-53A7-47E2-8F14-45B500127AE8}"/>
</file>

<file path=docProps/app.xml><?xml version="1.0" encoding="utf-8"?>
<Properties xmlns="http://schemas.openxmlformats.org/officeDocument/2006/extended-properties" xmlns:vt="http://schemas.openxmlformats.org/officeDocument/2006/docPropsVTypes">
  <Template>Пример презентации</Template>
  <TotalTime>2224</TotalTime>
  <Words>162</Words>
  <Application>Microsoft Office PowerPoint</Application>
  <PresentationFormat>Экран (4:3)</PresentationFormat>
  <Paragraphs>72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Verdana</vt:lpstr>
      <vt:lpstr>Calibri</vt:lpstr>
      <vt:lpstr>Avenir Next Cyr</vt:lpstr>
      <vt:lpstr>Times New Roman</vt:lpstr>
      <vt:lpstr>Arial</vt:lpstr>
      <vt:lpstr>mpei_shablon_3000_A4</vt:lpstr>
      <vt:lpstr>1_mpei_shablon_3000_A4</vt:lpstr>
      <vt:lpstr>Доклад по выпускной квалификационной работе магистра, выполненной на тему:  «Тема ВКР» </vt:lpstr>
      <vt:lpstr>Актуальность темы  исследования</vt:lpstr>
      <vt:lpstr>Цель, задачи, объект, предмет и  гипотеза исследования</vt:lpstr>
      <vt:lpstr>Научная новизна исследования,  теоретическая и практическая значимость</vt:lpstr>
      <vt:lpstr>3 слайда по главе 1 по разделам</vt:lpstr>
      <vt:lpstr>5-6 слайдов по главе 2 (анализ + разработка новизны (модель; механизм и т.д.)</vt:lpstr>
      <vt:lpstr>3-4 слайда по 3 главе (внедрение разработки и оценка эффективности)</vt:lpstr>
      <vt:lpstr>Выводы по выпускной  квалификационной работе   </vt:lpstr>
      <vt:lpstr>Публикации автора за период обучения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Киселева Мария Андреевна</dc:creator>
  <cp:lastModifiedBy>Кирилл Драницын</cp:lastModifiedBy>
  <cp:revision>187</cp:revision>
  <dcterms:created xsi:type="dcterms:W3CDTF">2022-04-08T09:42:49Z</dcterms:created>
  <dcterms:modified xsi:type="dcterms:W3CDTF">2025-01-27T09:33:43Z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0x010100A2E025CE19C3D14FBB628CAA5802C3CB</vt:lpwstr>
  </property>
</Properties>
</file>