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sldIdLst>
    <p:sldId id="256" r:id="rId3"/>
    <p:sldId id="264" r:id="rId4"/>
    <p:sldId id="271" r:id="rId5"/>
    <p:sldId id="266" r:id="rId6"/>
    <p:sldId id="273" r:id="rId7"/>
    <p:sldId id="276" r:id="rId8"/>
    <p:sldId id="275" r:id="rId9"/>
    <p:sldId id="274" r:id="rId10"/>
    <p:sldId id="272" r:id="rId11"/>
    <p:sldId id="26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1522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Два объекта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8644"/>
            <a:ext cx="8229600" cy="850105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800" b="1">
                <a:latin typeface="Avenir Next Cyr" panose="020B0503020202020204" pitchFamily="34" charset="-52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>
          <a:xfrm>
            <a:off x="457200" y="1508024"/>
            <a:ext cx="3970784" cy="48013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quarter" idx="14"/>
          </p:nvPr>
        </p:nvSpPr>
        <p:spPr>
          <a:xfrm>
            <a:off x="4644008" y="1508023"/>
            <a:ext cx="4042792" cy="480130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6" name="Текст 4"/>
          <p:cNvSpPr>
            <a:spLocks noGrp="1"/>
          </p:cNvSpPr>
          <p:nvPr>
            <p:ph type="body" sz="quarter" idx="15" hasCustomPrompt="1"/>
          </p:nvPr>
        </p:nvSpPr>
        <p:spPr>
          <a:xfrm>
            <a:off x="457200" y="6446608"/>
            <a:ext cx="5698976" cy="365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609538" indent="0">
              <a:buNone/>
              <a:defRPr sz="1200"/>
            </a:lvl2pPr>
            <a:lvl3pPr marL="1219076" indent="0">
              <a:buNone/>
              <a:defRPr sz="1050"/>
            </a:lvl3pPr>
            <a:lvl4pPr marL="1828616" indent="0">
              <a:buNone/>
              <a:defRPr sz="1000"/>
            </a:lvl4pPr>
            <a:lvl5pPr marL="2438155" indent="0">
              <a:buNone/>
              <a:defRPr sz="1000"/>
            </a:lvl5pPr>
          </a:lstStyle>
          <a:p>
            <a:pPr lvl="0"/>
            <a:r>
              <a:rPr lang="en-US" dirty="0" err="1"/>
              <a:t>Источник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055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9/13/2025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cloud/ru/blog/posts/2025/05/retrieval-augmented-generation-basics?utm_referrer=https%3A%2F%2Fwww.google.com%2F" TargetMode="Externa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Relationship Id="rId4" Type="http://schemas.openxmlformats.org/officeDocument/2006/relationships/hyperlink" Target="https://www.udemy.com/course/llm-retrieval-augmented-generation-masterclass/learn/lecture/44550731#overview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api.deepseek.com/" TargetMode="Externa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1307" y="1558925"/>
            <a:ext cx="7772400" cy="1470025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На пути создания учебного </a:t>
            </a:r>
            <a:br>
              <a:rPr lang="ru-RU" sz="3200" dirty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</a:br>
            <a:r>
              <a:rPr lang="en-US" sz="3200" dirty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AI-</a:t>
            </a:r>
            <a:r>
              <a:rPr lang="ru-RU" sz="3200" dirty="0">
                <a:solidFill>
                  <a:srgbClr val="FF0000"/>
                </a:solidFill>
                <a:latin typeface="Cambria" pitchFamily="18" charset="0"/>
                <a:ea typeface="Cambria" pitchFamily="18" charset="0"/>
              </a:rPr>
              <a:t>ассистента</a:t>
            </a:r>
            <a:endParaRPr sz="3200" dirty="0">
              <a:solidFill>
                <a:srgbClr val="FF0000"/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474" y="175846"/>
            <a:ext cx="1301434" cy="11904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46866" y="432867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ru-RU" altLang="ru-RU" dirty="0">
                <a:latin typeface="Arial" charset="0"/>
              </a:rPr>
              <a:t>Докладчик: д.т.н., </a:t>
            </a:r>
            <a:r>
              <a:rPr lang="ru-RU" altLang="ru-RU" dirty="0" err="1">
                <a:latin typeface="Arial" charset="0"/>
              </a:rPr>
              <a:t>Оцоков</a:t>
            </a:r>
            <a:r>
              <a:rPr lang="ru-RU" altLang="ru-RU" dirty="0">
                <a:latin typeface="Arial" charset="0"/>
              </a:rPr>
              <a:t> Ш.А,</a:t>
            </a:r>
          </a:p>
          <a:p>
            <a:pPr algn="r">
              <a:lnSpc>
                <a:spcPct val="150000"/>
              </a:lnSpc>
            </a:pPr>
            <a:r>
              <a:rPr lang="en-US" altLang="ru-RU" dirty="0">
                <a:latin typeface="Arial" charset="0"/>
              </a:rPr>
              <a:t>e</a:t>
            </a:r>
            <a:r>
              <a:rPr lang="ru-RU" altLang="ru-RU" dirty="0" err="1">
                <a:latin typeface="Arial" charset="0"/>
              </a:rPr>
              <a:t>mail</a:t>
            </a:r>
            <a:r>
              <a:rPr lang="ru-RU" altLang="ru-RU" dirty="0">
                <a:latin typeface="Arial" charset="0"/>
              </a:rPr>
              <a:t>:  otsokovShA@mpei.ru</a:t>
            </a:r>
          </a:p>
        </p:txBody>
      </p:sp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3909474" y="6003438"/>
            <a:ext cx="1655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1600" dirty="0">
                <a:solidFill>
                  <a:srgbClr val="0070C0"/>
                </a:solidFill>
                <a:latin typeface="Arial" charset="0"/>
              </a:rPr>
              <a:t>Москва, 2025</a:t>
            </a:r>
          </a:p>
        </p:txBody>
      </p:sp>
      <p:sp>
        <p:nvSpPr>
          <p:cNvPr id="8" name="Подзаголовок 7">
            <a:extLst>
              <a:ext uri="{FF2B5EF4-FFF2-40B4-BE49-F238E27FC236}">
                <a16:creationId xmlns:a16="http://schemas.microsoft.com/office/drawing/2014/main" id="{B3CAAF1A-9D10-487F-A1E3-7A30E7AA6E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Литература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sz="1800" dirty="0"/>
              <a:t> </a:t>
            </a:r>
            <a:r>
              <a:rPr lang="ru-RU" sz="1800" dirty="0"/>
              <a:t>1. </a:t>
            </a:r>
            <a:r>
              <a:rPr lang="en-US" sz="1800" dirty="0">
                <a:hlinkClick r:id="rId3"/>
              </a:rPr>
              <a:t>https://yandex.cloud/ru/blog/posts/2025/05/retrieval-augmented-generation-basics?utm_referrer=https%3A%2F%2Fwww.google.com%2F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2. </a:t>
            </a:r>
            <a:r>
              <a:rPr lang="en-US" sz="1800" dirty="0">
                <a:hlinkClick r:id="rId4"/>
              </a:rPr>
              <a:t>https://www.udemy.com/course/llm-retrieval-augmented-generation-masterclass/learn/lecture/44550731#overview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3. </a:t>
            </a:r>
            <a:r>
              <a:rPr lang="en-US" sz="1800" dirty="0" err="1"/>
              <a:t>Alammar</a:t>
            </a:r>
            <a:r>
              <a:rPr lang="en-US" sz="1800" dirty="0"/>
              <a:t> J., Grootendorst M. Hands-On Large Language Models: Language Understanding and Generation. — O’Reilly Media, 2024. — 428 </a:t>
            </a:r>
            <a:r>
              <a:rPr lang="ru-RU" sz="1800" dirty="0"/>
              <a:t>с. — </a:t>
            </a:r>
            <a:r>
              <a:rPr lang="en-US" sz="1800" dirty="0"/>
              <a:t>ISBN 978-1-098-15096-9</a:t>
            </a:r>
            <a:endParaRPr lang="ru-RU" sz="1800" dirty="0"/>
          </a:p>
          <a:p>
            <a:pPr marL="0" indent="0">
              <a:buNone/>
            </a:pPr>
            <a:r>
              <a:rPr lang="ru-RU" sz="1800" dirty="0"/>
              <a:t>4. </a:t>
            </a:r>
            <a:r>
              <a:rPr lang="en-US" sz="1800" dirty="0"/>
              <a:t>Alto V. Building LLM Powered Applications: Create intelligent apps and agents with large language models. — </a:t>
            </a:r>
            <a:r>
              <a:rPr lang="en-US" sz="1800" dirty="0" err="1"/>
              <a:t>Packt</a:t>
            </a:r>
            <a:r>
              <a:rPr lang="en-US" sz="1800" dirty="0"/>
              <a:t> Publishing, 2024. — 342 с.</a:t>
            </a: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endParaRPr sz="18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C0CC4B6-26AE-4915-91CB-18E8E0C67F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Сценарии работы AI-ассистента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E153742-0A94-452B-9B58-080DF3EED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114" y="1323681"/>
            <a:ext cx="6430272" cy="210531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1595DDE-4DCB-4496-A57F-145890BDD4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305" y="3595834"/>
            <a:ext cx="8015390" cy="2636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2865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af12.mail.ru/cgi-bin/readmsg?id=17429601780729611359;0;1;1&amp;mode=attachment&amp;email=shamil24@mail.ru&amp;ct=image%2fpng&amp;cn=image.pn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29159" y="416840"/>
            <a:ext cx="7772400" cy="1143000"/>
          </a:xfrm>
        </p:spPr>
        <p:txBody>
          <a:bodyPr>
            <a:normAutofit fontScale="90000"/>
          </a:bodyPr>
          <a:lstStyle/>
          <a:p>
            <a:b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b="1" dirty="0" err="1">
                <a:latin typeface="Segoe UI" panose="020B0502040204020203" pitchFamily="34" charset="0"/>
                <a:cs typeface="Segoe UI" panose="020B0502040204020203" pitchFamily="34" charset="0"/>
              </a:rPr>
              <a:t>Дообучение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 модели (Fine-</a:t>
            </a:r>
            <a:r>
              <a:rPr lang="ru-RU" b="1" dirty="0" err="1">
                <a:latin typeface="Segoe UI" panose="020B0502040204020203" pitchFamily="34" charset="0"/>
                <a:cs typeface="Segoe UI" panose="020B0502040204020203" pitchFamily="34" charset="0"/>
              </a:rPr>
              <a:t>tuning</a:t>
            </a:r>
            <a: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  <a:t>)</a:t>
            </a:r>
            <a:br>
              <a:rPr lang="ru-RU" b="1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endParaRPr lang="ru-RU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9159" y="1455065"/>
            <a:ext cx="797387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При </a:t>
            </a:r>
            <a:r>
              <a:rPr lang="ru-RU" dirty="0" err="1">
                <a:latin typeface="Segoe UI" panose="020B0502040204020203" pitchFamily="34" charset="0"/>
                <a:cs typeface="Segoe UI" panose="020B0502040204020203" pitchFamily="34" charset="0"/>
              </a:rPr>
              <a:t>дообучении</a:t>
            </a: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 модель настраивается на нужный формат, стиль и специфику ответов по примерам, а не получает новые факты о мире. Этот метод обеспечивает высокую точность в узких темах, но требует:</a:t>
            </a:r>
          </a:p>
          <a:p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- мощных компьютеров для обработки данных</a:t>
            </a: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- регулярного повторения процесса при появлении новой</a:t>
            </a:r>
            <a:b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</a:br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   информации</a:t>
            </a: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- значительных затрат на вычисления</a:t>
            </a:r>
          </a:p>
        </p:txBody>
      </p:sp>
    </p:spTree>
    <p:extLst>
      <p:ext uri="{BB962C8B-B14F-4D97-AF65-F5344CB8AC3E}">
        <p14:creationId xmlns:p14="http://schemas.microsoft.com/office/powerpoint/2010/main" val="502671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af12.mail.ru/cgi-bin/readmsg?id=17429601780729611359;0;1;1&amp;mode=attachment&amp;email=shamil24@mail.ru&amp;ct=image%2fpng&amp;cn=image.png&amp;cte=binar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42441" y="160338"/>
            <a:ext cx="7772400" cy="1143000"/>
          </a:xfrm>
        </p:spPr>
        <p:txBody>
          <a:bodyPr/>
          <a:lstStyle/>
          <a:p>
            <a:r>
              <a:rPr lang="ru-RU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Модели с длинным контекстом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27681" y="1464590"/>
            <a:ext cx="797387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Некоторые модели могут читать десятки тысяч слов за раз. Они анализируют все документы целиком без предварительного поиска нужных частей. </a:t>
            </a:r>
          </a:p>
          <a:p>
            <a:endParaRPr lang="ru-RU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Этот метод:</a:t>
            </a: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- даёт высокое качество ответов</a:t>
            </a: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- позволяет модели видеть всю картину</a:t>
            </a: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- сильно увеличивает стоимость работы</a:t>
            </a:r>
          </a:p>
          <a:p>
            <a:r>
              <a:rPr lang="ru-RU" dirty="0">
                <a:latin typeface="Segoe UI" panose="020B0502040204020203" pitchFamily="34" charset="0"/>
                <a:cs typeface="Segoe UI" panose="020B0502040204020203" pitchFamily="34" charset="0"/>
              </a:rPr>
              <a:t>- чувствителен к лишней или «шумной» информации</a:t>
            </a:r>
          </a:p>
        </p:txBody>
      </p:sp>
    </p:spTree>
    <p:extLst>
      <p:ext uri="{BB962C8B-B14F-4D97-AF65-F5344CB8AC3E}">
        <p14:creationId xmlns:p14="http://schemas.microsoft.com/office/powerpoint/2010/main" val="2333001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5B988BD-4FE2-4DD0-B78C-4754B0F49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6325" y="762000"/>
            <a:ext cx="6629400" cy="5334000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6F8A8653-8596-438E-A8D6-588880C4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441" y="160338"/>
            <a:ext cx="7772400" cy="687387"/>
          </a:xfrm>
        </p:spPr>
        <p:txBody>
          <a:bodyPr/>
          <a:lstStyle/>
          <a:p>
            <a:pPr algn="ctr"/>
            <a:r>
              <a:rPr lang="en-US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AI-</a:t>
            </a:r>
            <a:r>
              <a:rPr lang="ru-RU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ассистент: наивный </a:t>
            </a:r>
            <a:r>
              <a:rPr lang="en-US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RAG</a:t>
            </a:r>
            <a:endParaRPr lang="ru-RU" sz="3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48156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F8A8653-8596-438E-A8D6-588880C4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441" y="160338"/>
            <a:ext cx="7772400" cy="687387"/>
          </a:xfrm>
        </p:spPr>
        <p:txBody>
          <a:bodyPr/>
          <a:lstStyle/>
          <a:p>
            <a:pPr algn="ctr"/>
            <a:r>
              <a:rPr lang="ru-RU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Варианты языковой модели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4878DA4-698E-4BE9-8402-0E0A8CA47D5B}"/>
              </a:ext>
            </a:extLst>
          </p:cNvPr>
          <p:cNvSpPr txBox="1"/>
          <p:nvPr/>
        </p:nvSpPr>
        <p:spPr>
          <a:xfrm>
            <a:off x="971550" y="1447800"/>
            <a:ext cx="7058025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hlinkClick r:id="rId3"/>
              </a:rPr>
              <a:t>1. </a:t>
            </a:r>
            <a:r>
              <a:rPr lang="en-US" sz="2400" dirty="0">
                <a:hlinkClick r:id="rId3"/>
              </a:rPr>
              <a:t>https://api.deepseek.com</a:t>
            </a:r>
            <a:r>
              <a:rPr lang="ru-RU" sz="2400" dirty="0"/>
              <a:t>  (через </a:t>
            </a:r>
            <a:r>
              <a:rPr lang="en-US" sz="2400" dirty="0" err="1"/>
              <a:t>DeepSeek</a:t>
            </a:r>
            <a:r>
              <a:rPr lang="en-US" sz="2400" dirty="0"/>
              <a:t> </a:t>
            </a:r>
            <a:r>
              <a:rPr lang="ru-RU" sz="2400" dirty="0"/>
              <a:t>через </a:t>
            </a:r>
            <a:r>
              <a:rPr lang="en-US" sz="2400" dirty="0" err="1"/>
              <a:t>OpenAI</a:t>
            </a:r>
            <a:r>
              <a:rPr lang="en-US" sz="2400" dirty="0"/>
              <a:t>-</a:t>
            </a:r>
            <a:r>
              <a:rPr lang="ru-RU" sz="2400" dirty="0"/>
              <a:t>совместимый клиент).</a:t>
            </a:r>
          </a:p>
          <a:p>
            <a:endParaRPr lang="ru-RU" sz="2400" dirty="0"/>
          </a:p>
          <a:p>
            <a:r>
              <a:rPr lang="ru-RU" sz="2400" dirty="0"/>
              <a:t>2. </a:t>
            </a:r>
            <a:r>
              <a:rPr lang="en-US" sz="2400" dirty="0"/>
              <a:t>LLM: </a:t>
            </a:r>
            <a:r>
              <a:rPr lang="ru-RU" sz="2400" dirty="0"/>
              <a:t>локальный </a:t>
            </a:r>
            <a:r>
              <a:rPr lang="en-US" sz="2400" dirty="0"/>
              <a:t>DeepSeek-R1 1.5B</a:t>
            </a:r>
          </a:p>
          <a:p>
            <a:r>
              <a:rPr lang="ru-RU" sz="2400" dirty="0"/>
              <a:t>число параметров: ≈ 1.78 млрд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23422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F8A8653-8596-438E-A8D6-588880C4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441" y="321986"/>
            <a:ext cx="7772400" cy="6873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Примеры ответов </a:t>
            </a:r>
            <a:r>
              <a:rPr lang="en-US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AI </a:t>
            </a:r>
            <a:r>
              <a:rPr lang="ru-RU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ассистента (наивный </a:t>
            </a:r>
            <a:r>
              <a:rPr lang="en-US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RAG)</a:t>
            </a:r>
            <a:endParaRPr lang="ru-RU" sz="3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6740E18-B1C6-400D-9634-8D30979F61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441" y="3429000"/>
            <a:ext cx="5982535" cy="27340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7787072-62A6-4FDA-B69F-18D822A4865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441" y="1190348"/>
            <a:ext cx="5449060" cy="198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07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F8A8653-8596-438E-A8D6-588880C4E8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116" y="504031"/>
            <a:ext cx="7772400" cy="68738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Перспективы - продвинутый </a:t>
            </a:r>
            <a:r>
              <a:rPr lang="en-US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RAG</a:t>
            </a:r>
            <a:r>
              <a:rPr lang="ru-RU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sz="3600" b="1" dirty="0" err="1">
                <a:latin typeface="Segoe UI" panose="020B0502040204020203" pitchFamily="34" charset="0"/>
                <a:cs typeface="Segoe UI" panose="020B0502040204020203" pitchFamily="34" charset="0"/>
              </a:rPr>
              <a:t>GraphRAG</a:t>
            </a:r>
            <a:endParaRPr lang="ru-RU" sz="3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3272936-FC29-4671-AE0F-B1318985F2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1687339"/>
            <a:ext cx="8181975" cy="2370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1874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CB7A418-471C-44A8-A574-24C15060AF67}"/>
              </a:ext>
            </a:extLst>
          </p:cNvPr>
          <p:cNvSpPr txBox="1"/>
          <p:nvPr/>
        </p:nvSpPr>
        <p:spPr>
          <a:xfrm>
            <a:off x="876300" y="1123950"/>
            <a:ext cx="733425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Индексирование:  </a:t>
            </a:r>
            <a:br>
              <a:rPr lang="ru-RU" dirty="0"/>
            </a:br>
            <a:r>
              <a:rPr lang="ru-RU" dirty="0"/>
              <a:t>Семантическое </a:t>
            </a:r>
            <a:r>
              <a:rPr lang="en-US" dirty="0"/>
              <a:t>/ </a:t>
            </a:r>
            <a:r>
              <a:rPr lang="ru-RU" dirty="0"/>
              <a:t>иерархическое </a:t>
            </a:r>
            <a:r>
              <a:rPr lang="ru-RU" dirty="0" err="1"/>
              <a:t>чанкирование</a:t>
            </a:r>
            <a:r>
              <a:rPr lang="ru-RU" dirty="0"/>
              <a:t> </a:t>
            </a:r>
          </a:p>
          <a:p>
            <a:endParaRPr lang="ru-RU" dirty="0"/>
          </a:p>
          <a:p>
            <a:r>
              <a:rPr lang="ru-RU" dirty="0"/>
              <a:t>Обогащение метаданными: заголовки, раздел, дата, автор, язык.</a:t>
            </a:r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Извлечение: </a:t>
            </a:r>
          </a:p>
          <a:p>
            <a:r>
              <a:rPr lang="ru-RU" dirty="0"/>
              <a:t>Гибридный поиск: </a:t>
            </a:r>
            <a:r>
              <a:rPr lang="en-US" dirty="0"/>
              <a:t>BM25 + </a:t>
            </a:r>
            <a:r>
              <a:rPr lang="en-US" dirty="0" err="1"/>
              <a:t>dense.MMR</a:t>
            </a:r>
            <a:r>
              <a:rPr lang="en-US" dirty="0"/>
              <a:t> </a:t>
            </a:r>
            <a:r>
              <a:rPr lang="ru-RU" dirty="0"/>
              <a:t>для разнообразия результатов.</a:t>
            </a:r>
            <a:r>
              <a:rPr lang="en-US" dirty="0"/>
              <a:t> </a:t>
            </a:r>
            <a:endParaRPr lang="ru-RU" dirty="0"/>
          </a:p>
          <a:p>
            <a:endParaRPr lang="ru-RU" dirty="0"/>
          </a:p>
          <a:p>
            <a:r>
              <a:rPr lang="ru-RU" dirty="0"/>
              <a:t>После извлечения: </a:t>
            </a:r>
            <a:br>
              <a:rPr lang="ru-RU" dirty="0"/>
            </a:br>
            <a:r>
              <a:rPr lang="ru-RU" dirty="0"/>
              <a:t>переупорядочивание, фильтрация.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28C5727-76FC-421A-9155-4362B1368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441" y="160338"/>
            <a:ext cx="7772400" cy="687387"/>
          </a:xfrm>
        </p:spPr>
        <p:txBody>
          <a:bodyPr/>
          <a:lstStyle/>
          <a:p>
            <a:pPr algn="ctr"/>
            <a:r>
              <a:rPr lang="ru-RU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Продвинутый </a:t>
            </a:r>
            <a:r>
              <a:rPr lang="en-US" sz="3600" b="1" dirty="0">
                <a:latin typeface="Segoe UI" panose="020B0502040204020203" pitchFamily="34" charset="0"/>
                <a:cs typeface="Segoe UI" panose="020B0502040204020203" pitchFamily="34" charset="0"/>
              </a:rPr>
              <a:t>RAG</a:t>
            </a:r>
            <a:endParaRPr lang="ru-RU" sz="3600" b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8315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праведливость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2.xml><?xml version="1.0" encoding="utf-8"?>
<a:themeOverride xmlns:a="http://schemas.openxmlformats.org/drawingml/2006/main">
  <a:clrScheme name="Справедливость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3.xml><?xml version="1.0" encoding="utf-8"?>
<a:themeOverride xmlns:a="http://schemas.openxmlformats.org/drawingml/2006/main">
  <a:clrScheme name="Справедливость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4.xml><?xml version="1.0" encoding="utf-8"?>
<a:themeOverride xmlns:a="http://schemas.openxmlformats.org/drawingml/2006/main">
  <a:clrScheme name="Справедливость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5.xml><?xml version="1.0" encoding="utf-8"?>
<a:themeOverride xmlns:a="http://schemas.openxmlformats.org/drawingml/2006/main">
  <a:clrScheme name="Справедливость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6.xml><?xml version="1.0" encoding="utf-8"?>
<a:themeOverride xmlns:a="http://schemas.openxmlformats.org/drawingml/2006/main">
  <a:clrScheme name="Справедливость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7.xml><?xml version="1.0" encoding="utf-8"?>
<a:themeOverride xmlns:a="http://schemas.openxmlformats.org/drawingml/2006/main">
  <a:clrScheme name="Справедливость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ppt/theme/themeOverride8.xml><?xml version="1.0" encoding="utf-8"?>
<a:themeOverride xmlns:a="http://schemas.openxmlformats.org/drawingml/2006/main">
  <a:clrScheme name="Справедливость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D34817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96A9A9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28324</TotalTime>
  <Words>365</Words>
  <Application>Microsoft Office PowerPoint</Application>
  <PresentationFormat>Экран (4:3)</PresentationFormat>
  <Paragraphs>42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Avenir Next Cyr</vt:lpstr>
      <vt:lpstr>Calibri</vt:lpstr>
      <vt:lpstr>Cambria</vt:lpstr>
      <vt:lpstr>Franklin Gothic Book</vt:lpstr>
      <vt:lpstr>Perpetua</vt:lpstr>
      <vt:lpstr>Segoe UI</vt:lpstr>
      <vt:lpstr>Wingdings 2</vt:lpstr>
      <vt:lpstr>Office Theme</vt:lpstr>
      <vt:lpstr>Справедливость</vt:lpstr>
      <vt:lpstr>На пути создания учебного  AI-ассистента</vt:lpstr>
      <vt:lpstr>Сценарии работы AI-ассистента</vt:lpstr>
      <vt:lpstr> Дообучение модели (Fine-tuning) </vt:lpstr>
      <vt:lpstr>Модели с длинным контекстом</vt:lpstr>
      <vt:lpstr>AI-ассистент: наивный RAG</vt:lpstr>
      <vt:lpstr>Варианты языковой модели</vt:lpstr>
      <vt:lpstr>Примеры ответов AI ассистента (наивный RAG)</vt:lpstr>
      <vt:lpstr>Перспективы - продвинутый RAG, GraphRAG</vt:lpstr>
      <vt:lpstr>Продвинутый RAG</vt:lpstr>
      <vt:lpstr>Литература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ИИ в формировании объективных рейтингов EFQM</dc:title>
  <dc:creator>Шам Оцоков</dc:creator>
  <dc:description>generated using python-pptx</dc:description>
  <cp:lastModifiedBy>User</cp:lastModifiedBy>
  <cp:revision>29</cp:revision>
  <dcterms:created xsi:type="dcterms:W3CDTF">2013-01-27T09:14:16Z</dcterms:created>
  <dcterms:modified xsi:type="dcterms:W3CDTF">2025-09-16T09:45:16Z</dcterms:modified>
</cp:coreProperties>
</file>