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26"/>
  </p:notesMasterIdLst>
  <p:handoutMasterIdLst>
    <p:handoutMasterId r:id="rId27"/>
  </p:handoutMasterIdLst>
  <p:sldIdLst>
    <p:sldId id="258" r:id="rId6"/>
    <p:sldId id="269" r:id="rId7"/>
    <p:sldId id="261" r:id="rId8"/>
    <p:sldId id="293" r:id="rId9"/>
    <p:sldId id="295" r:id="rId10"/>
    <p:sldId id="296" r:id="rId11"/>
    <p:sldId id="298" r:id="rId12"/>
    <p:sldId id="273" r:id="rId13"/>
    <p:sldId id="260" r:id="rId14"/>
    <p:sldId id="292" r:id="rId15"/>
    <p:sldId id="262" r:id="rId16"/>
    <p:sldId id="301" r:id="rId17"/>
    <p:sldId id="264" r:id="rId18"/>
    <p:sldId id="259" r:id="rId19"/>
    <p:sldId id="268" r:id="rId20"/>
    <p:sldId id="278" r:id="rId21"/>
    <p:sldId id="279" r:id="rId22"/>
    <p:sldId id="280" r:id="rId23"/>
    <p:sldId id="281" r:id="rId24"/>
    <p:sldId id="282" r:id="rId25"/>
  </p:sldIdLst>
  <p:sldSz cx="9144000" cy="5143500" type="screen16x9"/>
  <p:notesSz cx="6858000" cy="9144000"/>
  <p:embeddedFontLst>
    <p:embeddedFont>
      <p:font typeface="Avenir Next Cyr" panose="020B0503020202020204" charset="-52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MV Boli" panose="02000500030200090000" pitchFamily="2" charset="0"/>
      <p:regular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6" autoAdjust="0"/>
    <p:restoredTop sz="88488" autoAdjust="0"/>
  </p:normalViewPr>
  <p:slideViewPr>
    <p:cSldViewPr showGuides="1">
      <p:cViewPr varScale="1">
        <p:scale>
          <a:sx n="154" d="100"/>
          <a:sy n="154" d="100"/>
        </p:scale>
        <p:origin x="462" y="120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27.11.2023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3292474"/>
            <a:ext cx="4895850" cy="1439515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1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2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9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6024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4732010"/>
            <a:ext cx="1221916" cy="287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0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5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5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9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5050904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700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011910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1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4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07674"/>
            <a:ext cx="7772400" cy="110251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58008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3" y="4732010"/>
            <a:ext cx="1152055" cy="28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8"/>
            <a:ext cx="4834880" cy="7095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8" y="1131591"/>
            <a:ext cx="4824413" cy="360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78459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443958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4978896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9" y="1131888"/>
            <a:ext cx="2530623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2" y="1131888"/>
            <a:ext cx="2506585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3" y="1131888"/>
            <a:ext cx="2520279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4935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8" y="843559"/>
            <a:ext cx="4824413" cy="3888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3291830"/>
            <a:ext cx="489654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697" r:id="rId26"/>
    <p:sldLayoutId id="2147483692" r:id="rId27"/>
    <p:sldLayoutId id="2147483693" r:id="rId28"/>
    <p:sldLayoutId id="2147483694" r:id="rId29"/>
    <p:sldLayoutId id="2147483695" r:id="rId30"/>
    <p:sldLayoutId id="2147483699" r:id="rId31"/>
    <p:sldLayoutId id="2147483722" r:id="rId32"/>
    <p:sldLayoutId id="2147483728" r:id="rId33"/>
    <p:sldLayoutId id="2147483732" r:id="rId34"/>
    <p:sldLayoutId id="2147483725" r:id="rId35"/>
    <p:sldLayoutId id="2147483729" r:id="rId36"/>
    <p:sldLayoutId id="2147483727" r:id="rId37"/>
    <p:sldLayoutId id="2147483730" r:id="rId38"/>
    <p:sldLayoutId id="2147483724" r:id="rId39"/>
    <p:sldLayoutId id="2147483726" r:id="rId40"/>
    <p:sldLayoutId id="2147483731" r:id="rId41"/>
    <p:sldLayoutId id="2147483698" r:id="rId42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4" r:id="rId5"/>
    <p:sldLayoutId id="2147483705" r:id="rId6"/>
    <p:sldLayoutId id="2147483706" r:id="rId7"/>
    <p:sldLayoutId id="2147483707" r:id="rId8"/>
    <p:sldLayoutId id="2147483712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63430"/>
            <a:ext cx="5688632" cy="493544"/>
          </a:xfrm>
        </p:spPr>
        <p:txBody>
          <a:bodyPr>
            <a:noAutofit/>
          </a:bodyPr>
          <a:lstStyle/>
          <a:p>
            <a:r>
              <a:rPr lang="ru-RU" sz="1600" dirty="0"/>
              <a:t>Подготовка к зимней сессии </a:t>
            </a:r>
            <a:r>
              <a:rPr lang="ru-RU" sz="1600" dirty="0" smtClean="0"/>
              <a:t>2023/24 </a:t>
            </a:r>
            <a:r>
              <a:rPr lang="ru-RU" sz="1600" dirty="0"/>
              <a:t>учебного года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95536" y="4135130"/>
            <a:ext cx="6336704" cy="1008117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sz="1400" dirty="0" smtClean="0"/>
              <a:t>Дедов Алексей Викторович – директор ИТАЭ</a:t>
            </a:r>
          </a:p>
          <a:p>
            <a:pPr marL="0" indent="0" algn="l">
              <a:buNone/>
            </a:pPr>
            <a:r>
              <a:rPr lang="ru-RU" sz="1400" dirty="0" smtClean="0"/>
              <a:t>Губина </a:t>
            </a:r>
            <a:r>
              <a:rPr lang="ru-RU" sz="1400" dirty="0"/>
              <a:t>Надежда Андреевна – заместитель директора ИТАЭ</a:t>
            </a:r>
          </a:p>
          <a:p>
            <a:pPr marL="0" indent="0" algn="l">
              <a:buNone/>
            </a:pPr>
            <a:r>
              <a:rPr lang="ru-RU" sz="1400" dirty="0"/>
              <a:t>Артамонова Жанна Юрьевна – начальник 1 курса</a:t>
            </a:r>
          </a:p>
          <a:p>
            <a:pPr marL="0" indent="0" algn="l">
              <a:buNone/>
            </a:pPr>
            <a:r>
              <a:rPr lang="ru-RU" sz="1400" dirty="0"/>
              <a:t>Павлов Олег </a:t>
            </a:r>
            <a:r>
              <a:rPr lang="ru-RU" sz="1400" dirty="0" smtClean="0"/>
              <a:t>Николаевич – начальник курса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6874" y="1211143"/>
            <a:ext cx="4623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1. Общие сведения об образовательном процессе в «НИУ «МЭИ»</a:t>
            </a:r>
            <a:br>
              <a:rPr lang="ru-RU" sz="1600" dirty="0"/>
            </a:br>
            <a:r>
              <a:rPr lang="ru-RU" sz="1600" dirty="0"/>
              <a:t>2. Графики и расписания зимней сессии</a:t>
            </a:r>
          </a:p>
          <a:p>
            <a:r>
              <a:rPr lang="ru-RU" sz="1600" dirty="0"/>
              <a:t>3. Допуски к зачетам и экзаменам</a:t>
            </a:r>
          </a:p>
          <a:p>
            <a:r>
              <a:rPr lang="ru-RU" sz="1600" dirty="0"/>
              <a:t>4. Экзамены</a:t>
            </a:r>
          </a:p>
          <a:p>
            <a:r>
              <a:rPr lang="ru-RU" sz="1600" dirty="0"/>
              <a:t>5. Повторная промежуточная аттестация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5756"/>
            <a:ext cx="3760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ФГБОУ ВО «НИУ «МЭИ»</a:t>
            </a:r>
          </a:p>
          <a:p>
            <a:pPr algn="ctr"/>
            <a:r>
              <a:rPr lang="ru-RU" sz="1400" dirty="0"/>
              <a:t>Институт тепловой и атомной энергетики</a:t>
            </a:r>
          </a:p>
        </p:txBody>
      </p:sp>
    </p:spTree>
    <p:extLst>
      <p:ext uri="{BB962C8B-B14F-4D97-AF65-F5344CB8AC3E}">
        <p14:creationId xmlns:p14="http://schemas.microsoft.com/office/powerpoint/2010/main" val="171518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0167"/>
            <a:ext cx="8229600" cy="637579"/>
          </a:xfrm>
        </p:spPr>
        <p:txBody>
          <a:bodyPr/>
          <a:lstStyle/>
          <a:p>
            <a:r>
              <a:rPr lang="ru-RU" dirty="0"/>
              <a:t>Первый семестр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10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799" y="3479865"/>
            <a:ext cx="75866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FF0000"/>
                </a:solidFill>
              </a:rPr>
              <a:t>Все КМ и зачет по учебной практике должны быть выполнены </a:t>
            </a:r>
            <a:br>
              <a:rPr lang="ru-RU" sz="1300" b="1" dirty="0">
                <a:solidFill>
                  <a:srgbClr val="FF0000"/>
                </a:solidFill>
              </a:rPr>
            </a:br>
            <a:r>
              <a:rPr lang="ru-RU" sz="1300" b="1" dirty="0">
                <a:solidFill>
                  <a:srgbClr val="FF0000"/>
                </a:solidFill>
              </a:rPr>
              <a:t>до </a:t>
            </a:r>
            <a:r>
              <a:rPr lang="ru-RU" sz="1300" b="1" dirty="0" smtClean="0">
                <a:solidFill>
                  <a:srgbClr val="FF0000"/>
                </a:solidFill>
              </a:rPr>
              <a:t>23.12.2023 </a:t>
            </a:r>
            <a:r>
              <a:rPr lang="ru-RU" sz="1300" b="1" dirty="0">
                <a:solidFill>
                  <a:srgbClr val="FF0000"/>
                </a:solidFill>
              </a:rPr>
              <a:t>включительно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9" y="1059582"/>
            <a:ext cx="7927798" cy="23762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4088" y="113159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3300"/>
                </a:solidFill>
              </a:rPr>
              <a:t>(по состоянию на </a:t>
            </a:r>
            <a:r>
              <a:rPr lang="ru-RU" sz="1400" dirty="0" smtClean="0">
                <a:solidFill>
                  <a:srgbClr val="003300"/>
                </a:solidFill>
              </a:rPr>
              <a:t>2</a:t>
            </a:r>
            <a:r>
              <a:rPr lang="en-US" sz="1400" dirty="0" smtClean="0">
                <a:solidFill>
                  <a:srgbClr val="003300"/>
                </a:solidFill>
              </a:rPr>
              <a:t>7</a:t>
            </a:r>
            <a:r>
              <a:rPr lang="ru-RU" sz="1400" dirty="0" smtClean="0">
                <a:solidFill>
                  <a:srgbClr val="003300"/>
                </a:solidFill>
              </a:rPr>
              <a:t>.11.2</a:t>
            </a:r>
            <a:r>
              <a:rPr lang="en-US" sz="1400" dirty="0" smtClean="0">
                <a:solidFill>
                  <a:srgbClr val="003300"/>
                </a:solidFill>
              </a:rPr>
              <a:t>3</a:t>
            </a:r>
            <a:r>
              <a:rPr lang="ru-RU" sz="1400" dirty="0" smtClean="0">
                <a:solidFill>
                  <a:srgbClr val="003300"/>
                </a:solidFill>
              </a:rPr>
              <a:t>)</a:t>
            </a:r>
            <a:endParaRPr lang="ru-RU" sz="1400" dirty="0">
              <a:solidFill>
                <a:srgbClr val="00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799" y="4016327"/>
            <a:ext cx="7770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b="1" dirty="0" smtClean="0">
                <a:solidFill>
                  <a:srgbClr val="0070C0"/>
                </a:solidFill>
              </a:rPr>
              <a:t>23.12.2023 </a:t>
            </a:r>
            <a:r>
              <a:rPr lang="ru-RU" sz="1600" b="1" dirty="0">
                <a:solidFill>
                  <a:srgbClr val="0070C0"/>
                </a:solidFill>
              </a:rPr>
              <a:t>в 23:59 оценки в </a:t>
            </a:r>
            <a:r>
              <a:rPr lang="ru-RU" sz="1600" b="1" dirty="0" err="1">
                <a:solidFill>
                  <a:srgbClr val="0070C0"/>
                </a:solidFill>
              </a:rPr>
              <a:t>БАРСе</a:t>
            </a:r>
            <a:r>
              <a:rPr lang="ru-RU" sz="1600" b="1" dirty="0">
                <a:solidFill>
                  <a:srgbClr val="0070C0"/>
                </a:solidFill>
              </a:rPr>
              <a:t> фиксируются</a:t>
            </a:r>
            <a:r>
              <a:rPr lang="ru-RU" sz="1600" dirty="0"/>
              <a:t>, рассчитывается семестровая составляющая, и с этого момента изменить семестровую составляющую уже </a:t>
            </a:r>
            <a:r>
              <a:rPr lang="ru-RU" sz="1600" b="1" dirty="0"/>
              <a:t>нельзя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95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229600" cy="637579"/>
          </a:xfrm>
        </p:spPr>
        <p:txBody>
          <a:bodyPr/>
          <a:lstStyle/>
          <a:p>
            <a:r>
              <a:rPr lang="ru-RU" sz="2400" dirty="0"/>
              <a:t>Сроки проведения промежуточной аттестации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11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57808" y="1371428"/>
            <a:ext cx="4588492" cy="3600450"/>
          </a:xfrm>
        </p:spPr>
        <p:txBody>
          <a:bodyPr/>
          <a:lstStyle/>
          <a:p>
            <a:r>
              <a:rPr lang="ru-RU" dirty="0"/>
              <a:t>В 202</a:t>
            </a:r>
            <a:r>
              <a:rPr lang="en-US" dirty="0"/>
              <a:t>3</a:t>
            </a:r>
            <a:r>
              <a:rPr lang="ru-RU" dirty="0"/>
              <a:t> году для 1 курса бакалавриата очной формы обучения установлены следующие сроки проведения зачетов и экзаменов:</a:t>
            </a:r>
          </a:p>
          <a:p>
            <a:pPr marL="342900" indent="-342900">
              <a:spcBef>
                <a:spcPts val="600"/>
              </a:spcBef>
              <a:buAutoNum type="arabicParenR"/>
            </a:pPr>
            <a:r>
              <a:rPr lang="ru-RU" b="1" dirty="0">
                <a:solidFill>
                  <a:srgbClr val="0070C0"/>
                </a:solidFill>
              </a:rPr>
              <a:t>Зачетная неделя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проходит в период </a:t>
            </a:r>
            <a:r>
              <a:rPr lang="ru-RU" b="1" dirty="0"/>
              <a:t>25.12.2023-31.12.2023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AutoNum type="arabicParenR"/>
            </a:pPr>
            <a:r>
              <a:rPr lang="ru-RU" b="1" dirty="0">
                <a:solidFill>
                  <a:srgbClr val="FF0000"/>
                </a:solidFill>
              </a:rPr>
              <a:t>Экзаменационная сессия </a:t>
            </a:r>
            <a:r>
              <a:rPr lang="ru-RU" dirty="0"/>
              <a:t>проходит в период </a:t>
            </a:r>
            <a:r>
              <a:rPr lang="ru-RU" b="1" dirty="0"/>
              <a:t>09.01.2024 - 28.01.2024</a:t>
            </a:r>
          </a:p>
          <a:p>
            <a:pPr>
              <a:spcBef>
                <a:spcPts val="1200"/>
              </a:spcBef>
            </a:pPr>
            <a:r>
              <a:rPr lang="ru-RU" b="1" dirty="0"/>
              <a:t>Зачет по учебной практике </a:t>
            </a:r>
            <a:r>
              <a:rPr lang="ru-RU" dirty="0"/>
              <a:t>должен быть получен </a:t>
            </a:r>
            <a:r>
              <a:rPr lang="ru-RU"/>
              <a:t>до </a:t>
            </a:r>
            <a:r>
              <a:rPr lang="ru-RU" b="1"/>
              <a:t>23.12.2023 </a:t>
            </a:r>
            <a:r>
              <a:rPr lang="ru-RU" b="1" dirty="0"/>
              <a:t>включительно</a:t>
            </a:r>
            <a:r>
              <a:rPr lang="ru-RU" dirty="0"/>
              <a:t> – до последнего дня теоретического обучения.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4147265"/>
            <a:ext cx="4139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Расписание всех зачетов и экзаменов можно узнать на сайте «НИУ «МЭИ»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33" y="1087034"/>
            <a:ext cx="3923867" cy="29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7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229600" cy="637579"/>
          </a:xfrm>
        </p:spPr>
        <p:txBody>
          <a:bodyPr/>
          <a:lstStyle/>
          <a:p>
            <a:r>
              <a:rPr lang="ru-RU" dirty="0"/>
              <a:t>Допуск к зачету или экзамену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12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1" y="1131590"/>
            <a:ext cx="5616625" cy="3744416"/>
          </a:xfrm>
        </p:spPr>
        <p:txBody>
          <a:bodyPr>
            <a:normAutofit fontScale="85000" lnSpcReduction="10000"/>
          </a:bodyPr>
          <a:lstStyle/>
          <a:p>
            <a:r>
              <a:rPr lang="ru-RU" sz="1800" b="1" dirty="0"/>
              <a:t>К зачету или экзамену обучающийся допускается только в </a:t>
            </a:r>
            <a:r>
              <a:rPr lang="ru-RU" sz="1800" b="1" dirty="0" smtClean="0"/>
              <a:t>случае </a:t>
            </a:r>
            <a:r>
              <a:rPr lang="ru-RU" sz="1800" b="1" dirty="0"/>
              <a:t>успешного прохождения всех запланированных мероприятий текущего контроля успеваемости (КМ</a:t>
            </a:r>
            <a:r>
              <a:rPr lang="ru-RU" sz="1800" b="1" dirty="0" smtClean="0"/>
              <a:t>) по этой дисциплине. </a:t>
            </a:r>
            <a:endParaRPr lang="ru-RU" sz="1800" b="1" dirty="0"/>
          </a:p>
          <a:p>
            <a:endParaRPr lang="ru-RU" sz="1800" b="1" dirty="0"/>
          </a:p>
          <a:p>
            <a:r>
              <a:rPr lang="ru-RU" sz="1800" b="1" dirty="0">
                <a:solidFill>
                  <a:srgbClr val="0070C0"/>
                </a:solidFill>
              </a:rPr>
              <a:t>Для допуска студенту необходимо сдать </a:t>
            </a:r>
            <a:r>
              <a:rPr lang="ru-RU" sz="1800" b="1" u="sng" dirty="0">
                <a:solidFill>
                  <a:srgbClr val="0070C0"/>
                </a:solidFill>
              </a:rPr>
              <a:t>все КМ</a:t>
            </a:r>
            <a:r>
              <a:rPr lang="ru-RU" sz="1800" b="1" dirty="0">
                <a:solidFill>
                  <a:srgbClr val="0070C0"/>
                </a:solidFill>
              </a:rPr>
              <a:t> 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с баллом не менее 3 («удовлетворительно»)!</a:t>
            </a:r>
          </a:p>
          <a:p>
            <a:endParaRPr lang="ru-RU" sz="1800" dirty="0"/>
          </a:p>
          <a:p>
            <a:r>
              <a:rPr lang="ru-RU" sz="1800" dirty="0"/>
              <a:t>В случае, если к началу зачетной недели у студента есть задолженности по КМ, ему нужно будет сдавать их </a:t>
            </a:r>
            <a:br>
              <a:rPr lang="ru-RU" sz="1800" dirty="0"/>
            </a:br>
            <a:r>
              <a:rPr lang="ru-RU" sz="1800" dirty="0"/>
              <a:t>в период зачетной недели, экзаменационной сессии, </a:t>
            </a:r>
            <a:br>
              <a:rPr lang="ru-RU" sz="1800" dirty="0"/>
            </a:br>
            <a:r>
              <a:rPr lang="ru-RU" sz="1800" dirty="0"/>
              <a:t>а также в период проведения повторной (первой и второй) промежуточной аттестации.</a:t>
            </a:r>
          </a:p>
          <a:p>
            <a:endParaRPr lang="ru-RU" sz="1800" dirty="0"/>
          </a:p>
          <a:p>
            <a:r>
              <a:rPr lang="ru-RU" sz="1800" dirty="0"/>
              <a:t>На все эти периоды </a:t>
            </a:r>
            <a:r>
              <a:rPr lang="ru-RU" sz="1800" dirty="0" smtClean="0"/>
              <a:t>составляются </a:t>
            </a:r>
            <a:r>
              <a:rPr lang="ru-RU" sz="1800" dirty="0"/>
              <a:t>графики приема преподавателями задолженностей по КМ.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7654"/>
            <a:ext cx="3168352" cy="20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41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229600" cy="637579"/>
          </a:xfrm>
        </p:spPr>
        <p:txBody>
          <a:bodyPr/>
          <a:lstStyle/>
          <a:p>
            <a:r>
              <a:rPr lang="ru-RU" sz="2400" dirty="0"/>
              <a:t>График ликвидации задолженностей по мероприятиям текущего контроля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13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1590"/>
            <a:ext cx="6651769" cy="37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9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29600" cy="637579"/>
          </a:xfrm>
        </p:spPr>
        <p:txBody>
          <a:bodyPr/>
          <a:lstStyle/>
          <a:p>
            <a:r>
              <a:rPr lang="ru-RU" sz="2400" dirty="0"/>
              <a:t>Расписание зачетов и экзаменов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14</a:t>
            </a:fld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5076"/>
            <a:ext cx="4421572" cy="273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7144" y="3847313"/>
            <a:ext cx="425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Необходимо ввести свою группу и перейти датам, соответствующим зачетной неделе. Расписание экзаменов отобразится после завершения зачетной недели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33" y="1108148"/>
            <a:ext cx="4267555" cy="35359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78163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123478"/>
            <a:ext cx="8229600" cy="637579"/>
          </a:xfrm>
        </p:spPr>
        <p:txBody>
          <a:bodyPr/>
          <a:lstStyle/>
          <a:p>
            <a:r>
              <a:rPr lang="ru-RU" sz="2400" dirty="0"/>
              <a:t>Идентификация личности при проведении ПА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15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313184" y="2139702"/>
            <a:ext cx="4690864" cy="2106613"/>
          </a:xfrm>
        </p:spPr>
        <p:txBody>
          <a:bodyPr>
            <a:normAutofit/>
          </a:bodyPr>
          <a:lstStyle/>
          <a:p>
            <a:r>
              <a:rPr lang="ru-RU" b="1" dirty="0"/>
              <a:t>Визуальная</a:t>
            </a:r>
            <a:r>
              <a:rPr lang="ru-RU" dirty="0"/>
              <a:t> идентификация личности - сравнения лица </a:t>
            </a:r>
            <a:r>
              <a:rPr lang="ru-RU" dirty="0" smtClean="0"/>
              <a:t>обучающегося с </a:t>
            </a:r>
            <a:r>
              <a:rPr lang="ru-RU" dirty="0"/>
              <a:t>предъявляемой фотографией в </a:t>
            </a:r>
            <a:r>
              <a:rPr lang="ru-RU" b="1" dirty="0"/>
              <a:t>студенческом билете </a:t>
            </a:r>
            <a:r>
              <a:rPr lang="ru-RU" dirty="0" smtClean="0"/>
              <a:t>или </a:t>
            </a:r>
            <a:r>
              <a:rPr lang="ru-RU" b="1" dirty="0"/>
              <a:t>в документе, удостоверяющем </a:t>
            </a:r>
            <a:r>
              <a:rPr lang="ru-RU" b="1" dirty="0" smtClean="0"/>
              <a:t>личность</a:t>
            </a:r>
            <a:r>
              <a:rPr lang="ru-RU" dirty="0" smtClean="0"/>
              <a:t>.</a:t>
            </a:r>
            <a:endParaRPr lang="ru-RU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2" name="AutoShape 2" descr="https://delaj-sam.ru/wp-content/uploads/6/4/5/64541da034b5368933a098d2e7073c1c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delaj-sam.ru/wp-content/uploads/6/4/5/64541da034b5368933a098d2e7073c1c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vibirai.ru/image/1224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63638"/>
            <a:ext cx="3960440" cy="26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229600" cy="637579"/>
          </a:xfrm>
        </p:spPr>
        <p:txBody>
          <a:bodyPr/>
          <a:lstStyle/>
          <a:p>
            <a:r>
              <a:rPr lang="ru-RU" dirty="0"/>
              <a:t>Отсутствие на зачете или экзамене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16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57200" y="1347912"/>
            <a:ext cx="8229600" cy="360010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Отсутствие на зачете или экзамене по неуважительной причине приравнивается </a:t>
            </a:r>
            <a:br>
              <a:rPr lang="ru-RU" dirty="0"/>
            </a:br>
            <a:r>
              <a:rPr lang="ru-RU" dirty="0"/>
              <a:t>к оценке 2 («неудовлетворительно»)</a:t>
            </a:r>
          </a:p>
          <a:p>
            <a:endParaRPr lang="ru-RU" dirty="0"/>
          </a:p>
          <a:p>
            <a:r>
              <a:rPr lang="ru-RU" dirty="0"/>
              <a:t>Если обучающийся не может сдать зачет или экзамен по уважительной причине (по болезни), он должен предоставить подтверждающий документ (медицинскую справку) </a:t>
            </a:r>
            <a:r>
              <a:rPr lang="ru-RU" b="1" dirty="0"/>
              <a:t>не позднее трех рабочих дней после его оформления.</a:t>
            </a:r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В день зачета или экзамена студенту необходимо оповестить </a:t>
            </a:r>
            <a:r>
              <a:rPr lang="ru-RU" b="1" dirty="0" smtClean="0">
                <a:solidFill>
                  <a:srgbClr val="FF0000"/>
                </a:solidFill>
              </a:rPr>
              <a:t>начальника </a:t>
            </a:r>
            <a:r>
              <a:rPr lang="ru-RU" b="1" dirty="0">
                <a:solidFill>
                  <a:srgbClr val="FF0000"/>
                </a:solidFill>
              </a:rPr>
              <a:t>курса об отсутствии по уважительной причине.</a:t>
            </a:r>
          </a:p>
          <a:p>
            <a:endParaRPr lang="ru-RU" dirty="0"/>
          </a:p>
          <a:p>
            <a:r>
              <a:rPr lang="ru-RU" dirty="0"/>
              <a:t>В случае если обучающийся </a:t>
            </a:r>
            <a:r>
              <a:rPr lang="ru-RU" b="1" dirty="0"/>
              <a:t>проходил промежуточную аттестацию</a:t>
            </a:r>
            <a:r>
              <a:rPr lang="ru-RU" dirty="0"/>
              <a:t> по каким-либо дисциплинам (практикам), в том числе если получил оценку «не зачтено» или «неудовлетворительно», </a:t>
            </a:r>
            <a:r>
              <a:rPr lang="ru-RU" b="1" dirty="0"/>
              <a:t>в период временной нетрудоспособности</a:t>
            </a:r>
            <a:r>
              <a:rPr lang="ru-RU" dirty="0"/>
              <a:t>, указанный </a:t>
            </a:r>
            <a:br>
              <a:rPr lang="ru-RU" dirty="0"/>
            </a:br>
            <a:r>
              <a:rPr lang="ru-RU" dirty="0"/>
              <a:t>в справке медицинского учреждения или ином документе, предоставленном обучающимся, </a:t>
            </a:r>
            <a:r>
              <a:rPr lang="ru-RU" dirty="0" smtClean="0"/>
              <a:t>указанные </a:t>
            </a:r>
            <a:r>
              <a:rPr lang="ru-RU" dirty="0"/>
              <a:t>документы дирекцией института к рассмотрению </a:t>
            </a:r>
            <a:br>
              <a:rPr lang="ru-RU" dirty="0"/>
            </a:br>
            <a:r>
              <a:rPr lang="ru-RU" b="1" dirty="0"/>
              <a:t>не принимаются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77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Общие положения о повторной промежуточной аттестации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17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1131888"/>
            <a:ext cx="8640960" cy="42481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Неудовлетворительные результаты промежуточной аттестации по дисциплине(</a:t>
            </a:r>
            <a:r>
              <a:rPr lang="ru-RU" sz="1800" dirty="0" err="1"/>
              <a:t>ам</a:t>
            </a:r>
            <a:r>
              <a:rPr lang="ru-RU" sz="1800" dirty="0"/>
              <a:t>)/практике(</a:t>
            </a:r>
            <a:r>
              <a:rPr lang="ru-RU" sz="1800" dirty="0" err="1"/>
              <a:t>ам</a:t>
            </a:r>
            <a:r>
              <a:rPr lang="ru-RU" sz="1800" dirty="0"/>
              <a:t>) (в том числе по </a:t>
            </a:r>
            <a:r>
              <a:rPr lang="ru-RU" sz="1800" dirty="0" err="1"/>
              <a:t>недопуску</a:t>
            </a:r>
            <a:r>
              <a:rPr lang="ru-RU" sz="1800" dirty="0"/>
              <a:t>) или </a:t>
            </a:r>
            <a:r>
              <a:rPr lang="ru-RU" sz="1800" dirty="0" err="1"/>
              <a:t>непрохождение</a:t>
            </a:r>
            <a:r>
              <a:rPr lang="ru-RU" sz="1800" dirty="0"/>
              <a:t> промежуточной аттестации при отсутствии уважительных причин </a:t>
            </a:r>
            <a:r>
              <a:rPr lang="ru-RU" sz="1800" b="1" dirty="0"/>
              <a:t>признаются академической задолженностью</a:t>
            </a:r>
            <a:r>
              <a:rPr lang="ru-RU" sz="1800" dirty="0"/>
              <a:t> (государственная академическая стипендия не может быть назначена).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Пройти повторную промежуточную аттестацию (ППА) по каждой дисциплине/практике можно </a:t>
            </a:r>
            <a:r>
              <a:rPr lang="ru-RU" sz="1800" b="1" dirty="0"/>
              <a:t>не более двух раз </a:t>
            </a:r>
            <a:r>
              <a:rPr lang="ru-RU" sz="1800" dirty="0"/>
              <a:t>по каждой.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Обучающийся</a:t>
            </a:r>
            <a:r>
              <a:rPr lang="ru-RU" sz="1800" b="1" dirty="0"/>
              <a:t>, получивший неудовлетворительную оценку по второй повторной промежуточной аттестации </a:t>
            </a:r>
            <a:r>
              <a:rPr lang="ru-RU" sz="1800" dirty="0"/>
              <a:t>по какой-либо дисциплине/практике, </a:t>
            </a:r>
            <a:r>
              <a:rPr lang="ru-RU" sz="1800" b="1" dirty="0"/>
              <a:t>отчисляется из МЭИ</a:t>
            </a:r>
            <a:r>
              <a:rPr lang="ru-RU" sz="1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28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Расписание ППА на сайте МЭИ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18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47134"/>
            <a:ext cx="6624736" cy="3854846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9" name="Овал 8"/>
          <p:cNvSpPr/>
          <p:nvPr/>
        </p:nvSpPr>
        <p:spPr>
          <a:xfrm>
            <a:off x="5591877" y="3291830"/>
            <a:ext cx="21602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9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26" y="123478"/>
            <a:ext cx="8229600" cy="637579"/>
          </a:xfrm>
        </p:spPr>
        <p:txBody>
          <a:bodyPr/>
          <a:lstStyle/>
          <a:p>
            <a:r>
              <a:rPr lang="ru-RU" dirty="0" smtClean="0"/>
              <a:t>Важно!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539552" y="2028306"/>
            <a:ext cx="8229600" cy="14401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Медицинская </a:t>
            </a:r>
            <a:r>
              <a:rPr lang="ru-RU" b="1" dirty="0"/>
              <a:t>справка предоставляется не позднее </a:t>
            </a:r>
            <a:r>
              <a:rPr lang="ru-RU" b="1" dirty="0">
                <a:solidFill>
                  <a:srgbClr val="FF0000"/>
                </a:solidFill>
              </a:rPr>
              <a:t>трех рабочих дней </a:t>
            </a:r>
            <a:r>
              <a:rPr lang="ru-RU" b="1" dirty="0"/>
              <a:t>после закрытия.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Все медицинские справки проверяются на подлинность! Последствие предоставления поддельной справки – отчисление.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29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Нормативные документы на сайте МЭИ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Виды контроля во время обучения, терминология: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 БАРС – </a:t>
            </a:r>
            <a:r>
              <a:rPr lang="ru-RU" dirty="0"/>
              <a:t>система, обеспечивающая количественную оценку качества и фиксацию результатов освоения основной образовательной программы (ОП);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 текущий контроль</a:t>
            </a:r>
            <a:r>
              <a:rPr lang="ru-RU" dirty="0"/>
              <a:t>: контрольные мероприятия в течение семестра (КМ)  - тесты, контрольные работы, расчётные задания, лабораторные работы;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</a:t>
            </a:r>
            <a:r>
              <a:rPr lang="ru-RU" b="1" dirty="0"/>
              <a:t>промежуточная аттестация</a:t>
            </a:r>
            <a:r>
              <a:rPr lang="ru-RU" dirty="0"/>
              <a:t>: зачеты, экзамены, защиты курсовых работ (ПА);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</a:t>
            </a:r>
            <a:r>
              <a:rPr lang="ru-RU" b="1" dirty="0"/>
              <a:t>повторная промежуточная аттестация</a:t>
            </a:r>
            <a:r>
              <a:rPr lang="ru-RU" dirty="0"/>
              <a:t> (ППА1, ППА2) – дополнительные попытки сдачи промежуточной аттестации;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</a:t>
            </a:r>
            <a:r>
              <a:rPr lang="ru-RU" b="1" dirty="0"/>
              <a:t>итоговая аттестация</a:t>
            </a:r>
            <a:r>
              <a:rPr lang="ru-RU" dirty="0"/>
              <a:t>: защита диплома.</a:t>
            </a:r>
          </a:p>
          <a:p>
            <a:pPr>
              <a:buFontTx/>
              <a:buChar char="-"/>
            </a:pPr>
            <a:endParaRPr lang="ru-RU" dirty="0"/>
          </a:p>
          <a:p>
            <a:r>
              <a:rPr lang="ru-RU" dirty="0"/>
              <a:t>Основные документы: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Положение о текущем контроле </a:t>
            </a:r>
            <a:r>
              <a:rPr lang="ru-RU" dirty="0" smtClean="0"/>
              <a:t>успеваемости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 Положение о </a:t>
            </a:r>
            <a:r>
              <a:rPr lang="ru-RU" dirty="0" smtClean="0"/>
              <a:t>промежуточной аттестации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 </a:t>
            </a:r>
            <a:r>
              <a:rPr lang="ru-RU" dirty="0"/>
              <a:t>Положение о </a:t>
            </a:r>
            <a:r>
              <a:rPr lang="ru-RU" dirty="0" err="1"/>
              <a:t>балльно</a:t>
            </a:r>
            <a:r>
              <a:rPr lang="ru-RU" dirty="0"/>
              <a:t>-рейтинговой системе (БАРС)</a:t>
            </a:r>
          </a:p>
          <a:p>
            <a:endParaRPr lang="ru-RU" dirty="0"/>
          </a:p>
          <a:p>
            <a:r>
              <a:rPr lang="ru-RU" dirty="0"/>
              <a:t>И другие документы-положения: о стипендиальном обеспечении; </a:t>
            </a:r>
            <a:br>
              <a:rPr lang="ru-RU" dirty="0"/>
            </a:br>
            <a:r>
              <a:rPr lang="ru-RU" dirty="0"/>
              <a:t>об академическом отпуске; об отчислении; о восстановлении и переводе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762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Ответы на вопросы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29650" y="4835525"/>
            <a:ext cx="514350" cy="273050"/>
          </a:xfrm>
        </p:spPr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446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72" y="123478"/>
            <a:ext cx="7816204" cy="637579"/>
          </a:xfrm>
        </p:spPr>
        <p:txBody>
          <a:bodyPr/>
          <a:lstStyle/>
          <a:p>
            <a:r>
              <a:rPr lang="ru-RU" sz="2000" dirty="0"/>
              <a:t>Локально-нормативные акты, регулирующие вопросы контроля успеваемости студентов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62935" y="1419622"/>
            <a:ext cx="4085529" cy="1296144"/>
          </a:xfrm>
        </p:spPr>
        <p:txBody>
          <a:bodyPr>
            <a:normAutofit fontScale="92500"/>
          </a:bodyPr>
          <a:lstStyle/>
          <a:p>
            <a:r>
              <a:rPr lang="ru-RU" sz="1800" b="1" dirty="0"/>
              <a:t>Необходимо зайти на официальный сайт «НИУ «МЭИ» </a:t>
            </a:r>
            <a:r>
              <a:rPr lang="en-US" sz="1800" b="1" i="1" u="sng" dirty="0">
                <a:solidFill>
                  <a:srgbClr val="0070C0"/>
                </a:solidFill>
              </a:rPr>
              <a:t>mpei.ru</a:t>
            </a:r>
            <a:r>
              <a:rPr lang="ru-RU" sz="1800" b="1" dirty="0"/>
              <a:t>, зайти в раздел «Образование»  и перейти в пункт «Официальные документы»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62" y="1275606"/>
            <a:ext cx="4201155" cy="338437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787774"/>
            <a:ext cx="4199427" cy="10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267835-A50A-F2E4-5DD1-0312E890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00" y="96395"/>
            <a:ext cx="8229600" cy="637579"/>
          </a:xfrm>
        </p:spPr>
        <p:txBody>
          <a:bodyPr/>
          <a:lstStyle/>
          <a:p>
            <a:r>
              <a:rPr lang="ru-RU" sz="2600" dirty="0"/>
              <a:t>Расписание занятий у студентов «НИУ «МЭИ»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75AFA65-3072-1108-FF26-7D17C2FB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4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D6878B-F4EB-0772-FDFC-927EEA961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Сайт: </a:t>
            </a:r>
            <a:r>
              <a:rPr lang="en-US" b="1" dirty="0">
                <a:solidFill>
                  <a:schemeClr val="tx1"/>
                </a:solidFill>
              </a:rPr>
              <a:t>mpei.ru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A3ED9B-8C58-80A4-1CB0-C2E9780A4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21" y="1131590"/>
            <a:ext cx="8064896" cy="35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267835-A50A-F2E4-5DD1-0312E890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00" y="148159"/>
            <a:ext cx="8229600" cy="637579"/>
          </a:xfrm>
        </p:spPr>
        <p:txBody>
          <a:bodyPr/>
          <a:lstStyle/>
          <a:p>
            <a:r>
              <a:rPr lang="ru-RU" sz="2600" dirty="0"/>
              <a:t>Расписание занятий у студентов «НИУ «МЭИ»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75AFA65-3072-1108-FF26-7D17C2FB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D6878B-F4EB-0772-FDFC-927EEA961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Сайт: </a:t>
            </a:r>
            <a:r>
              <a:rPr lang="en-US" b="1" dirty="0">
                <a:solidFill>
                  <a:schemeClr val="tx1"/>
                </a:solidFill>
              </a:rPr>
              <a:t>mpei.ru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0299F6-29A9-5F7E-D954-7EBC02156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9582"/>
            <a:ext cx="7203016" cy="377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03AF5-5EFD-F532-1322-17E4F9D1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кабинет студента в БАРС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3D4E29A-A382-7071-A81F-011CBAA1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6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810869-CFB4-B676-EB94-7C73A5307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6327"/>
            <a:ext cx="7965388" cy="40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9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03AF5-5EFD-F532-1322-17E4F9D1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кабинет студента в БАРС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3D4E29A-A382-7071-A81F-011CBAA1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F91196-F80F-8A2A-578E-0225111B8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59" y="1101338"/>
            <a:ext cx="8026871" cy="39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1412" y="123478"/>
            <a:ext cx="8229600" cy="637579"/>
          </a:xfrm>
        </p:spPr>
        <p:txBody>
          <a:bodyPr/>
          <a:lstStyle/>
          <a:p>
            <a:r>
              <a:rPr lang="ru-RU" dirty="0"/>
              <a:t>Расчёт семестровой составляющей оценки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8</a:t>
            </a:fld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7030"/>
            <a:ext cx="6626656" cy="19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0" y="3579862"/>
                <a:ext cx="8964488" cy="8028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Семестр.составляющая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ru-RU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3+2</m:t>
                              </m:r>
                            </m:num>
                            <m:den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ru-RU" i="1">
                              <a:latin typeface="Cambria Math"/>
                            </a:rPr>
                            <m:t>∙</m:t>
                          </m:r>
                          <m:r>
                            <a:rPr lang="ru-RU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10%</m:t>
                          </m:r>
                          <m:r>
                            <a:rPr lang="ru-RU" i="1">
                              <a:latin typeface="Cambria Math"/>
                            </a:rPr>
                            <m:t>+4∙</m:t>
                          </m:r>
                          <m:r>
                            <a:rPr lang="ru-RU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20%</m:t>
                          </m:r>
                          <m:r>
                            <a:rPr lang="ru-RU" i="1">
                              <a:latin typeface="Cambria Math"/>
                            </a:rPr>
                            <m:t>+4∙</m:t>
                          </m:r>
                          <m:r>
                            <a:rPr lang="ru-RU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25%</m:t>
                          </m:r>
                          <m:r>
                            <a:rPr lang="ru-RU" i="1">
                              <a:latin typeface="Cambria Math"/>
                            </a:rPr>
                            <m:t>+4∙</m:t>
                          </m:r>
                          <m:r>
                            <a:rPr lang="ru-RU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20%</m:t>
                          </m:r>
                          <m:r>
                            <a:rPr lang="ru-RU" i="1">
                              <a:latin typeface="Cambria Math"/>
                            </a:rPr>
                            <m:t>+5∙</m:t>
                          </m:r>
                          <m:r>
                            <a:rPr lang="ru-RU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25%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100%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=4,1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79862"/>
                <a:ext cx="8964488" cy="8028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251520" y="1120180"/>
            <a:ext cx="8510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Пример оценок студента за пройденные КМ по одной дисциплине из системы БАРС</a:t>
            </a:r>
          </a:p>
        </p:txBody>
      </p:sp>
    </p:spTree>
    <p:extLst>
      <p:ext uri="{BB962C8B-B14F-4D97-AF65-F5344CB8AC3E}">
        <p14:creationId xmlns:p14="http://schemas.microsoft.com/office/powerpoint/2010/main" val="3970785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8229600" cy="637579"/>
          </a:xfrm>
        </p:spPr>
        <p:txBody>
          <a:bodyPr/>
          <a:lstStyle/>
          <a:p>
            <a:r>
              <a:rPr lang="ru-RU" sz="2400" dirty="0"/>
              <a:t>Формы проведения промежуточной аттестации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9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210742" y="1293804"/>
            <a:ext cx="4752528" cy="3471431"/>
          </a:xfrm>
        </p:spPr>
        <p:txBody>
          <a:bodyPr>
            <a:noAutofit/>
          </a:bodyPr>
          <a:lstStyle/>
          <a:p>
            <a:r>
              <a:rPr lang="ru-RU" sz="1200" b="1" dirty="0"/>
              <a:t>В МЭИ установлены следующие формы и шкалы оценки результатов промежуточной аттестации:</a:t>
            </a:r>
          </a:p>
          <a:p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зачет (без оценки)</a:t>
            </a:r>
            <a:r>
              <a:rPr lang="ru-RU" sz="1200" dirty="0"/>
              <a:t> — по шкале: </a:t>
            </a:r>
            <a:br>
              <a:rPr lang="ru-RU" sz="1200" dirty="0"/>
            </a:br>
            <a:r>
              <a:rPr lang="ru-RU" sz="1200" b="1" dirty="0"/>
              <a:t>«зачтено», </a:t>
            </a:r>
            <a:r>
              <a:rPr lang="ru-RU" sz="1200" dirty="0"/>
              <a:t>«не зачтено»;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зачет с оценкой</a:t>
            </a:r>
            <a:r>
              <a:rPr lang="ru-RU" sz="1200" b="1" dirty="0"/>
              <a:t> </a:t>
            </a:r>
            <a:r>
              <a:rPr lang="ru-RU" sz="1200" dirty="0"/>
              <a:t>- по шкале: </a:t>
            </a:r>
            <a:br>
              <a:rPr lang="ru-RU" sz="1200" dirty="0"/>
            </a:br>
            <a:r>
              <a:rPr lang="ru-RU" sz="1200" b="1" dirty="0"/>
              <a:t>5 («отлично»), 4 («хорошо»)</a:t>
            </a:r>
            <a:r>
              <a:rPr lang="ru-RU" sz="1200" dirty="0"/>
              <a:t>, </a:t>
            </a:r>
            <a:r>
              <a:rPr lang="ru-RU" sz="1200" b="1" dirty="0"/>
              <a:t>3 («удовлетворительно»)</a:t>
            </a:r>
            <a:r>
              <a:rPr lang="ru-RU" sz="1200" dirty="0"/>
              <a:t>,                              </a:t>
            </a:r>
            <a:br>
              <a:rPr lang="ru-RU" sz="1200" dirty="0"/>
            </a:br>
            <a:r>
              <a:rPr lang="ru-RU" sz="1200" dirty="0"/>
              <a:t>2 («неудовлетворительно»);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экзамен</a:t>
            </a:r>
            <a:r>
              <a:rPr lang="ru-RU" sz="1200" dirty="0"/>
              <a:t> — по шкале: </a:t>
            </a:r>
            <a:br>
              <a:rPr lang="ru-RU" sz="1200" dirty="0"/>
            </a:br>
            <a:r>
              <a:rPr lang="ru-RU" sz="1200" b="1" dirty="0"/>
              <a:t>5 («отлично»), 4 («хорошо»)</a:t>
            </a:r>
            <a:r>
              <a:rPr lang="ru-RU" sz="1200" dirty="0"/>
              <a:t>, </a:t>
            </a:r>
            <a:r>
              <a:rPr lang="ru-RU" sz="1200" b="1" dirty="0"/>
              <a:t>3 («удовлетворительно»)</a:t>
            </a:r>
            <a:r>
              <a:rPr lang="ru-RU" sz="1200" dirty="0"/>
              <a:t>, </a:t>
            </a:r>
            <a:br>
              <a:rPr lang="ru-RU" sz="1200" dirty="0"/>
            </a:br>
            <a:r>
              <a:rPr lang="ru-RU" sz="1200" dirty="0"/>
              <a:t>2 («неудовлетворительно»).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защита курсового проекта (работы) </a:t>
            </a:r>
            <a:r>
              <a:rPr lang="ru-RU" sz="1200" dirty="0"/>
              <a:t>— по шкале:         </a:t>
            </a:r>
            <a:br>
              <a:rPr lang="ru-RU" sz="1200" dirty="0"/>
            </a:br>
            <a:r>
              <a:rPr lang="ru-RU" sz="1200" b="1" dirty="0"/>
              <a:t>5 («отлично»), 4 («хорошо»)</a:t>
            </a:r>
            <a:r>
              <a:rPr lang="ru-RU" sz="1200" dirty="0"/>
              <a:t>, </a:t>
            </a:r>
            <a:r>
              <a:rPr lang="ru-RU" sz="1200" b="1" dirty="0"/>
              <a:t>3 </a:t>
            </a:r>
            <a:r>
              <a:rPr lang="en-US" sz="1200" b="1" dirty="0"/>
              <a:t>(</a:t>
            </a:r>
            <a:r>
              <a:rPr lang="ru-RU" sz="1200" b="1" dirty="0"/>
              <a:t>удовлетворительно»)</a:t>
            </a:r>
            <a:r>
              <a:rPr lang="ru-RU" sz="1200" dirty="0"/>
              <a:t>, </a:t>
            </a:r>
            <a:br>
              <a:rPr lang="ru-RU" sz="1200" dirty="0"/>
            </a:br>
            <a:r>
              <a:rPr lang="ru-RU" sz="1200" dirty="0"/>
              <a:t>2 («неудовлетворительно»);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116080"/>
            <a:ext cx="3975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Форму промежуточной аттестации </a:t>
            </a:r>
            <a:br>
              <a:rPr lang="ru-RU" sz="1400" dirty="0"/>
            </a:br>
            <a:r>
              <a:rPr lang="ru-RU" sz="1400" dirty="0"/>
              <a:t>по той или иной дисциплине можно </a:t>
            </a:r>
          </a:p>
          <a:p>
            <a:pPr algn="ctr"/>
            <a:r>
              <a:rPr lang="ru-RU" sz="1400" dirty="0"/>
              <a:t>узнать в системе БАРС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53" y="1293855"/>
            <a:ext cx="3529062" cy="271010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43906954"/>
      </p:ext>
    </p:extLst>
  </p:cSld>
  <p:clrMapOvr>
    <a:masterClrMapping/>
  </p:clrMapOvr>
</p:sld>
</file>

<file path=ppt/theme/theme1.xml><?xml version="1.0" encoding="utf-8"?>
<a:theme xmlns:a="http://schemas.openxmlformats.org/drawingml/2006/main" name="mpei_shablon_300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keywords0 xmlns="d35a9ef5-9178-4fdd-994b-d0ff994d1677" xsi:nil="true"/>
    <showOnMainPage xmlns="d35a9ef5-9178-4fdd-994b-d0ff994d1677">Нет</showOnMainPage>
    <Description xmlns="http://schemas.microsoft.com/sharepoint/v3" xsi:nil="true"/>
    <sorte xmlns="dcb9a61b-a5dc-4c46-a0dc-e4a30ba1a8d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FDD0FDC102D20F47B89CA4C43F609A85" ma:contentTypeVersion="3" ma:contentTypeDescription="Отправка изображения или фотографии." ma:contentTypeScope="" ma:versionID="d78537b5ed9a8d125b0a0d18fa1d46ac">
  <xsd:schema xmlns:xsd="http://www.w3.org/2001/XMLSchema" xmlns:xs="http://www.w3.org/2001/XMLSchema" xmlns:p="http://schemas.microsoft.com/office/2006/metadata/properties" xmlns:ns1="http://schemas.microsoft.com/sharepoint/v3" xmlns:ns2="d35a9ef5-9178-4fdd-994b-d0ff994d1677" xmlns:ns3="dcb9a61b-a5dc-4c46-a0dc-e4a30ba1a8de" targetNamespace="http://schemas.microsoft.com/office/2006/metadata/properties" ma:root="true" ma:fieldsID="f9a30182d7479db28dbda930bbddfa0b" ns1:_="" ns2:_="" ns3:_="">
    <xsd:import namespace="http://schemas.microsoft.com/sharepoint/v3"/>
    <xsd:import namespace="d35a9ef5-9178-4fdd-994b-d0ff994d1677"/>
    <xsd:import namespace="dcb9a61b-a5dc-4c46-a0dc-e4a30ba1a8de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keywords0" minOccurs="0"/>
                <xsd:element ref="ns2:showOnMainPage" minOccurs="0"/>
                <xsd:element ref="ns3:sor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  <xsd:element name="ImageCreateDate" ma:index="13" nillable="true" ma:displayName="Дата создания рисунка" ma:format="DateTime" ma:hidden="true" ma:internalName="ImageCreateDate">
      <xsd:simpleType>
        <xsd:restriction base="dms:DateTime"/>
      </xsd:simpleType>
    </xsd:element>
    <xsd:element name="Description" ma:index="14" nillable="true" ma:displayName="Подпись к фото" ma:description="Используется в качестве замещающего текста для рисунка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Эскиз существует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Изображение для просмотра существует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URL-адрес изображения для просмотра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a9ef5-9178-4fdd-994b-d0ff994d1677" elementFormDefault="qualified">
    <xsd:import namespace="http://schemas.microsoft.com/office/2006/documentManagement/types"/>
    <xsd:import namespace="http://schemas.microsoft.com/office/infopath/2007/PartnerControls"/>
    <xsd:element name="keywords0" ma:index="26" nillable="true" ma:displayName="keywords" ma:description="Ключевые слова (теги)" ma:internalName="keywords0">
      <xsd:simpleType>
        <xsd:restriction base="dms:Text">
          <xsd:maxLength value="255"/>
        </xsd:restriction>
      </xsd:simpleType>
    </xsd:element>
    <xsd:element name="showOnMainPage" ma:index="27" nillable="true" ma:displayName="showOnMainPage" ma:default="Нет" ma:description="Для отображения на главных страницах" ma:format="RadioButtons" ma:internalName="showOnMainPage">
      <xsd:simpleType>
        <xsd:restriction base="dms:Choice">
          <xsd:enumeration value="Да"/>
          <xsd:enumeration value="Нет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9a61b-a5dc-4c46-a0dc-e4a30ba1a8de" elementFormDefault="qualified">
    <xsd:import namespace="http://schemas.microsoft.com/office/2006/documentManagement/types"/>
    <xsd:import namespace="http://schemas.microsoft.com/office/infopath/2007/PartnerControls"/>
    <xsd:element name="sorte" ma:index="28" nillable="true" ma:displayName="sorte" ma:decimals="0" ma:internalName="sort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4BC09-7D62-4127-A5E5-4021FFA8E0D6}"/>
</file>

<file path=customXml/itemProps2.xml><?xml version="1.0" encoding="utf-8"?>
<ds:datastoreItem xmlns:ds="http://schemas.openxmlformats.org/officeDocument/2006/customXml" ds:itemID="{B0DD138A-5BDF-4A95-88F8-0B2B911A8D78}"/>
</file>

<file path=customXml/itemProps3.xml><?xml version="1.0" encoding="utf-8"?>
<ds:datastoreItem xmlns:ds="http://schemas.openxmlformats.org/officeDocument/2006/customXml" ds:itemID="{C7561239-5F70-4308-95CF-46C321963A14}"/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</Template>
  <TotalTime>1352</TotalTime>
  <Words>633</Words>
  <Application>Microsoft Office PowerPoint</Application>
  <PresentationFormat>Экран (16:9)</PresentationFormat>
  <Paragraphs>104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Avenir Next Cyr</vt:lpstr>
      <vt:lpstr>Calibri</vt:lpstr>
      <vt:lpstr>Verdana</vt:lpstr>
      <vt:lpstr>Arial</vt:lpstr>
      <vt:lpstr>Cambria Math</vt:lpstr>
      <vt:lpstr>Wingdings</vt:lpstr>
      <vt:lpstr>MV Boli</vt:lpstr>
      <vt:lpstr>mpei_shablon_3000</vt:lpstr>
      <vt:lpstr>1_alena_shablon</vt:lpstr>
      <vt:lpstr>Подготовка к зимней сессии 2023/24 учебного года</vt:lpstr>
      <vt:lpstr>Нормативные документы на сайте МЭИ</vt:lpstr>
      <vt:lpstr>Локально-нормативные акты, регулирующие вопросы контроля успеваемости студентов</vt:lpstr>
      <vt:lpstr>Расписание занятий у студентов «НИУ «МЭИ»</vt:lpstr>
      <vt:lpstr>Расписание занятий у студентов «НИУ «МЭИ»</vt:lpstr>
      <vt:lpstr>Личный кабинет студента в БАРС</vt:lpstr>
      <vt:lpstr>Личный кабинет студента в БАРС</vt:lpstr>
      <vt:lpstr>Расчёт семестровой составляющей оценки</vt:lpstr>
      <vt:lpstr>Формы проведения промежуточной аттестации</vt:lpstr>
      <vt:lpstr>Первый семестр</vt:lpstr>
      <vt:lpstr>Сроки проведения промежуточной аттестации</vt:lpstr>
      <vt:lpstr>Допуск к зачету или экзамену</vt:lpstr>
      <vt:lpstr>График ликвидации задолженностей по мероприятиям текущего контроля</vt:lpstr>
      <vt:lpstr>Расписание зачетов и экзаменов</vt:lpstr>
      <vt:lpstr>Идентификация личности при проведении ПА</vt:lpstr>
      <vt:lpstr>Отсутствие на зачете или экзамене</vt:lpstr>
      <vt:lpstr>Общие положения о повторной промежуточной аттестации</vt:lpstr>
      <vt:lpstr>Расписание ППА на сайте МЭИ </vt:lpstr>
      <vt:lpstr>Важно!</vt:lpstr>
      <vt:lpstr>Ответы на вопросы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Павлов Олег Николаевич</dc:creator>
  <cp:keywords/>
  <cp:lastModifiedBy>Губина Надежда Андреевна</cp:lastModifiedBy>
  <cp:revision>100</cp:revision>
  <dcterms:created xsi:type="dcterms:W3CDTF">2021-12-07T12:51:53Z</dcterms:created>
  <dcterms:modified xsi:type="dcterms:W3CDTF">2023-11-27T15:19:10Z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0x01010200FDD0FDC102D20F47B89CA4C43F609A85</vt:lpwstr>
  </property>
</Properties>
</file>