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6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831"/>
    <a:srgbClr val="FEDEE5"/>
    <a:srgbClr val="004077"/>
    <a:srgbClr val="FCAABC"/>
    <a:srgbClr val="E5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79026" autoAdjust="0"/>
  </p:normalViewPr>
  <p:slideViewPr>
    <p:cSldViewPr>
      <p:cViewPr varScale="1">
        <p:scale>
          <a:sx n="92" d="100"/>
          <a:sy n="92" d="100"/>
        </p:scale>
        <p:origin x="1278" y="9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FF6B7E-9D33-49D1-A5B4-AE2C6DC449D6}" type="datetimeFigureOut">
              <a:rPr lang="ru-RU"/>
              <a:t>03.12.2022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FAB256-AE2B-436A-B97B-BEB81403875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4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Добрый день, уважаемые студенты. Меня зовут Константин Александрович Орлов, я заведующий кафедры ТОТ им М.П. Вукаловича. Я также являюсь руководителем новой программы ЭТАЛОН в ИТАЭ.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AB256-AE2B-436A-B97B-BEB8140387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77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ЭТАЛОН позволяет обеспечить уникальные возможности по посещению технических объектов. Уже есть договоренность, что для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ЭТАЛОНа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ИТАЭ будут организованы постоянные экскурсии на станции Мосэнерго, на Ленинградский металлический завод, Мосводоканал и т.д.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AB256-AE2B-436A-B97B-BEB8140387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9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хотел отметить, что число студентов в группе будет ограничено, отбор будет осуществляться по результатам зимней сессии, студентам группы ЭТАЛОН выплачивают повышенные стипендии.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AB256-AE2B-436A-B97B-BEB8140387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4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этим, если Вы хотите получить лучшее образование, готовы к саморазвитию, понимаете, что это уникальный шанс, то приглашаю Вас участвовать в этой программе.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AB256-AE2B-436A-B97B-BEB81403875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14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AB256-AE2B-436A-B97B-BEB8140387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8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ЭТАЛОН в МЭИ – это программа подготовки элитных кадров в МЭИ, поддержанная в 2018 г. на Попечительском Совете МЭИ под председательством бывшего министра энергетики А.В. Новака.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году в ИТАЭ кафедрами теплового направления (АСУТП, ТЭС и ТОТ) была подготовлена собственная программа ЭТАЛОН, про которую я Вам сегодня расскажу.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AB256-AE2B-436A-B97B-BEB8140387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МЭИ в целом есть общие требования к ЭТАЛОН. На нее отбираются лучшие студенты, назначаются лучшие преподаватели, назначается выделенный куратор и производится обучение по усиленной уникальной программе.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AB256-AE2B-436A-B97B-BEB8140387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3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Особенностью программы ЭТАЛОН на ИТАЭ – это углубленное изучение английского языка по специальной программе, также мы будем вас вовлекать с младших курсов к участию в научной деятельности и экспериментальной работе. У Вас будет даже выделенный курс, в котором Вы будете планировать эксперимент, готовить экспериментальную установку (научитесь паять), выполнять эксперимент и правильно обрабатывать его результаты.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самих технических знаний в программу ЭТАЛОН включены дисциплины т.н.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 Skills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мягкой силы.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3ECCDC-68D3-4B49-880F-0964F25ED4DF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8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Большим преимуществом программы ЭТАЛОН является то, что Вы занимаетесь в небольшой группе, к Вам будет максимально индивидуальный подход, а дополнительные возможности программы позволят Вам получить дополнительные баллы для поступления в магистратуру.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3ECCDC-68D3-4B49-880F-0964F25ED4DF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4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точки зрения результата Вы получите целый комплекс полезных навыков, которые Вам пригодятся в будущем. Это и навыки командной работы и учеба в группе, где все сильные студенты. Как Вы думаете лучший результат в обучении шахматам можно получить, играя с гроссмейстером или обычным человеком?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3ECCDC-68D3-4B49-880F-0964F25ED4DF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5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касается непосредственно самой образовательной программы обучения, то она составлена так, что Вы получаете лучшие знания по тепловой энергетике от всех трех кафедр теплового направления ИТАЭ, а также изучаете набор дисциплин по направлению «Цифровизация в тепловой и возобновляемой энергетике».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AB256-AE2B-436A-B97B-BEB8140387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41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среди дисциплин, которые Вы будете изучать (их на самом деле гораздо больше), будут: «Применение языка программирования Python для моделирования и анализа», где Вы не только изучите сам язык программирования, но и научитесь его применять для анализа данных с помощью нейронных сетей и осуществлять анализ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Data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дисциплине «Моделирование объектов тепловой и возобновляемой энергетики» Вы научитесь создавать цифровую модель, а в курсе «Системы машинного обучения и предиктивной аналитики в тепловой и возобновляемой энергетике» – прогнозировать работу.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дисциплине «CFD-моделирование» (т.е.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Computational Fluid Dynamics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Вы научитесь трехмерному моделированию тепломассообмена и гидравлики, а в дисциплине «Индустрия 4.0 в тепловой энергетике» – рассчитаете и спроектируете цифровую и 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-модель объекта, распечатаете ее на 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-принтере, а потом на физическом эксперименте проверите правильность работы Вашей модели.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этого, будут и другие дисциплины, в результате которых, что очень важно, Вы получите знания как в области теплоэнергетики, т.е. сможете пойти работать по любому профилю всех трех кафедр теплового направления ИТАЭ, а также получите углубленные знания в области цифровизации.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AB256-AE2B-436A-B97B-BEB8140387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2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обучения Вы будете рано закреплены за научным руководителем для выполнения научных исследований и будете участвовать в групповых проектах для реальной экономики. Например, лично у меня сейчас 16 студентов 3 и 4 курса ЭТАЛОН участвуют в НИОКР, которые мы делаем для РусГидро, Мосэнерго, ДГК.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AB256-AE2B-436A-B97B-BEB8140387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5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он">
    <p:bg>
      <p:bgPr>
        <a:blipFill>
          <a:blip r:embed="rId2">
            <a:lum/>
          </a:blip>
          <a:tile tx="0" ty="0" sx="50000" sy="50000" flip="none" algn="ctr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8496267" y="5925277"/>
            <a:ext cx="3695733" cy="93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0" y="0"/>
            <a:ext cx="3169920" cy="257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24501" y="612616"/>
            <a:ext cx="2496277" cy="90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>
          <a:blip r:embed="rId2">
            <a:lum/>
          </a:blip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 bwMode="auto">
          <a:xfrm>
            <a:off x="925249" y="2759601"/>
            <a:ext cx="10341503" cy="86177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4800" b="1">
                <a:latin typeface="Avenir Next Cyr"/>
              </a:defRPr>
            </a:lvl1pPr>
          </a:lstStyle>
          <a:p>
            <a:pPr>
              <a:defRPr/>
            </a:pPr>
            <a:r>
              <a:rPr lang="ru-RU"/>
              <a:t>Тема презентации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655840" y="5925278"/>
            <a:ext cx="2880320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50">
                <a:latin typeface="Avenir Next Cyr"/>
              </a:defRPr>
            </a:lvl1pPr>
          </a:lstStyle>
          <a:p>
            <a:pPr lvl="0">
              <a:defRPr/>
            </a:pPr>
            <a:r>
              <a:rPr lang="en-US"/>
              <a:t>д</a:t>
            </a:r>
            <a:r>
              <a:rPr lang="ru-RU"/>
              <a:t>д.мм.гггг.</a:t>
            </a:r>
            <a:endParaRPr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1425" y="5349214"/>
            <a:ext cx="10369151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50">
                <a:latin typeface="Avenir Next Cyr"/>
              </a:defRPr>
            </a:lvl1pPr>
            <a:lvl2pPr marL="812700" indent="0">
              <a:buNone/>
              <a:defRPr/>
            </a:lvl2pPr>
            <a:lvl3pPr marL="1625397" indent="0">
              <a:buNone/>
              <a:defRPr/>
            </a:lvl3pPr>
            <a:lvl4pPr marL="2438098" indent="0">
              <a:buNone/>
              <a:defRPr/>
            </a:lvl4pPr>
            <a:lvl5pPr marL="3250795" indent="0">
              <a:buNone/>
              <a:defRPr/>
            </a:lvl5pPr>
          </a:lstStyle>
          <a:p>
            <a:pPr lvl="0">
              <a:defRPr/>
            </a:pPr>
            <a:r>
              <a:rPr lang="ru-RU" sz="2150"/>
              <a:t>ФИО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167673" y="260649"/>
            <a:ext cx="5856651" cy="2125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Титульный слайд">
    <p:bg>
      <p:bgPr>
        <a:blipFill>
          <a:blip r:embed="rId2">
            <a:lum/>
          </a:blip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 bwMode="auto">
          <a:xfrm>
            <a:off x="925249" y="2759843"/>
            <a:ext cx="10341503" cy="86177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4800" b="1">
                <a:latin typeface="Avenir Next Cyr"/>
              </a:defRPr>
            </a:lvl1pPr>
          </a:lstStyle>
          <a:p>
            <a:pPr>
              <a:defRPr/>
            </a:pPr>
            <a:r>
              <a:rPr lang="ru-RU"/>
              <a:t>Тема презентации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167673" y="260649"/>
            <a:ext cx="5856651" cy="2125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одержание">
    <p:bg>
      <p:bgPr>
        <a:blipFill>
          <a:blip r:embed="rId2">
            <a:lum/>
          </a:blip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135893" y="274665"/>
            <a:ext cx="6446506" cy="6580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/>
              </a:defRPr>
            </a:lvl1pPr>
          </a:lstStyle>
          <a:p>
            <a:pPr>
              <a:defRPr/>
            </a:pPr>
            <a:r>
              <a:rPr lang="ru-RU"/>
              <a:t>Образец содержания:</a:t>
            </a:r>
            <a:endParaRPr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 bwMode="auto">
          <a:xfrm>
            <a:off x="5135905" y="1124746"/>
            <a:ext cx="6432551" cy="5184581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Font typeface="+mj-lt"/>
              <a:buAutoNum type="arabicPeriod"/>
              <a:defRPr sz="2150">
                <a:solidFill>
                  <a:schemeClr val="tx1"/>
                </a:solidFill>
                <a:latin typeface="Avenir Next Cyr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07436" y="5317512"/>
            <a:ext cx="3280193" cy="1183829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0896533" y="6446608"/>
            <a:ext cx="685867" cy="365125"/>
          </a:xfrm>
        </p:spPr>
        <p:txBody>
          <a:bodyPr>
            <a:normAutofit/>
          </a:bodyPr>
          <a:lstStyle/>
          <a:p>
            <a:pPr>
              <a:defRPr/>
            </a:pPr>
            <a:fld id="{3A18EB61-9EBD-44E2-9C41-DDD2243C44D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Заголовок раздела (слайд-бампер)">
    <p:bg>
      <p:bgPr>
        <a:blipFill>
          <a:blip r:embed="rId2">
            <a:lum/>
          </a:blip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 bwMode="auto">
          <a:xfrm>
            <a:off x="1199456" y="1796819"/>
            <a:ext cx="6528725" cy="23042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350" b="1"/>
            </a:lvl1pPr>
          </a:lstStyle>
          <a:p>
            <a:pPr>
              <a:defRPr/>
            </a:pPr>
            <a:r>
              <a:rPr lang="ru-RU"/>
              <a:t>Заголовок раздела</a:t>
            </a:r>
            <a:endParaRPr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 bwMode="auto">
          <a:xfrm>
            <a:off x="1199456" y="4389106"/>
            <a:ext cx="6528725" cy="1920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812697" indent="0">
              <a:buFontTx/>
              <a:buNone/>
              <a:defRPr sz="1600"/>
            </a:lvl2pPr>
            <a:lvl3pPr marL="1625394" indent="0">
              <a:buFontTx/>
              <a:buNone/>
              <a:defRPr sz="1600"/>
            </a:lvl3pPr>
            <a:lvl4pPr marL="2438094" indent="0">
              <a:buFontTx/>
              <a:buNone/>
              <a:defRPr sz="1600"/>
            </a:lvl4pPr>
            <a:lvl5pPr marL="3250792" indent="0">
              <a:buFontTx/>
              <a:buNone/>
              <a:defRPr sz="1600"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632171" y="164637"/>
            <a:ext cx="4233791" cy="1527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Заголовок и объект">
    <p:bg>
      <p:bgPr>
        <a:blipFill>
          <a:blip r:embed="rId2">
            <a:lum/>
          </a:blip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68626"/>
            <a:ext cx="10972800" cy="1056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750" b="1">
                <a:latin typeface="Avenir Next Cyr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fld id="{3A18EB61-9EBD-44E2-9C41-DDD2243C44D8}" type="slidenum">
              <a:rPr lang="ru-RU"/>
              <a:t>‹#›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 bwMode="auto">
          <a:xfrm>
            <a:off x="609600" y="1509184"/>
            <a:ext cx="109728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50"/>
            </a:lvl1pPr>
            <a:lvl2pPr marL="0" indent="-239994">
              <a:spcBef>
                <a:spcPts val="0"/>
              </a:spcBef>
              <a:buFont typeface="Arial"/>
              <a:buChar char="•"/>
              <a:defRPr sz="2150"/>
            </a:lvl2pPr>
            <a:lvl3pPr>
              <a:defRPr sz="2150"/>
            </a:lvl3pPr>
            <a:lvl4pPr>
              <a:defRPr sz="2150"/>
            </a:lvl4pPr>
            <a:lvl5pPr>
              <a:defRPr sz="215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600" y="6446608"/>
            <a:ext cx="7598635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50"/>
            </a:lvl4pPr>
            <a:lvl5pPr marL="3250792" indent="0">
              <a:buNone/>
              <a:defRPr sz="1350"/>
            </a:lvl5pPr>
          </a:lstStyle>
          <a:p>
            <a:pPr lvl="0">
              <a:defRPr/>
            </a:pPr>
            <a:r>
              <a:rPr lang="ru-RU"/>
              <a:t>каф. ТОТ им. М.П. Вукаловича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711677" y="254021"/>
            <a:ext cx="870723" cy="870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Два объекта">
    <p:bg>
      <p:bgPr>
        <a:blipFill>
          <a:blip r:embed="rId2">
            <a:lum/>
          </a:blip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fld id="{3A18EB61-9EBD-44E2-9C41-DDD2243C44D8}" type="slidenum">
              <a:rPr lang="ru-RU"/>
              <a:t>‹#›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 bwMode="auto">
          <a:xfrm>
            <a:off x="609600" y="1508024"/>
            <a:ext cx="5294379" cy="480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50"/>
            </a:lvl1pPr>
            <a:lvl2pPr marL="0" indent="-239994">
              <a:spcBef>
                <a:spcPts val="0"/>
              </a:spcBef>
              <a:buFont typeface="Arial"/>
              <a:buChar char="•"/>
              <a:defRPr sz="2150"/>
            </a:lvl2pPr>
            <a:lvl3pPr>
              <a:defRPr sz="3200"/>
            </a:lvl3pPr>
            <a:lvl4pPr>
              <a:defRPr sz="2850"/>
            </a:lvl4pPr>
            <a:lvl5pPr>
              <a:defRPr sz="285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 bwMode="auto">
          <a:xfrm>
            <a:off x="6192010" y="1508023"/>
            <a:ext cx="5390389" cy="4801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150"/>
            </a:lvl1pPr>
            <a:lvl2pPr marL="0" indent="-239994">
              <a:spcBef>
                <a:spcPts val="0"/>
              </a:spcBef>
              <a:buFont typeface="Arial"/>
              <a:buChar char="•"/>
              <a:defRPr sz="2150"/>
            </a:lvl2pPr>
            <a:lvl3pPr>
              <a:defRPr sz="3200"/>
            </a:lvl3pPr>
            <a:lvl4pPr>
              <a:defRPr sz="2850"/>
            </a:lvl4pPr>
            <a:lvl5pPr>
              <a:defRPr sz="285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9600" y="6446608"/>
            <a:ext cx="7598635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50"/>
            </a:lvl4pPr>
            <a:lvl5pPr marL="3250792" indent="0">
              <a:buNone/>
              <a:defRPr sz="1350"/>
            </a:lvl5pPr>
          </a:lstStyle>
          <a:p>
            <a:pPr lvl="0">
              <a:defRPr/>
            </a:pPr>
            <a:r>
              <a:rPr lang="ru-RU"/>
              <a:t>каф. ТОТ им. М.П. Вукаловича</a:t>
            </a:r>
            <a:endParaRPr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68626"/>
            <a:ext cx="10972800" cy="1056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750" b="1">
                <a:latin typeface="Avenir Next Cyr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711677" y="254021"/>
            <a:ext cx="870723" cy="870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fld id="{3A18EB61-9EBD-44E2-9C41-DDD2243C44D8}" type="slidenum">
              <a:rPr lang="ru-RU"/>
              <a:t>‹#›</a:t>
            </a:fld>
            <a:endParaRPr lang="ru-RU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600" y="6446608"/>
            <a:ext cx="7598635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50"/>
            </a:lvl4pPr>
            <a:lvl5pPr marL="3250792" indent="0">
              <a:buNone/>
              <a:defRPr sz="1350"/>
            </a:lvl5pPr>
          </a:lstStyle>
          <a:p>
            <a:pPr lvl="0">
              <a:defRPr/>
            </a:pPr>
            <a:r>
              <a:rPr lang="ru-RU"/>
              <a:t>каф. ТОТ им. М.П. Вукаловича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896533" y="6446608"/>
            <a:ext cx="685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18EB61-9EBD-44E2-9C41-DDD2243C44D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ctr" defTabSz="1625397">
        <a:spcBef>
          <a:spcPts val="0"/>
        </a:spcBef>
        <a:buNone/>
        <a:defRPr sz="7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23" indent="-609523" algn="l" defTabSz="1625397">
        <a:spcBef>
          <a:spcPts val="0"/>
        </a:spcBef>
        <a:buFont typeface="Arial"/>
        <a:buChar char="•"/>
        <a:defRPr sz="5650">
          <a:solidFill>
            <a:schemeClr val="tx1"/>
          </a:solidFill>
          <a:latin typeface="+mn-lt"/>
          <a:ea typeface="+mn-ea"/>
          <a:cs typeface="+mn-cs"/>
        </a:defRPr>
      </a:lvl1pPr>
      <a:lvl2pPr marL="1320635" indent="-507938" algn="l" defTabSz="1625397">
        <a:spcBef>
          <a:spcPts val="0"/>
        </a:spcBef>
        <a:buFont typeface="Arial"/>
        <a:buChar char="–"/>
        <a:defRPr sz="5000">
          <a:solidFill>
            <a:schemeClr val="tx1"/>
          </a:solidFill>
          <a:latin typeface="+mn-lt"/>
          <a:ea typeface="+mn-ea"/>
          <a:cs typeface="+mn-cs"/>
        </a:defRPr>
      </a:lvl2pPr>
      <a:lvl3pPr marL="2031745" indent="-406351" algn="l" defTabSz="1625397">
        <a:spcBef>
          <a:spcPts val="0"/>
        </a:spcBef>
        <a:buFont typeface="Arial"/>
        <a:buChar char="•"/>
        <a:defRPr sz="4250">
          <a:solidFill>
            <a:schemeClr val="tx1"/>
          </a:solidFill>
          <a:latin typeface="+mn-lt"/>
          <a:ea typeface="+mn-ea"/>
          <a:cs typeface="+mn-cs"/>
        </a:defRPr>
      </a:lvl3pPr>
      <a:lvl4pPr marL="2844444" indent="-406351" algn="l" defTabSz="1625397">
        <a:spcBef>
          <a:spcPts val="0"/>
        </a:spcBef>
        <a:buFont typeface="Arial"/>
        <a:buChar char="–"/>
        <a:defRPr sz="3550">
          <a:solidFill>
            <a:schemeClr val="tx1"/>
          </a:solidFill>
          <a:latin typeface="+mn-lt"/>
          <a:ea typeface="+mn-ea"/>
          <a:cs typeface="+mn-cs"/>
        </a:defRPr>
      </a:lvl4pPr>
      <a:lvl5pPr marL="3657143" indent="-406351" algn="l" defTabSz="1625397">
        <a:spcBef>
          <a:spcPts val="0"/>
        </a:spcBef>
        <a:buFont typeface="Arial"/>
        <a:buChar char="»"/>
        <a:defRPr sz="3550">
          <a:solidFill>
            <a:schemeClr val="tx1"/>
          </a:solidFill>
          <a:latin typeface="+mn-lt"/>
          <a:ea typeface="+mn-ea"/>
          <a:cs typeface="+mn-cs"/>
        </a:defRPr>
      </a:lvl5pPr>
      <a:lvl6pPr marL="4469840" indent="-406351" algn="l" defTabSz="1625397">
        <a:spcBef>
          <a:spcPts val="0"/>
        </a:spcBef>
        <a:buFont typeface="Arial"/>
        <a:buChar char="•"/>
        <a:defRPr sz="3550">
          <a:solidFill>
            <a:schemeClr val="tx1"/>
          </a:solidFill>
          <a:latin typeface="+mn-lt"/>
          <a:ea typeface="+mn-ea"/>
          <a:cs typeface="+mn-cs"/>
        </a:defRPr>
      </a:lvl6pPr>
      <a:lvl7pPr marL="5282541" indent="-406351" algn="l" defTabSz="1625397">
        <a:spcBef>
          <a:spcPts val="0"/>
        </a:spcBef>
        <a:buFont typeface="Arial"/>
        <a:buChar char="•"/>
        <a:defRPr sz="3550">
          <a:solidFill>
            <a:schemeClr val="tx1"/>
          </a:solidFill>
          <a:latin typeface="+mn-lt"/>
          <a:ea typeface="+mn-ea"/>
          <a:cs typeface="+mn-cs"/>
        </a:defRPr>
      </a:lvl7pPr>
      <a:lvl8pPr marL="6095240" indent="-406351" algn="l" defTabSz="1625397">
        <a:spcBef>
          <a:spcPts val="0"/>
        </a:spcBef>
        <a:buFont typeface="Arial"/>
        <a:buChar char="•"/>
        <a:defRPr sz="3550">
          <a:solidFill>
            <a:schemeClr val="tx1"/>
          </a:solidFill>
          <a:latin typeface="+mn-lt"/>
          <a:ea typeface="+mn-ea"/>
          <a:cs typeface="+mn-cs"/>
        </a:defRPr>
      </a:lvl8pPr>
      <a:lvl9pPr marL="6907937" indent="-406351" algn="l" defTabSz="1625397">
        <a:spcBef>
          <a:spcPts val="0"/>
        </a:spcBef>
        <a:buFont typeface="Arial"/>
        <a:buChar char="•"/>
        <a:defRPr sz="35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397"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12700" algn="l" defTabSz="1625397"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625397" algn="l" defTabSz="1625397">
        <a:defRPr sz="3200">
          <a:solidFill>
            <a:schemeClr val="tx1"/>
          </a:solidFill>
          <a:latin typeface="+mn-lt"/>
          <a:ea typeface="+mn-ea"/>
          <a:cs typeface="+mn-cs"/>
        </a:defRPr>
      </a:lvl3pPr>
      <a:lvl4pPr marL="2438098" algn="l" defTabSz="1625397">
        <a:defRPr sz="3200">
          <a:solidFill>
            <a:schemeClr val="tx1"/>
          </a:solidFill>
          <a:latin typeface="+mn-lt"/>
          <a:ea typeface="+mn-ea"/>
          <a:cs typeface="+mn-cs"/>
        </a:defRPr>
      </a:lvl4pPr>
      <a:lvl5pPr marL="3250795" algn="l" defTabSz="1625397">
        <a:defRPr sz="3200">
          <a:solidFill>
            <a:schemeClr val="tx1"/>
          </a:solidFill>
          <a:latin typeface="+mn-lt"/>
          <a:ea typeface="+mn-ea"/>
          <a:cs typeface="+mn-cs"/>
        </a:defRPr>
      </a:lvl5pPr>
      <a:lvl6pPr marL="4063493" algn="l" defTabSz="1625397">
        <a:defRPr sz="3200">
          <a:solidFill>
            <a:schemeClr val="tx1"/>
          </a:solidFill>
          <a:latin typeface="+mn-lt"/>
          <a:ea typeface="+mn-ea"/>
          <a:cs typeface="+mn-cs"/>
        </a:defRPr>
      </a:lvl6pPr>
      <a:lvl7pPr marL="4876189" algn="l" defTabSz="1625397">
        <a:defRPr sz="3200">
          <a:solidFill>
            <a:schemeClr val="tx1"/>
          </a:solidFill>
          <a:latin typeface="+mn-lt"/>
          <a:ea typeface="+mn-ea"/>
          <a:cs typeface="+mn-cs"/>
        </a:defRPr>
      </a:lvl7pPr>
      <a:lvl8pPr marL="5688888" algn="l" defTabSz="1625397">
        <a:defRPr sz="3200">
          <a:solidFill>
            <a:schemeClr val="tx1"/>
          </a:solidFill>
          <a:latin typeface="+mn-lt"/>
          <a:ea typeface="+mn-ea"/>
          <a:cs typeface="+mn-cs"/>
        </a:defRPr>
      </a:lvl8pPr>
      <a:lvl9pPr marL="6501588" algn="l" defTabSz="1625397">
        <a:defRPr sz="3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198FE5-F32F-4528-B847-34279B79B9E3}" type="datetimeFigureOut">
              <a:rPr lang="ru-RU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7A8ACD-C4CC-4813-AC22-BEC50A487CE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11" Type="http://schemas.openxmlformats.org/officeDocument/2006/relationships/image" Target="../media/image28.emf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81250" y="2377222"/>
            <a:ext cx="4349545" cy="4189929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 bwMode="auto">
          <a:xfrm>
            <a:off x="6130344" y="1815678"/>
            <a:ext cx="6061656" cy="50150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12655" y="1332305"/>
            <a:ext cx="88184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4077"/>
                </a:solidFill>
                <a:latin typeface="Century Gothic"/>
              </a:rPr>
              <a:t>Посещение уникальных технических объектов</a:t>
            </a:r>
            <a:endParaRPr dirty="0"/>
          </a:p>
          <a:p>
            <a:pPr>
              <a:defRPr/>
            </a:pPr>
            <a:r>
              <a:rPr lang="ru-RU" sz="2800" b="1" dirty="0">
                <a:solidFill>
                  <a:srgbClr val="004077"/>
                </a:solidFill>
                <a:latin typeface="Century Gothic"/>
              </a:rPr>
              <a:t>и базы практики</a:t>
            </a:r>
            <a:endParaRPr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12655" y="133497"/>
            <a:ext cx="11679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>
                <a:solidFill>
                  <a:srgbClr val="004077"/>
                </a:solidFill>
                <a:latin typeface="Century Gothic"/>
              </a:rPr>
              <a:t>Эталон в ИТАЭ</a:t>
            </a:r>
            <a:endParaRPr/>
          </a:p>
        </p:txBody>
      </p:sp>
      <p:cxnSp>
        <p:nvCxnSpPr>
          <p:cNvPr id="31" name="Прямая соединительная линия 30"/>
          <p:cNvCxnSpPr>
            <a:cxnSpLocks/>
          </p:cNvCxnSpPr>
          <p:nvPr/>
        </p:nvCxnSpPr>
        <p:spPr bwMode="auto">
          <a:xfrm>
            <a:off x="0" y="1241493"/>
            <a:ext cx="7455765" cy="0"/>
          </a:xfrm>
          <a:prstGeom prst="line">
            <a:avLst/>
          </a:prstGeom>
          <a:ln w="22225">
            <a:solidFill>
              <a:srgbClr val="C20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s://lh3.googleusercontent.com/p/AF1QipMhabOquUH2t5btbKdAiiWSUOumx6-EHBx3eV4p=w600-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74" y="4240337"/>
            <a:ext cx="1886698" cy="1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Овал 49"/>
          <p:cNvSpPr/>
          <p:nvPr/>
        </p:nvSpPr>
        <p:spPr bwMode="auto">
          <a:xfrm>
            <a:off x="2562188" y="4160859"/>
            <a:ext cx="1126146" cy="5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 bwMode="auto">
          <a:xfrm>
            <a:off x="4576146" y="4160859"/>
            <a:ext cx="1126146" cy="5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576902" y="5525695"/>
            <a:ext cx="2354665" cy="510777"/>
          </a:xfrm>
          <a:prstGeom prst="roundRect">
            <a:avLst>
              <a:gd name="adj" fmla="val 50000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400">
                <a:solidFill>
                  <a:srgbClr val="004077"/>
                </a:solidFill>
                <a:latin typeface="Century Gothic"/>
              </a:rPr>
              <a:t>МИЦ ГСМ</a:t>
            </a:r>
            <a:endParaRPr/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3214882" y="5525695"/>
            <a:ext cx="1694379" cy="510778"/>
          </a:xfrm>
          <a:prstGeom prst="roundRect">
            <a:avLst>
              <a:gd name="adj" fmla="val 50000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4077"/>
                </a:solidFill>
                <a:latin typeface="Century Gothic"/>
              </a:rPr>
              <a:t>Медиана</a:t>
            </a:r>
            <a:endParaRPr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279206" y="5525695"/>
            <a:ext cx="1626748" cy="510778"/>
          </a:xfrm>
          <a:prstGeom prst="roundRect">
            <a:avLst>
              <a:gd name="adj" fmla="val 50000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srgbClr val="004077"/>
                </a:solidFill>
                <a:latin typeface="Century Gothic"/>
              </a:rPr>
              <a:t>Гидротех</a:t>
            </a:r>
            <a:endParaRPr lang="ru-RU" sz="2400" dirty="0">
              <a:solidFill>
                <a:srgbClr val="004077"/>
              </a:solidFill>
              <a:latin typeface="Century Gothic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0082270" y="6309320"/>
            <a:ext cx="2060179" cy="461665"/>
          </a:xfrm>
          <a:prstGeom prst="rect">
            <a:avLst/>
          </a:prstGeom>
          <a:grp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4077"/>
                </a:solidFill>
                <a:latin typeface="Century Gothic"/>
              </a:rPr>
              <a:t>и не только!</a:t>
            </a:r>
            <a:endParaRPr dirty="0"/>
          </a:p>
        </p:txBody>
      </p:sp>
      <p:pic>
        <p:nvPicPr>
          <p:cNvPr id="1030" name="Picture 6" descr="https://images.all-free-download.com/images/graphiclarge/lmz_138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06" y="2666702"/>
            <a:ext cx="1324732" cy="6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ioritetaward.ru/netcat_files/17/3/b5bd4c23ce8cf7ecd4b35894e32ba4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98" y="2483509"/>
            <a:ext cx="2808818" cy="12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 bwMode="auto">
          <a:xfrm>
            <a:off x="620752" y="3594315"/>
            <a:ext cx="2266967" cy="510778"/>
          </a:xfrm>
          <a:prstGeom prst="roundRect">
            <a:avLst>
              <a:gd name="adj" fmla="val 50000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4077"/>
                </a:solidFill>
                <a:latin typeface="Century Gothic"/>
              </a:rPr>
              <a:t>Мосэнерго</a:t>
            </a:r>
            <a:endParaRPr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3463238" y="3573090"/>
            <a:ext cx="1286569" cy="510778"/>
          </a:xfrm>
          <a:prstGeom prst="roundRect">
            <a:avLst>
              <a:gd name="adj" fmla="val 50000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4077"/>
                </a:solidFill>
                <a:latin typeface="Century Gothic"/>
              </a:rPr>
              <a:t>ЛМЗ</a:t>
            </a:r>
            <a:endParaRPr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127474" y="3573090"/>
            <a:ext cx="2002580" cy="510778"/>
          </a:xfrm>
          <a:prstGeom prst="roundRect">
            <a:avLst>
              <a:gd name="adj" fmla="val 50000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srgbClr val="004077"/>
                </a:solidFill>
                <a:latin typeface="Century Gothic"/>
              </a:rPr>
              <a:t>Нанотех</a:t>
            </a:r>
            <a:endParaRPr lang="ru-RU" sz="2400" dirty="0">
              <a:solidFill>
                <a:srgbClr val="004077"/>
              </a:solidFill>
              <a:latin typeface="Century Gothic"/>
            </a:endParaRPr>
          </a:p>
        </p:txBody>
      </p:sp>
      <p:sp>
        <p:nvSpPr>
          <p:cNvPr id="3" name="Скругленный прямоугольник 24"/>
          <p:cNvSpPr/>
          <p:nvPr/>
        </p:nvSpPr>
        <p:spPr bwMode="auto">
          <a:xfrm>
            <a:off x="7600774" y="3594316"/>
            <a:ext cx="2354665" cy="510777"/>
          </a:xfrm>
          <a:prstGeom prst="roundRect">
            <a:avLst>
              <a:gd name="adj" fmla="val 50000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400">
                <a:solidFill>
                  <a:srgbClr val="004077"/>
                </a:solidFill>
                <a:latin typeface="Century Gothic"/>
              </a:rPr>
              <a:t>РОТЕК</a:t>
            </a:r>
            <a:endParaRPr/>
          </a:p>
        </p:txBody>
      </p:sp>
      <p:pic>
        <p:nvPicPr>
          <p:cNvPr id="1026" name="Picture 2" descr="https://inen-product.ru/wp-content/uploads/2020/12/mosener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31" y="2504137"/>
            <a:ext cx="1698008" cy="9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hh.ru/employer-logo/936285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41" y="2864399"/>
            <a:ext cx="1946478" cy="5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utoengineer.org/assets/images/aai_gsm/news/160620/0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8" y="4839085"/>
            <a:ext cx="1919978" cy="46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oisk-firm.ru/storage/employer/logo/d7/45/38/a844342fcfe148763889ba861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07" y="4399427"/>
            <a:ext cx="1481168" cy="9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E3B3A7-A2CF-EB4B-7846-5C05EAACAD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3751" y="4797899"/>
            <a:ext cx="2988712" cy="569583"/>
          </a:xfrm>
          <a:prstGeom prst="rect">
            <a:avLst/>
          </a:prstGeom>
        </p:spPr>
      </p:pic>
      <p:sp>
        <p:nvSpPr>
          <p:cNvPr id="5" name="Скругленный прямоугольник 26">
            <a:extLst>
              <a:ext uri="{FF2B5EF4-FFF2-40B4-BE49-F238E27FC236}">
                <a16:creationId xmlns:a16="http://schemas.microsoft.com/office/drawing/2014/main" xmlns="" id="{FE932FA7-4F04-571C-28DB-113FBB640819}"/>
              </a:ext>
            </a:extLst>
          </p:cNvPr>
          <p:cNvSpPr/>
          <p:nvPr/>
        </p:nvSpPr>
        <p:spPr bwMode="auto">
          <a:xfrm>
            <a:off x="7403050" y="5511028"/>
            <a:ext cx="2988712" cy="511200"/>
          </a:xfrm>
          <a:prstGeom prst="roundRect">
            <a:avLst>
              <a:gd name="adj" fmla="val 50000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4077"/>
                </a:solidFill>
                <a:latin typeface="Century Gothic"/>
              </a:rPr>
              <a:t>Мосводоканал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C4F57D-9CCB-6C70-B991-39220F9E7F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50" y="160617"/>
            <a:ext cx="2201283" cy="1224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r="19397" b="33170"/>
          <a:stretch/>
        </p:blipFill>
        <p:spPr bwMode="auto">
          <a:xfrm>
            <a:off x="6842009" y="2422643"/>
            <a:ext cx="5349991" cy="44163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512655" y="1332305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4077"/>
                </a:solidFill>
                <a:latin typeface="Century Gothic"/>
              </a:rPr>
              <a:t>А также: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130344" y="1855525"/>
            <a:ext cx="6061656" cy="50024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58897" y="208317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4077"/>
                </a:solidFill>
                <a:latin typeface="Century Gothic"/>
              </a:rPr>
              <a:t>Количество мест </a:t>
            </a:r>
            <a:endParaRPr/>
          </a:p>
          <a:p>
            <a:pPr>
              <a:defRPr/>
            </a:pPr>
            <a:r>
              <a:rPr lang="ru-RU" sz="2400">
                <a:solidFill>
                  <a:srgbClr val="004077"/>
                </a:solidFill>
                <a:latin typeface="Century Gothic"/>
              </a:rPr>
              <a:t>ограничено</a:t>
            </a:r>
            <a:endParaRPr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rcRect r="31926" b="37249"/>
          <a:stretch/>
        </p:blipFill>
        <p:spPr bwMode="auto">
          <a:xfrm>
            <a:off x="7030695" y="2076129"/>
            <a:ext cx="5161305" cy="47437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1384958" y="3304105"/>
            <a:ext cx="3214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4077"/>
                </a:solidFill>
                <a:latin typeface="Century Gothic"/>
              </a:rPr>
              <a:t>Повышенные</a:t>
            </a:r>
            <a:endParaRPr/>
          </a:p>
          <a:p>
            <a:pPr>
              <a:defRPr/>
            </a:pPr>
            <a:r>
              <a:rPr lang="ru-RU" sz="2400">
                <a:solidFill>
                  <a:srgbClr val="004077"/>
                </a:solidFill>
                <a:latin typeface="Century Gothic"/>
              </a:rPr>
              <a:t>стипендии</a:t>
            </a:r>
            <a:endParaRPr/>
          </a:p>
        </p:txBody>
      </p:sp>
      <p:sp>
        <p:nvSpPr>
          <p:cNvPr id="11" name="Равнобедренный треугольник 10"/>
          <p:cNvSpPr/>
          <p:nvPr/>
        </p:nvSpPr>
        <p:spPr bwMode="auto">
          <a:xfrm rot="5400000">
            <a:off x="968801" y="3481221"/>
            <a:ext cx="338836" cy="292102"/>
          </a:xfrm>
          <a:prstGeom prst="triangle">
            <a:avLst>
              <a:gd name="adj" fmla="val 50000"/>
            </a:avLst>
          </a:prstGeom>
          <a:solidFill>
            <a:srgbClr val="C20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384958" y="4466155"/>
            <a:ext cx="3214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4077"/>
                </a:solidFill>
                <a:latin typeface="Century Gothic"/>
              </a:rPr>
              <a:t>Обучение</a:t>
            </a:r>
            <a:endParaRPr/>
          </a:p>
          <a:p>
            <a:pPr>
              <a:defRPr/>
            </a:pPr>
            <a:r>
              <a:rPr lang="ru-RU" sz="2400">
                <a:solidFill>
                  <a:srgbClr val="004077"/>
                </a:solidFill>
                <a:latin typeface="Century Gothic"/>
              </a:rPr>
              <a:t>среди лучших</a:t>
            </a:r>
            <a:endParaRPr/>
          </a:p>
        </p:txBody>
      </p:sp>
      <p:sp>
        <p:nvSpPr>
          <p:cNvPr id="16" name="Равнобедренный треугольник 15"/>
          <p:cNvSpPr/>
          <p:nvPr/>
        </p:nvSpPr>
        <p:spPr bwMode="auto">
          <a:xfrm rot="5400000">
            <a:off x="968801" y="4643271"/>
            <a:ext cx="338836" cy="292102"/>
          </a:xfrm>
          <a:prstGeom prst="triangle">
            <a:avLst>
              <a:gd name="adj" fmla="val 50000"/>
            </a:avLst>
          </a:prstGeom>
          <a:solidFill>
            <a:srgbClr val="C20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12655" y="133497"/>
            <a:ext cx="11679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>
                <a:solidFill>
                  <a:srgbClr val="004077"/>
                </a:solidFill>
                <a:latin typeface="Century Gothic"/>
              </a:rPr>
              <a:t>Эталон в ИТАЭ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0" y="1241493"/>
            <a:ext cx="7455765" cy="0"/>
          </a:xfrm>
          <a:prstGeom prst="line">
            <a:avLst/>
          </a:prstGeom>
          <a:ln w="22225">
            <a:solidFill>
              <a:srgbClr val="C20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737024" y="2329255"/>
            <a:ext cx="547246" cy="338836"/>
            <a:chOff x="737024" y="2329255"/>
            <a:chExt cx="547246" cy="338836"/>
          </a:xfrm>
        </p:grpSpPr>
        <p:sp>
          <p:nvSpPr>
            <p:cNvPr id="13" name="Равнобедренный треугольник 12"/>
            <p:cNvSpPr/>
            <p:nvPr/>
          </p:nvSpPr>
          <p:spPr bwMode="auto">
            <a:xfrm rot="5400000">
              <a:off x="968801" y="2352622"/>
              <a:ext cx="338836" cy="292102"/>
            </a:xfrm>
            <a:prstGeom prst="triangle">
              <a:avLst>
                <a:gd name="adj" fmla="val 50000"/>
              </a:avLst>
            </a:prstGeom>
            <a:solidFill>
              <a:srgbClr val="C20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 bwMode="auto">
            <a:xfrm rot="5400000">
              <a:off x="713657" y="2352622"/>
              <a:ext cx="338836" cy="292102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rgbClr val="C20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4" name="Равнобедренный треугольник 33"/>
          <p:cNvSpPr/>
          <p:nvPr/>
        </p:nvSpPr>
        <p:spPr bwMode="auto">
          <a:xfrm rot="5400000">
            <a:off x="713657" y="3481221"/>
            <a:ext cx="338836" cy="292102"/>
          </a:xfrm>
          <a:prstGeom prst="triangle">
            <a:avLst>
              <a:gd name="adj" fmla="val 50000"/>
            </a:avLst>
          </a:prstGeom>
          <a:noFill/>
          <a:ln w="15875">
            <a:solidFill>
              <a:srgbClr val="C20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 bwMode="auto">
          <a:xfrm rot="5400000">
            <a:off x="713657" y="4643271"/>
            <a:ext cx="338836" cy="292102"/>
          </a:xfrm>
          <a:prstGeom prst="triangle">
            <a:avLst>
              <a:gd name="adj" fmla="val 50000"/>
            </a:avLst>
          </a:prstGeom>
          <a:noFill/>
          <a:ln w="15875">
            <a:solidFill>
              <a:srgbClr val="C20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034308" y="0"/>
            <a:ext cx="6157692" cy="5162472"/>
            <a:chOff x="6034308" y="-9450"/>
            <a:chExt cx="6157692" cy="5162472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3"/>
            <a:srcRect t="33863" r="22908"/>
            <a:stretch/>
          </p:blipFill>
          <p:spPr bwMode="auto">
            <a:xfrm>
              <a:off x="6648883" y="-9450"/>
              <a:ext cx="5543117" cy="4905692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 bwMode="auto">
            <a:xfrm>
              <a:off x="6034308" y="0"/>
              <a:ext cx="6157692" cy="5153022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TextBox 71"/>
          <p:cNvSpPr txBox="1"/>
          <p:nvPr/>
        </p:nvSpPr>
        <p:spPr bwMode="auto">
          <a:xfrm>
            <a:off x="551384" y="1518561"/>
            <a:ext cx="6006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4077"/>
                </a:solidFill>
                <a:latin typeface="Century Gothic" panose="020B0502020202020204" pitchFamily="34" charset="0"/>
              </a:rPr>
              <a:t>Студенты 1 курса ИТАЭ</a:t>
            </a:r>
            <a:endParaRPr sz="2400" dirty="0">
              <a:solidFill>
                <a:srgbClr val="004077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4077"/>
                </a:solidFill>
                <a:latin typeface="Century Gothic" panose="020B0502020202020204" pitchFamily="34" charset="0"/>
              </a:rPr>
              <a:t>Активные, творческие личности, демонстрирующие высокие показатели академической успеваемости</a:t>
            </a:r>
            <a:endParaRPr lang="en-US" sz="1600" dirty="0">
              <a:solidFill>
                <a:srgbClr val="004077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12655" y="133497"/>
            <a:ext cx="11679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004077"/>
                </a:solidFill>
                <a:latin typeface="Century Gothic"/>
              </a:rPr>
              <a:t>Отбор студентов</a:t>
            </a:r>
            <a:endParaRPr dirty="0"/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 bwMode="auto">
          <a:xfrm>
            <a:off x="0" y="1241493"/>
            <a:ext cx="8472264" cy="0"/>
          </a:xfrm>
          <a:prstGeom prst="line">
            <a:avLst/>
          </a:prstGeom>
          <a:ln w="22225">
            <a:solidFill>
              <a:srgbClr val="C20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839416" y="2996952"/>
            <a:ext cx="7671172" cy="2776337"/>
            <a:chOff x="839416" y="2996952"/>
            <a:chExt cx="7671172" cy="277633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199456" y="2996952"/>
              <a:ext cx="7311132" cy="2776337"/>
              <a:chOff x="6096000" y="3303886"/>
              <a:chExt cx="6198355" cy="2776337"/>
            </a:xfrm>
          </p:grpSpPr>
          <p:sp>
            <p:nvSpPr>
              <p:cNvPr id="62" name="TextBox 61"/>
              <p:cNvSpPr txBox="1"/>
              <p:nvPr/>
            </p:nvSpPr>
            <p:spPr bwMode="auto">
              <a:xfrm>
                <a:off x="6133363" y="3303886"/>
                <a:ext cx="26307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1219170">
                  <a:spcBef>
                    <a:spcPts val="0"/>
                  </a:spcBef>
                  <a:defRPr/>
                </a:pPr>
                <a:r>
                  <a:rPr lang="ru-RU" sz="16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Готов к интенсивной коллективной работе</a:t>
                </a:r>
                <a:endParaRPr lang="en-US" sz="1600" b="1"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  <a:p>
                <a:pPr defTabSz="1219170">
                  <a:spcBef>
                    <a:spcPts val="0"/>
                  </a:spcBef>
                  <a:defRPr/>
                </a:pPr>
                <a:r>
                  <a:rPr lang="ru-RU" sz="16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над проектами</a:t>
                </a:r>
                <a:endParaRPr sz="2400" b="1"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 bwMode="auto">
              <a:xfrm>
                <a:off x="6096000" y="4488316"/>
                <a:ext cx="26479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1219170">
                  <a:spcBef>
                    <a:spcPts val="0"/>
                  </a:spcBef>
                  <a:defRPr/>
                </a:pPr>
                <a:r>
                  <a:rPr lang="ru-RU" sz="1600" b="1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Ценит свое время и выстраивает эффективную траекторию роста</a:t>
                </a:r>
                <a:endParaRPr sz="2400" b="1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6113178" y="5587780"/>
                <a:ext cx="248579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1219170">
                  <a:spcBef>
                    <a:spcPts val="0"/>
                  </a:spcBef>
                  <a:defRPr/>
                </a:pPr>
                <a:r>
                  <a:rPr lang="ru-RU" sz="16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Высоко мотивирован участвовать в</a:t>
                </a:r>
                <a:r>
                  <a:rPr lang="en-US" sz="16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программе</a:t>
                </a:r>
                <a:endParaRPr sz="2400" b="1"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9646406" y="3303886"/>
                <a:ext cx="229794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1219170">
                  <a:spcBef>
                    <a:spcPts val="0"/>
                  </a:spcBef>
                  <a:defRPr/>
                </a:pPr>
                <a:r>
                  <a:rPr lang="ru-RU" sz="16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Обладает потенциалом для профессионального роста</a:t>
                </a:r>
                <a:endParaRPr sz="2400" b="1"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 bwMode="auto">
              <a:xfrm>
                <a:off x="9646406" y="4488316"/>
                <a:ext cx="264794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1219170">
                  <a:spcBef>
                    <a:spcPts val="0"/>
                  </a:spcBef>
                  <a:defRPr/>
                </a:pPr>
                <a:r>
                  <a:rPr lang="ru-RU" sz="16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Имеет склонности к научной и аналитической работе</a:t>
                </a:r>
                <a:endParaRPr sz="2400" b="1"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839416" y="3068960"/>
              <a:ext cx="228830" cy="141684"/>
              <a:chOff x="737024" y="2329255"/>
              <a:chExt cx="547246" cy="338836"/>
            </a:xfrm>
          </p:grpSpPr>
          <p:sp>
            <p:nvSpPr>
              <p:cNvPr id="38" name="Равнобедренный треугольник 37"/>
              <p:cNvSpPr/>
              <p:nvPr/>
            </p:nvSpPr>
            <p:spPr bwMode="auto">
              <a:xfrm rot="5400000">
                <a:off x="968801" y="2352622"/>
                <a:ext cx="338836" cy="292102"/>
              </a:xfrm>
              <a:prstGeom prst="triangle">
                <a:avLst>
                  <a:gd name="adj" fmla="val 50000"/>
                </a:avLst>
              </a:prstGeom>
              <a:solidFill>
                <a:srgbClr val="C20831"/>
              </a:solidFill>
              <a:ln w="12700">
                <a:solidFill>
                  <a:srgbClr val="C20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9" name="Равнобедренный треугольник 38"/>
              <p:cNvSpPr/>
              <p:nvPr/>
            </p:nvSpPr>
            <p:spPr bwMode="auto">
              <a:xfrm rot="5400000">
                <a:off x="713657" y="2352622"/>
                <a:ext cx="338836" cy="292102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C20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839416" y="4255459"/>
              <a:ext cx="228830" cy="141684"/>
              <a:chOff x="737024" y="2329255"/>
              <a:chExt cx="547246" cy="338836"/>
            </a:xfrm>
          </p:grpSpPr>
          <p:sp>
            <p:nvSpPr>
              <p:cNvPr id="41" name="Равнобедренный треугольник 40"/>
              <p:cNvSpPr/>
              <p:nvPr/>
            </p:nvSpPr>
            <p:spPr bwMode="auto">
              <a:xfrm rot="5400000">
                <a:off x="968801" y="2352622"/>
                <a:ext cx="338836" cy="292102"/>
              </a:xfrm>
              <a:prstGeom prst="triangle">
                <a:avLst>
                  <a:gd name="adj" fmla="val 50000"/>
                </a:avLst>
              </a:prstGeom>
              <a:solidFill>
                <a:srgbClr val="C20831"/>
              </a:solidFill>
              <a:ln w="12700">
                <a:solidFill>
                  <a:srgbClr val="C20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Равнобедренный треугольник 41"/>
              <p:cNvSpPr/>
              <p:nvPr/>
            </p:nvSpPr>
            <p:spPr bwMode="auto">
              <a:xfrm rot="5400000">
                <a:off x="713657" y="2352622"/>
                <a:ext cx="338836" cy="292102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C20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839416" y="5354923"/>
              <a:ext cx="228830" cy="141684"/>
              <a:chOff x="737024" y="2329255"/>
              <a:chExt cx="547246" cy="338836"/>
            </a:xfrm>
          </p:grpSpPr>
          <p:sp>
            <p:nvSpPr>
              <p:cNvPr id="44" name="Равнобедренный треугольник 43"/>
              <p:cNvSpPr/>
              <p:nvPr/>
            </p:nvSpPr>
            <p:spPr bwMode="auto">
              <a:xfrm rot="5400000">
                <a:off x="968801" y="2352622"/>
                <a:ext cx="338836" cy="292102"/>
              </a:xfrm>
              <a:prstGeom prst="triangle">
                <a:avLst>
                  <a:gd name="adj" fmla="val 50000"/>
                </a:avLst>
              </a:prstGeom>
              <a:solidFill>
                <a:srgbClr val="C20831"/>
              </a:solidFill>
              <a:ln w="12700">
                <a:solidFill>
                  <a:srgbClr val="C20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5" name="Равнобедренный треугольник 44"/>
              <p:cNvSpPr/>
              <p:nvPr/>
            </p:nvSpPr>
            <p:spPr bwMode="auto">
              <a:xfrm rot="5400000">
                <a:off x="713657" y="2352622"/>
                <a:ext cx="338836" cy="292102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C20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5015880" y="3068960"/>
              <a:ext cx="228830" cy="141684"/>
              <a:chOff x="737024" y="2329255"/>
              <a:chExt cx="547246" cy="338836"/>
            </a:xfrm>
          </p:grpSpPr>
          <p:sp>
            <p:nvSpPr>
              <p:cNvPr id="47" name="Равнобедренный треугольник 46"/>
              <p:cNvSpPr/>
              <p:nvPr/>
            </p:nvSpPr>
            <p:spPr bwMode="auto">
              <a:xfrm rot="5400000">
                <a:off x="968801" y="2352622"/>
                <a:ext cx="338836" cy="292102"/>
              </a:xfrm>
              <a:prstGeom prst="triangle">
                <a:avLst>
                  <a:gd name="adj" fmla="val 50000"/>
                </a:avLst>
              </a:prstGeom>
              <a:solidFill>
                <a:srgbClr val="C20831"/>
              </a:solidFill>
              <a:ln w="12700">
                <a:solidFill>
                  <a:srgbClr val="C20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Равнобедренный треугольник 47"/>
              <p:cNvSpPr/>
              <p:nvPr/>
            </p:nvSpPr>
            <p:spPr bwMode="auto">
              <a:xfrm rot="5400000">
                <a:off x="713657" y="2352622"/>
                <a:ext cx="338836" cy="292102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C20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5015880" y="4255459"/>
              <a:ext cx="228830" cy="141684"/>
              <a:chOff x="737024" y="2329255"/>
              <a:chExt cx="547246" cy="338836"/>
            </a:xfrm>
          </p:grpSpPr>
          <p:sp>
            <p:nvSpPr>
              <p:cNvPr id="63" name="Равнобедренный треугольник 62"/>
              <p:cNvSpPr/>
              <p:nvPr/>
            </p:nvSpPr>
            <p:spPr bwMode="auto">
              <a:xfrm rot="5400000">
                <a:off x="968801" y="2352622"/>
                <a:ext cx="338836" cy="292102"/>
              </a:xfrm>
              <a:prstGeom prst="triangle">
                <a:avLst>
                  <a:gd name="adj" fmla="val 50000"/>
                </a:avLst>
              </a:prstGeom>
              <a:solidFill>
                <a:srgbClr val="C20831"/>
              </a:solidFill>
              <a:ln w="12700">
                <a:solidFill>
                  <a:srgbClr val="C20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4" name="Равнобедренный треугольник 63"/>
              <p:cNvSpPr/>
              <p:nvPr/>
            </p:nvSpPr>
            <p:spPr bwMode="auto">
              <a:xfrm rot="5400000">
                <a:off x="713657" y="2352622"/>
                <a:ext cx="338836" cy="292102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C20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16280" y="2868862"/>
            <a:ext cx="9540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C20831"/>
                </a:solidFill>
                <a:latin typeface="Century Gothic"/>
              </a:rPr>
              <a:t>Спасибо</a:t>
            </a:r>
            <a:endParaRPr dirty="0"/>
          </a:p>
          <a:p>
            <a:pPr>
              <a:defRPr/>
            </a:pPr>
            <a:r>
              <a:rPr lang="ru-RU" sz="6600" b="1" dirty="0">
                <a:solidFill>
                  <a:srgbClr val="C20831"/>
                </a:solidFill>
                <a:latin typeface="Century Gothic"/>
              </a:rPr>
              <a:t>за внимание!</a:t>
            </a: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88519" y="2290463"/>
            <a:ext cx="1551588" cy="5631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6316216" y="1052736"/>
            <a:ext cx="5756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4077"/>
                </a:solidFill>
                <a:latin typeface="Century Gothic"/>
              </a:rPr>
              <a:t>Институт тепловой и атомной энергетики</a:t>
            </a:r>
            <a:endParaRPr lang="en-US" sz="2800" dirty="0">
              <a:solidFill>
                <a:srgbClr val="004077"/>
              </a:solidFill>
              <a:latin typeface="Century Gothic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-457200" y="935625"/>
            <a:ext cx="6629400" cy="1234190"/>
          </a:xfrm>
          <a:prstGeom prst="roundRect">
            <a:avLst>
              <a:gd name="adj" fmla="val 9497"/>
            </a:avLst>
          </a:prstGeom>
          <a:solidFill>
            <a:srgbClr val="00407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005296" y="4933990"/>
            <a:ext cx="6629400" cy="1234190"/>
          </a:xfrm>
          <a:prstGeom prst="roundRect">
            <a:avLst>
              <a:gd name="adj" fmla="val 9497"/>
            </a:avLst>
          </a:prstGeom>
          <a:solidFill>
            <a:srgbClr val="C2083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192000" y="4152900"/>
            <a:ext cx="3048000" cy="3105150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-3048000" y="-251488"/>
            <a:ext cx="3048000" cy="3105150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F270D10-F767-821E-B1FF-08CA9424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290463"/>
            <a:ext cx="563199" cy="5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04E9D38-0234-D214-ED0E-5E1637D9D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079" y="2292062"/>
            <a:ext cx="561600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657437" y="1581176"/>
            <a:ext cx="8335107" cy="1343768"/>
            <a:chOff x="2370993" y="413783"/>
            <a:chExt cx="8335107" cy="134376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945460" y="413783"/>
              <a:ext cx="5760640" cy="1343768"/>
              <a:chOff x="3215680" y="2815840"/>
              <a:chExt cx="5760640" cy="1343768"/>
            </a:xfrm>
          </p:grpSpPr>
          <p:sp>
            <p:nvSpPr>
              <p:cNvPr id="7" name="Прямоугольник с двумя скругленными противолежащими углами 6"/>
              <p:cNvSpPr/>
              <p:nvPr/>
            </p:nvSpPr>
            <p:spPr bwMode="auto">
              <a:xfrm>
                <a:off x="3360056" y="2836169"/>
                <a:ext cx="5471886" cy="132343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C208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" name="TextBox 3"/>
              <p:cNvSpPr txBox="1"/>
              <p:nvPr/>
            </p:nvSpPr>
            <p:spPr bwMode="auto">
              <a:xfrm>
                <a:off x="3215680" y="2815840"/>
                <a:ext cx="576064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8000" b="1" dirty="0">
                    <a:solidFill>
                      <a:schemeClr val="bg1"/>
                    </a:solidFill>
                    <a:latin typeface="Century Gothic"/>
                  </a:rPr>
                  <a:t>ЭТАЛОН</a:t>
                </a:r>
                <a:endParaRPr dirty="0"/>
              </a:p>
            </p:txBody>
          </p:sp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370993" y="638366"/>
              <a:ext cx="2573421" cy="934106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695400" y="4085924"/>
            <a:ext cx="5616624" cy="2160240"/>
            <a:chOff x="695400" y="3501008"/>
            <a:chExt cx="5616624" cy="216024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839416" y="3501008"/>
              <a:ext cx="5472608" cy="2160240"/>
            </a:xfrm>
            <a:prstGeom prst="roundRect">
              <a:avLst>
                <a:gd name="adj" fmla="val 9570"/>
              </a:avLst>
            </a:prstGeom>
            <a:solidFill>
              <a:srgbClr val="C20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695400" y="3501008"/>
              <a:ext cx="5472608" cy="2160240"/>
            </a:xfrm>
            <a:prstGeom prst="roundRect">
              <a:avLst>
                <a:gd name="adj" fmla="val 9570"/>
              </a:avLst>
            </a:prstGeom>
            <a:solidFill>
              <a:srgbClr val="FEDE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055440" y="3717032"/>
              <a:ext cx="4791202" cy="1555586"/>
              <a:chOff x="1222967" y="4269915"/>
              <a:chExt cx="4791202" cy="1555586"/>
            </a:xfrm>
          </p:grpSpPr>
          <p:sp>
            <p:nvSpPr>
              <p:cNvPr id="42" name="Title 1"/>
              <p:cNvSpPr txBox="1"/>
              <p:nvPr/>
            </p:nvSpPr>
            <p:spPr bwMode="auto">
              <a:xfrm>
                <a:off x="1238208" y="4269915"/>
                <a:ext cx="344800" cy="480116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ctr">
                <a:noAutofit/>
              </a:bodyPr>
              <a:lstStyle>
                <a:defPPr>
                  <a:defRPr lang="ru-RU"/>
                </a:defPPr>
                <a:lvl1pPr algn="ctr" defTabSz="1375467">
                  <a:spcBef>
                    <a:spcPts val="0"/>
                  </a:spcBef>
                  <a:tabLst>
                    <a:tab pos="4794131" algn="l"/>
                  </a:tabLst>
                  <a:defRPr sz="3600" b="1">
                    <a:solidFill>
                      <a:srgbClr val="C20831"/>
                    </a:solidFill>
                    <a:latin typeface="Century Gothic" panose="020B0502020202020204" pitchFamily="34" charset="0"/>
                    <a:cs typeface="Arial"/>
                  </a:defRPr>
                </a:lvl1pPr>
              </a:lstStyle>
              <a:p>
                <a:r>
                  <a:rPr lang="ru-RU" dirty="0"/>
                  <a:t>Э</a:t>
                </a:r>
                <a:endParaRPr lang="en-US" dirty="0"/>
              </a:p>
            </p:txBody>
          </p:sp>
          <p:sp>
            <p:nvSpPr>
              <p:cNvPr id="43" name="Прямоугольник 42"/>
              <p:cNvSpPr/>
              <p:nvPr/>
            </p:nvSpPr>
            <p:spPr bwMode="auto">
              <a:xfrm>
                <a:off x="2014208" y="4348061"/>
                <a:ext cx="1696298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эффективность</a:t>
                </a:r>
                <a:endParaRPr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Title 1"/>
              <p:cNvSpPr txBox="1"/>
              <p:nvPr/>
            </p:nvSpPr>
            <p:spPr bwMode="auto">
              <a:xfrm>
                <a:off x="1222967" y="4817451"/>
                <a:ext cx="360040" cy="480116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 defTabSz="1375467">
                  <a:spcBef>
                    <a:spcPts val="0"/>
                  </a:spcBef>
                  <a:tabLst>
                    <a:tab pos="4794131" algn="l"/>
                  </a:tabLst>
                  <a:defRPr/>
                </a:pPr>
                <a:r>
                  <a:rPr lang="ru-RU" sz="3600" b="1" dirty="0">
                    <a:solidFill>
                      <a:srgbClr val="C20831"/>
                    </a:solidFill>
                    <a:latin typeface="Century Gothic" panose="020B0502020202020204" pitchFamily="34" charset="0"/>
                    <a:cs typeface="Arial"/>
                  </a:rPr>
                  <a:t>Т</a:t>
                </a:r>
                <a:endParaRPr lang="en-US" sz="1850" b="1" dirty="0">
                  <a:solidFill>
                    <a:srgbClr val="C20831"/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 bwMode="auto">
              <a:xfrm>
                <a:off x="2014207" y="4886995"/>
                <a:ext cx="819455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талант</a:t>
                </a:r>
                <a:endParaRPr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Title 1"/>
              <p:cNvSpPr txBox="1"/>
              <p:nvPr/>
            </p:nvSpPr>
            <p:spPr bwMode="auto">
              <a:xfrm>
                <a:off x="1222967" y="5345385"/>
                <a:ext cx="360041" cy="480116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 defTabSz="1375467">
                  <a:spcBef>
                    <a:spcPts val="0"/>
                  </a:spcBef>
                  <a:tabLst>
                    <a:tab pos="4794131" algn="l"/>
                  </a:tabLst>
                  <a:defRPr/>
                </a:pPr>
                <a:r>
                  <a:rPr lang="ru-RU" sz="3600" b="1" dirty="0">
                    <a:solidFill>
                      <a:srgbClr val="C20831"/>
                    </a:solidFill>
                    <a:latin typeface="Century Gothic" panose="020B0502020202020204" pitchFamily="34" charset="0"/>
                    <a:cs typeface="Arial"/>
                  </a:rPr>
                  <a:t>А</a:t>
                </a:r>
                <a:endParaRPr lang="en-US" sz="1850" b="1" dirty="0">
                  <a:solidFill>
                    <a:srgbClr val="C20831"/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 bwMode="auto">
              <a:xfrm>
                <a:off x="2014208" y="5420686"/>
                <a:ext cx="1225015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активность</a:t>
                </a:r>
                <a:endParaRPr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Title 1"/>
              <p:cNvSpPr txBox="1"/>
              <p:nvPr/>
            </p:nvSpPr>
            <p:spPr bwMode="auto">
              <a:xfrm>
                <a:off x="3858474" y="4269915"/>
                <a:ext cx="791241" cy="480116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defTabSz="1375467">
                  <a:spcBef>
                    <a:spcPts val="0"/>
                  </a:spcBef>
                  <a:tabLst>
                    <a:tab pos="4794131" algn="l"/>
                  </a:tabLst>
                  <a:defRPr/>
                </a:pPr>
                <a:r>
                  <a:rPr lang="ru-RU" sz="3600" b="1" dirty="0">
                    <a:solidFill>
                      <a:srgbClr val="C20831"/>
                    </a:solidFill>
                    <a:latin typeface="Century Gothic" panose="020B0502020202020204" pitchFamily="34" charset="0"/>
                    <a:cs typeface="Arial"/>
                  </a:rPr>
                  <a:t>Л</a:t>
                </a:r>
                <a:endParaRPr lang="en-US" sz="1850" b="1" dirty="0">
                  <a:solidFill>
                    <a:srgbClr val="C20831"/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 bwMode="auto">
              <a:xfrm>
                <a:off x="4634475" y="4348061"/>
                <a:ext cx="1164101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лидерство</a:t>
                </a:r>
                <a:endParaRPr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Title 1"/>
              <p:cNvSpPr txBox="1"/>
              <p:nvPr/>
            </p:nvSpPr>
            <p:spPr bwMode="auto">
              <a:xfrm>
                <a:off x="3815255" y="4817451"/>
                <a:ext cx="791241" cy="480116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defTabSz="1375467">
                  <a:spcBef>
                    <a:spcPts val="0"/>
                  </a:spcBef>
                  <a:tabLst>
                    <a:tab pos="4794131" algn="l"/>
                  </a:tabLst>
                  <a:defRPr/>
                </a:pPr>
                <a:r>
                  <a:rPr lang="ru-RU" sz="3600" b="1" dirty="0">
                    <a:solidFill>
                      <a:srgbClr val="C20831"/>
                    </a:solidFill>
                    <a:latin typeface="Century Gothic" panose="020B0502020202020204" pitchFamily="34" charset="0"/>
                    <a:cs typeface="Arial"/>
                  </a:rPr>
                  <a:t>О</a:t>
                </a:r>
                <a:endParaRPr lang="en-US" sz="1850" b="1" dirty="0">
                  <a:solidFill>
                    <a:srgbClr val="C20831"/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 bwMode="auto">
              <a:xfrm>
                <a:off x="4619235" y="4886995"/>
                <a:ext cx="1394934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образование</a:t>
                </a:r>
                <a:endParaRPr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Title 1"/>
              <p:cNvSpPr txBox="1"/>
              <p:nvPr/>
            </p:nvSpPr>
            <p:spPr bwMode="auto">
              <a:xfrm>
                <a:off x="3858474" y="5345385"/>
                <a:ext cx="892885" cy="480116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defTabSz="1375467">
                  <a:spcBef>
                    <a:spcPts val="0"/>
                  </a:spcBef>
                  <a:tabLst>
                    <a:tab pos="4794131" algn="l"/>
                  </a:tabLst>
                  <a:defRPr/>
                </a:pPr>
                <a:r>
                  <a:rPr lang="ru-RU" sz="3600" b="1" dirty="0">
                    <a:solidFill>
                      <a:srgbClr val="C20831"/>
                    </a:solidFill>
                    <a:latin typeface="Century Gothic" panose="020B0502020202020204" pitchFamily="34" charset="0"/>
                    <a:cs typeface="Arial"/>
                  </a:rPr>
                  <a:t>Н</a:t>
                </a:r>
                <a:endParaRPr lang="en-US" sz="1850" b="1" dirty="0">
                  <a:solidFill>
                    <a:srgbClr val="C20831"/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 bwMode="auto">
              <a:xfrm>
                <a:off x="4619235" y="5420686"/>
                <a:ext cx="729687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наука</a:t>
                </a:r>
                <a:endParaRPr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6848983" y="4269761"/>
            <a:ext cx="4629144" cy="1792566"/>
            <a:chOff x="6848983" y="3500464"/>
            <a:chExt cx="4629144" cy="1792566"/>
          </a:xfrm>
        </p:grpSpPr>
        <p:sp>
          <p:nvSpPr>
            <p:cNvPr id="45" name="Прямоугольник 44"/>
            <p:cNvSpPr/>
            <p:nvPr/>
          </p:nvSpPr>
          <p:spPr bwMode="auto">
            <a:xfrm>
              <a:off x="6848983" y="4031146"/>
              <a:ext cx="462914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ru-RU" sz="1600" b="1" dirty="0">
                  <a:solidFill>
                    <a:srgbClr val="C20831"/>
                  </a:solidFill>
                  <a:latin typeface="Century Gothic" panose="020B0502020202020204" pitchFamily="34" charset="0"/>
                </a:rPr>
                <a:t>Мы готовим трансформацию МЭИ             в инновационный университет нового поколения</a:t>
              </a:r>
              <a:endParaRPr sz="2000" dirty="0">
                <a:solidFill>
                  <a:srgbClr val="C20831"/>
                </a:solidFill>
                <a:latin typeface="Century Gothic" panose="020B0502020202020204" pitchFamily="34" charset="0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solidFill>
                    <a:srgbClr val="C20831"/>
                  </a:solidFill>
                  <a:latin typeface="Century Gothic" panose="020B0502020202020204" pitchFamily="34" charset="0"/>
                </a:rPr>
                <a:t>                                                    </a:t>
              </a:r>
            </a:p>
            <a:p>
              <a:pPr algn="r">
                <a:spcBef>
                  <a:spcPts val="0"/>
                </a:spcBef>
                <a:defRPr/>
              </a:pPr>
              <a:r>
                <a:rPr lang="ru-RU" sz="1400" b="1" i="1" dirty="0">
                  <a:solidFill>
                    <a:srgbClr val="C20831"/>
                  </a:solidFill>
                  <a:latin typeface="Century Gothic" panose="020B0502020202020204" pitchFamily="34" charset="0"/>
                </a:rPr>
                <a:t>Н.Д. Рогалев</a:t>
              </a:r>
              <a:endParaRPr i="1" dirty="0">
                <a:solidFill>
                  <a:srgbClr val="C2083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1762" y="3500464"/>
              <a:ext cx="586691" cy="364546"/>
            </a:xfrm>
            <a:prstGeom prst="rect">
              <a:avLst/>
            </a:prstGeom>
          </p:spPr>
        </p:pic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3095" y="2234058"/>
            <a:ext cx="1286933" cy="137724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71" y="291969"/>
            <a:ext cx="1286933" cy="137724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8613E19-D719-3608-25A5-EDE9C8AE37B7}"/>
              </a:ext>
            </a:extLst>
          </p:cNvPr>
          <p:cNvSpPr txBox="1"/>
          <p:nvPr/>
        </p:nvSpPr>
        <p:spPr bwMode="auto">
          <a:xfrm>
            <a:off x="1473952" y="4265734"/>
            <a:ext cx="391013" cy="480116"/>
          </a:xfrm>
          <a:prstGeom prst="rect">
            <a:avLst/>
          </a:prstGeom>
          <a:grpFill/>
        </p:spPr>
        <p:txBody>
          <a:bodyPr vert="horz" wrap="none" lIns="0" tIns="0" rIns="0" bIns="0" rtlCol="0" anchor="ctr">
            <a:noAutofit/>
          </a:bodyPr>
          <a:lstStyle/>
          <a:p>
            <a:pPr algn="ctr" defTabSz="1375467">
              <a:spcBef>
                <a:spcPts val="0"/>
              </a:spcBef>
              <a:tabLst>
                <a:tab pos="4794131" algn="l"/>
              </a:tabLst>
              <a:defRPr/>
            </a:pPr>
            <a:r>
              <a:rPr lang="ru-RU" sz="3600" b="1" dirty="0">
                <a:solidFill>
                  <a:srgbClr val="C20831"/>
                </a:solidFill>
                <a:latin typeface="Century Gothic" panose="020B0502020202020204" pitchFamily="34" charset="0"/>
                <a:cs typeface="Arial"/>
              </a:rPr>
              <a:t>–</a:t>
            </a:r>
            <a:endParaRPr lang="en-US" sz="1850" b="1" dirty="0">
              <a:solidFill>
                <a:srgbClr val="C2083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84E0768-3A9E-EEF8-C1BA-E4F2FCF9ED7F}"/>
              </a:ext>
            </a:extLst>
          </p:cNvPr>
          <p:cNvSpPr txBox="1"/>
          <p:nvPr/>
        </p:nvSpPr>
        <p:spPr bwMode="auto">
          <a:xfrm>
            <a:off x="1477343" y="4797728"/>
            <a:ext cx="391013" cy="480116"/>
          </a:xfrm>
          <a:prstGeom prst="rect">
            <a:avLst/>
          </a:prstGeom>
          <a:grpFill/>
        </p:spPr>
        <p:txBody>
          <a:bodyPr vert="horz" wrap="none" lIns="0" tIns="0" rIns="0" bIns="0" rtlCol="0" anchor="ctr">
            <a:noAutofit/>
          </a:bodyPr>
          <a:lstStyle/>
          <a:p>
            <a:pPr algn="ctr" defTabSz="1375467">
              <a:spcBef>
                <a:spcPts val="0"/>
              </a:spcBef>
              <a:tabLst>
                <a:tab pos="4794131" algn="l"/>
              </a:tabLst>
              <a:defRPr/>
            </a:pPr>
            <a:r>
              <a:rPr lang="ru-RU" sz="3600" b="1" dirty="0">
                <a:solidFill>
                  <a:srgbClr val="C20831"/>
                </a:solidFill>
                <a:latin typeface="Century Gothic" panose="020B0502020202020204" pitchFamily="34" charset="0"/>
                <a:cs typeface="Arial"/>
              </a:rPr>
              <a:t>–</a:t>
            </a:r>
            <a:endParaRPr lang="en-US" sz="1850" b="1" dirty="0">
              <a:solidFill>
                <a:srgbClr val="C2083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B43E7A6-3B02-55E1-EEEE-21D692924749}"/>
              </a:ext>
            </a:extLst>
          </p:cNvPr>
          <p:cNvSpPr txBox="1"/>
          <p:nvPr/>
        </p:nvSpPr>
        <p:spPr bwMode="auto">
          <a:xfrm>
            <a:off x="1473952" y="5337990"/>
            <a:ext cx="391013" cy="480116"/>
          </a:xfrm>
          <a:prstGeom prst="rect">
            <a:avLst/>
          </a:prstGeom>
          <a:grpFill/>
        </p:spPr>
        <p:txBody>
          <a:bodyPr vert="horz" wrap="none" lIns="0" tIns="0" rIns="0" bIns="0" rtlCol="0" anchor="ctr">
            <a:noAutofit/>
          </a:bodyPr>
          <a:lstStyle/>
          <a:p>
            <a:pPr algn="ctr" defTabSz="1375467">
              <a:spcBef>
                <a:spcPts val="0"/>
              </a:spcBef>
              <a:tabLst>
                <a:tab pos="4794131" algn="l"/>
              </a:tabLst>
              <a:defRPr/>
            </a:pPr>
            <a:r>
              <a:rPr lang="ru-RU" sz="3600" b="1" dirty="0">
                <a:solidFill>
                  <a:srgbClr val="C20831"/>
                </a:solidFill>
                <a:latin typeface="Century Gothic" panose="020B0502020202020204" pitchFamily="34" charset="0"/>
                <a:cs typeface="Arial"/>
              </a:rPr>
              <a:t>–</a:t>
            </a:r>
            <a:endParaRPr lang="en-US" sz="1850" b="1" dirty="0">
              <a:solidFill>
                <a:srgbClr val="C2083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FF50980B-8E6C-C67C-DC31-FD8978E1E18A}"/>
              </a:ext>
            </a:extLst>
          </p:cNvPr>
          <p:cNvSpPr txBox="1"/>
          <p:nvPr/>
        </p:nvSpPr>
        <p:spPr bwMode="auto">
          <a:xfrm>
            <a:off x="4081633" y="4274625"/>
            <a:ext cx="391013" cy="480116"/>
          </a:xfrm>
          <a:prstGeom prst="rect">
            <a:avLst/>
          </a:prstGeom>
          <a:grpFill/>
        </p:spPr>
        <p:txBody>
          <a:bodyPr vert="horz" wrap="none" lIns="0" tIns="0" rIns="0" bIns="0" rtlCol="0" anchor="ctr">
            <a:noAutofit/>
          </a:bodyPr>
          <a:lstStyle/>
          <a:p>
            <a:pPr algn="ctr" defTabSz="1375467">
              <a:spcBef>
                <a:spcPts val="0"/>
              </a:spcBef>
              <a:tabLst>
                <a:tab pos="4794131" algn="l"/>
              </a:tabLst>
              <a:defRPr/>
            </a:pPr>
            <a:r>
              <a:rPr lang="ru-RU" sz="3600" b="1" dirty="0">
                <a:solidFill>
                  <a:srgbClr val="C20831"/>
                </a:solidFill>
                <a:latin typeface="Century Gothic" panose="020B0502020202020204" pitchFamily="34" charset="0"/>
                <a:cs typeface="Arial"/>
              </a:rPr>
              <a:t>–</a:t>
            </a:r>
            <a:endParaRPr lang="en-US" sz="1850" b="1" dirty="0">
              <a:solidFill>
                <a:srgbClr val="C2083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ED3AAF5-7DD6-CBE7-ADD2-8F349C6FCFF7}"/>
              </a:ext>
            </a:extLst>
          </p:cNvPr>
          <p:cNvSpPr txBox="1"/>
          <p:nvPr/>
        </p:nvSpPr>
        <p:spPr bwMode="auto">
          <a:xfrm>
            <a:off x="4085024" y="4806619"/>
            <a:ext cx="391013" cy="480116"/>
          </a:xfrm>
          <a:prstGeom prst="rect">
            <a:avLst/>
          </a:prstGeom>
          <a:grpFill/>
        </p:spPr>
        <p:txBody>
          <a:bodyPr vert="horz" wrap="none" lIns="0" tIns="0" rIns="0" bIns="0" rtlCol="0" anchor="ctr">
            <a:noAutofit/>
          </a:bodyPr>
          <a:lstStyle/>
          <a:p>
            <a:pPr algn="ctr" defTabSz="1375467">
              <a:spcBef>
                <a:spcPts val="0"/>
              </a:spcBef>
              <a:tabLst>
                <a:tab pos="4794131" algn="l"/>
              </a:tabLst>
              <a:defRPr/>
            </a:pPr>
            <a:r>
              <a:rPr lang="ru-RU" sz="3600" b="1" dirty="0">
                <a:solidFill>
                  <a:srgbClr val="C20831"/>
                </a:solidFill>
                <a:latin typeface="Century Gothic" panose="020B0502020202020204" pitchFamily="34" charset="0"/>
                <a:cs typeface="Arial"/>
              </a:rPr>
              <a:t>–</a:t>
            </a:r>
            <a:endParaRPr lang="en-US" sz="1850" b="1" dirty="0">
              <a:solidFill>
                <a:srgbClr val="C2083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CEB0E53-690C-1CAB-0C4F-9C2E1024F29B}"/>
              </a:ext>
            </a:extLst>
          </p:cNvPr>
          <p:cNvSpPr txBox="1"/>
          <p:nvPr/>
        </p:nvSpPr>
        <p:spPr bwMode="auto">
          <a:xfrm>
            <a:off x="4081633" y="5346881"/>
            <a:ext cx="391013" cy="480116"/>
          </a:xfrm>
          <a:prstGeom prst="rect">
            <a:avLst/>
          </a:prstGeom>
          <a:grpFill/>
        </p:spPr>
        <p:txBody>
          <a:bodyPr vert="horz" wrap="none" lIns="0" tIns="0" rIns="0" bIns="0" rtlCol="0" anchor="ctr">
            <a:noAutofit/>
          </a:bodyPr>
          <a:lstStyle/>
          <a:p>
            <a:pPr algn="ctr" defTabSz="1375467">
              <a:spcBef>
                <a:spcPts val="0"/>
              </a:spcBef>
              <a:tabLst>
                <a:tab pos="4794131" algn="l"/>
              </a:tabLst>
              <a:defRPr/>
            </a:pPr>
            <a:r>
              <a:rPr lang="ru-RU" sz="3600" b="1" dirty="0">
                <a:solidFill>
                  <a:srgbClr val="C20831"/>
                </a:solidFill>
                <a:latin typeface="Century Gothic" panose="020B0502020202020204" pitchFamily="34" charset="0"/>
                <a:cs typeface="Arial"/>
              </a:rPr>
              <a:t>–</a:t>
            </a:r>
            <a:endParaRPr lang="en-US" sz="1850" b="1" dirty="0">
              <a:solidFill>
                <a:srgbClr val="C2083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112AA64-2991-ADF2-6CEE-F8AA26A60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49884"/>
            <a:ext cx="885600" cy="8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66DAE62F-E833-4FCD-1DF8-DFFACA69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50967"/>
            <a:ext cx="884517" cy="8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Овал 52"/>
          <p:cNvSpPr/>
          <p:nvPr/>
        </p:nvSpPr>
        <p:spPr bwMode="auto">
          <a:xfrm>
            <a:off x="4498176" y="2349489"/>
            <a:ext cx="3294218" cy="329421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38398" y="2648609"/>
            <a:ext cx="2605508" cy="2695978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8BB6FB6-C8B5-1EA5-E78C-7355931CE80D}"/>
              </a:ext>
            </a:extLst>
          </p:cNvPr>
          <p:cNvGrpSpPr/>
          <p:nvPr/>
        </p:nvGrpSpPr>
        <p:grpSpPr>
          <a:xfrm>
            <a:off x="8238935" y="4834238"/>
            <a:ext cx="2738822" cy="1595540"/>
            <a:chOff x="8238935" y="4787859"/>
            <a:chExt cx="2738822" cy="1595540"/>
          </a:xfrm>
        </p:grpSpPr>
        <p:sp>
          <p:nvSpPr>
            <p:cNvPr id="68" name="Прямоугольник с двумя скругленными противолежащими углами 67"/>
            <p:cNvSpPr/>
            <p:nvPr/>
          </p:nvSpPr>
          <p:spPr bwMode="auto">
            <a:xfrm>
              <a:off x="8238935" y="4787860"/>
              <a:ext cx="2738822" cy="1595539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19050">
              <a:solidFill>
                <a:srgbClr val="004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2" name="Прямоугольник с двумя скругленными противолежащими углами 11"/>
            <p:cNvSpPr/>
            <p:nvPr/>
          </p:nvSpPr>
          <p:spPr bwMode="auto">
            <a:xfrm>
              <a:off x="8238935" y="4787859"/>
              <a:ext cx="2738822" cy="159554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5ECF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8496503" y="4985464"/>
              <a:ext cx="2223686" cy="1200329"/>
            </a:xfrm>
            <a:prstGeom prst="rect">
              <a:avLst/>
            </a:prstGeom>
            <a:grp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4077"/>
                  </a:solidFill>
                  <a:latin typeface="Century Gothic"/>
                </a:rPr>
                <a:t>Обучение по</a:t>
              </a:r>
              <a:endParaRPr dirty="0"/>
            </a:p>
            <a:p>
              <a:pPr algn="ctr">
                <a:defRPr/>
              </a:pPr>
              <a:r>
                <a:rPr lang="ru-RU" sz="2400" b="1" dirty="0">
                  <a:solidFill>
                    <a:srgbClr val="004077"/>
                  </a:solidFill>
                  <a:latin typeface="Century Gothic"/>
                </a:rPr>
                <a:t>уникальной</a:t>
              </a:r>
              <a:endParaRPr dirty="0"/>
            </a:p>
            <a:p>
              <a:pPr algn="ctr">
                <a:defRPr/>
              </a:pPr>
              <a:r>
                <a:rPr lang="ru-RU" sz="2400" b="1" dirty="0">
                  <a:solidFill>
                    <a:srgbClr val="004077"/>
                  </a:solidFill>
                  <a:latin typeface="Century Gothic"/>
                </a:rPr>
                <a:t>программе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ACA6396-D41C-B100-F665-3B065EFED17C}"/>
              </a:ext>
            </a:extLst>
          </p:cNvPr>
          <p:cNvGrpSpPr/>
          <p:nvPr/>
        </p:nvGrpSpPr>
        <p:grpSpPr>
          <a:xfrm>
            <a:off x="1209133" y="1754063"/>
            <a:ext cx="2738822" cy="1085195"/>
            <a:chOff x="1209133" y="1754063"/>
            <a:chExt cx="2738822" cy="1085195"/>
          </a:xfrm>
        </p:grpSpPr>
        <p:sp>
          <p:nvSpPr>
            <p:cNvPr id="67" name="Прямоугольник с двумя скругленными противолежащими углами 66"/>
            <p:cNvSpPr/>
            <p:nvPr/>
          </p:nvSpPr>
          <p:spPr bwMode="auto">
            <a:xfrm>
              <a:off x="1209133" y="1754064"/>
              <a:ext cx="2738822" cy="1085194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19050">
              <a:solidFill>
                <a:srgbClr val="004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3" name="Прямоугольник с двумя скругленными противолежащими углами 12"/>
            <p:cNvSpPr/>
            <p:nvPr/>
          </p:nvSpPr>
          <p:spPr bwMode="auto">
            <a:xfrm>
              <a:off x="1209133" y="1754063"/>
              <a:ext cx="2738822" cy="108519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5ECF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1725476" y="1881161"/>
              <a:ext cx="1707519" cy="830997"/>
            </a:xfrm>
            <a:prstGeom prst="rect">
              <a:avLst/>
            </a:prstGeom>
            <a:grp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4077"/>
                  </a:solidFill>
                  <a:latin typeface="Century Gothic"/>
                </a:rPr>
                <a:t>Лучшие</a:t>
              </a:r>
              <a:endParaRPr lang="en-US" sz="2400" b="1" dirty="0">
                <a:solidFill>
                  <a:srgbClr val="004077"/>
                </a:solidFill>
                <a:latin typeface="Century Gothic"/>
              </a:endParaRPr>
            </a:p>
            <a:p>
              <a:pPr algn="ctr">
                <a:defRPr/>
              </a:pPr>
              <a:r>
                <a:rPr lang="ru-RU" sz="2400" b="1" dirty="0">
                  <a:solidFill>
                    <a:srgbClr val="004077"/>
                  </a:solidFill>
                  <a:latin typeface="Century Gothic"/>
                </a:rPr>
                <a:t>студенты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8FE0492B-F982-4EED-B2F2-97D289470ADF}"/>
              </a:ext>
            </a:extLst>
          </p:cNvPr>
          <p:cNvGrpSpPr/>
          <p:nvPr/>
        </p:nvGrpSpPr>
        <p:grpSpPr>
          <a:xfrm>
            <a:off x="8238935" y="1754063"/>
            <a:ext cx="2738822" cy="1085194"/>
            <a:chOff x="8201491" y="1806892"/>
            <a:chExt cx="2738822" cy="1085194"/>
          </a:xfrm>
        </p:grpSpPr>
        <p:sp>
          <p:nvSpPr>
            <p:cNvPr id="66" name="Прямоугольник с двумя скругленными противолежащими углами 65"/>
            <p:cNvSpPr/>
            <p:nvPr/>
          </p:nvSpPr>
          <p:spPr bwMode="auto">
            <a:xfrm flipH="1">
              <a:off x="8201491" y="1806892"/>
              <a:ext cx="2738822" cy="1085194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19050">
              <a:solidFill>
                <a:srgbClr val="004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 bwMode="auto">
            <a:xfrm flipH="1">
              <a:off x="8201491" y="1806892"/>
              <a:ext cx="2738822" cy="108519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5ECF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8251470" y="1870441"/>
              <a:ext cx="2638864" cy="830997"/>
            </a:xfrm>
            <a:prstGeom prst="rect">
              <a:avLst/>
            </a:prstGeom>
            <a:grp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4077"/>
                  </a:solidFill>
                  <a:latin typeface="Century Gothic"/>
                </a:rPr>
                <a:t>Лучшие</a:t>
              </a:r>
              <a:endParaRPr lang="en-US" sz="2400" b="1" dirty="0">
                <a:solidFill>
                  <a:srgbClr val="004077"/>
                </a:solidFill>
                <a:latin typeface="Century Gothic"/>
              </a:endParaRPr>
            </a:p>
            <a:p>
              <a:pPr algn="ctr">
                <a:defRPr/>
              </a:pPr>
              <a:r>
                <a:rPr lang="ru-RU" sz="2400" b="1" dirty="0">
                  <a:solidFill>
                    <a:srgbClr val="004077"/>
                  </a:solidFill>
                  <a:latin typeface="Century Gothic"/>
                </a:rPr>
                <a:t>преподаватели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0048F1D3-C20F-2215-67F1-CBF775660A92}"/>
              </a:ext>
            </a:extLst>
          </p:cNvPr>
          <p:cNvGrpSpPr/>
          <p:nvPr/>
        </p:nvGrpSpPr>
        <p:grpSpPr>
          <a:xfrm>
            <a:off x="1209133" y="5344584"/>
            <a:ext cx="2738822" cy="1085195"/>
            <a:chOff x="1209133" y="5344584"/>
            <a:chExt cx="2738822" cy="1085195"/>
          </a:xfrm>
        </p:grpSpPr>
        <p:sp>
          <p:nvSpPr>
            <p:cNvPr id="65" name="Прямоугольник с двумя скругленными противолежащими углами 64"/>
            <p:cNvSpPr/>
            <p:nvPr/>
          </p:nvSpPr>
          <p:spPr bwMode="auto">
            <a:xfrm flipH="1">
              <a:off x="1209133" y="5344585"/>
              <a:ext cx="2738822" cy="1085194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19050">
              <a:solidFill>
                <a:srgbClr val="004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4" name="Прямоугольник с двумя скругленными противолежащими углами 13"/>
            <p:cNvSpPr/>
            <p:nvPr/>
          </p:nvSpPr>
          <p:spPr bwMode="auto">
            <a:xfrm flipH="1">
              <a:off x="1209133" y="5344584"/>
              <a:ext cx="2738822" cy="108519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5ECF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503569" y="5471682"/>
              <a:ext cx="2149949" cy="830997"/>
            </a:xfrm>
            <a:prstGeom prst="rect">
              <a:avLst/>
            </a:prstGeom>
            <a:grp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4077"/>
                  </a:solidFill>
                  <a:latin typeface="Century Gothic"/>
                </a:rPr>
                <a:t>Выделенный</a:t>
              </a:r>
              <a:endParaRPr dirty="0"/>
            </a:p>
            <a:p>
              <a:pPr algn="ctr">
                <a:defRPr/>
              </a:pPr>
              <a:r>
                <a:rPr lang="ru-RU" sz="2400" b="1" dirty="0">
                  <a:solidFill>
                    <a:srgbClr val="004077"/>
                  </a:solidFill>
                  <a:latin typeface="Century Gothic"/>
                </a:rPr>
                <a:t>куратор</a:t>
              </a:r>
              <a:endParaRPr dirty="0"/>
            </a:p>
          </p:txBody>
        </p:sp>
      </p:grpSp>
      <p:cxnSp>
        <p:nvCxnSpPr>
          <p:cNvPr id="45" name="Прямая соединительная линия 44"/>
          <p:cNvCxnSpPr>
            <a:cxnSpLocks/>
          </p:cNvCxnSpPr>
          <p:nvPr/>
        </p:nvCxnSpPr>
        <p:spPr bwMode="auto">
          <a:xfrm>
            <a:off x="4209407" y="2775708"/>
            <a:ext cx="628991" cy="414032"/>
          </a:xfrm>
          <a:prstGeom prst="line">
            <a:avLst/>
          </a:prstGeom>
          <a:ln w="19050">
            <a:solidFill>
              <a:srgbClr val="00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 flipH="1">
            <a:off x="7352808" y="2775708"/>
            <a:ext cx="628991" cy="414032"/>
          </a:xfrm>
          <a:prstGeom prst="line">
            <a:avLst/>
          </a:prstGeom>
          <a:ln w="19050">
            <a:solidFill>
              <a:srgbClr val="00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cxnSpLocks/>
          </p:cNvCxnSpPr>
          <p:nvPr/>
        </p:nvCxnSpPr>
        <p:spPr bwMode="auto">
          <a:xfrm flipV="1">
            <a:off x="4209407" y="4867779"/>
            <a:ext cx="628991" cy="414032"/>
          </a:xfrm>
          <a:prstGeom prst="line">
            <a:avLst/>
          </a:prstGeom>
          <a:ln w="19050">
            <a:solidFill>
              <a:srgbClr val="00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cxnSpLocks/>
          </p:cNvCxnSpPr>
          <p:nvPr/>
        </p:nvCxnSpPr>
        <p:spPr bwMode="auto">
          <a:xfrm flipH="1" flipV="1">
            <a:off x="7352808" y="4867779"/>
            <a:ext cx="628991" cy="414032"/>
          </a:xfrm>
          <a:prstGeom prst="line">
            <a:avLst/>
          </a:prstGeom>
          <a:ln w="19050">
            <a:solidFill>
              <a:srgbClr val="00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 bwMode="auto">
          <a:xfrm>
            <a:off x="512655" y="133497"/>
            <a:ext cx="11679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>
                <a:solidFill>
                  <a:srgbClr val="004077"/>
                </a:solidFill>
                <a:latin typeface="Century Gothic"/>
              </a:rPr>
              <a:t>Эталон в МЭИ</a:t>
            </a:r>
            <a:endParaRPr/>
          </a:p>
        </p:txBody>
      </p:sp>
      <p:cxnSp>
        <p:nvCxnSpPr>
          <p:cNvPr id="70" name="Прямая соединительная линия 69"/>
          <p:cNvCxnSpPr>
            <a:cxnSpLocks/>
          </p:cNvCxnSpPr>
          <p:nvPr/>
        </p:nvCxnSpPr>
        <p:spPr bwMode="auto">
          <a:xfrm>
            <a:off x="0" y="1241493"/>
            <a:ext cx="7455765" cy="0"/>
          </a:xfrm>
          <a:prstGeom prst="line">
            <a:avLst/>
          </a:prstGeom>
          <a:ln w="22225">
            <a:solidFill>
              <a:srgbClr val="C20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512655" y="133497"/>
            <a:ext cx="11679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004077"/>
                </a:solidFill>
                <a:latin typeface="Century Gothic"/>
              </a:rPr>
              <a:t>О программе</a:t>
            </a:r>
            <a:endParaRPr dirty="0"/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 bwMode="auto">
          <a:xfrm>
            <a:off x="0" y="1241493"/>
            <a:ext cx="7455765" cy="0"/>
          </a:xfrm>
          <a:prstGeom prst="line">
            <a:avLst/>
          </a:prstGeom>
          <a:ln w="22225">
            <a:solidFill>
              <a:srgbClr val="C20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353824" y="2359066"/>
            <a:ext cx="11384306" cy="2942142"/>
            <a:chOff x="502592" y="2359066"/>
            <a:chExt cx="11384306" cy="2942142"/>
          </a:xfrm>
        </p:grpSpPr>
        <p:sp>
          <p:nvSpPr>
            <p:cNvPr id="105" name="TextBox 104"/>
            <p:cNvSpPr txBox="1"/>
            <p:nvPr/>
          </p:nvSpPr>
          <p:spPr bwMode="auto">
            <a:xfrm>
              <a:off x="502592" y="3588815"/>
              <a:ext cx="3095012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850" b="1" dirty="0">
                  <a:solidFill>
                    <a:srgbClr val="004077"/>
                  </a:solidFill>
                  <a:latin typeface="Century Gothic" panose="020B0502020202020204" pitchFamily="34" charset="0"/>
                </a:rPr>
                <a:t>Углубленное изучение английского языка</a:t>
              </a:r>
              <a:endParaRPr lang="en-US" sz="1850" b="1" dirty="0">
                <a:solidFill>
                  <a:srgbClr val="004077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endParaRPr lang="ru-RU" sz="1350" dirty="0">
                <a:solidFill>
                  <a:srgbClr val="004077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n-US" sz="1350" dirty="0">
                  <a:solidFill>
                    <a:srgbClr val="004077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350" dirty="0">
                  <a:solidFill>
                    <a:srgbClr val="004077"/>
                  </a:solidFill>
                  <a:latin typeface="Century Gothic" panose="020B0502020202020204" pitchFamily="34" charset="0"/>
                </a:rPr>
                <a:t>Специальная программа, которая оканчивается получением сертификата</a:t>
              </a:r>
              <a:endParaRPr lang="en-US" sz="1350" dirty="0">
                <a:solidFill>
                  <a:srgbClr val="00407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 bwMode="auto">
            <a:xfrm>
              <a:off x="8732038" y="3731162"/>
              <a:ext cx="3154860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850" b="1" dirty="0">
                  <a:solidFill>
                    <a:srgbClr val="004077"/>
                  </a:solidFill>
                  <a:latin typeface="Century Gothic" panose="020B0502020202020204" pitchFamily="34" charset="0"/>
                </a:rPr>
                <a:t>Soft Skills</a:t>
              </a:r>
              <a:endParaRPr dirty="0">
                <a:solidFill>
                  <a:srgbClr val="004077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endParaRPr lang="en-US" sz="1350" dirty="0">
                <a:solidFill>
                  <a:srgbClr val="004077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endParaRPr lang="ru-RU" sz="1350" dirty="0">
                <a:solidFill>
                  <a:srgbClr val="004077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ru-RU" sz="1350" dirty="0">
                  <a:solidFill>
                    <a:srgbClr val="004077"/>
                  </a:solidFill>
                  <a:latin typeface="Century Gothic" panose="020B0502020202020204" pitchFamily="34" charset="0"/>
                </a:rPr>
                <a:t>Элементы гуманитарных навыков для общего саморазвития</a:t>
              </a:r>
              <a:endParaRPr lang="en-US" sz="1350" dirty="0">
                <a:solidFill>
                  <a:srgbClr val="00407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Freeform 91"/>
            <p:cNvSpPr>
              <a:spLocks noEditPoints="1"/>
            </p:cNvSpPr>
            <p:nvPr/>
          </p:nvSpPr>
          <p:spPr bwMode="auto">
            <a:xfrm>
              <a:off x="1715755" y="2401063"/>
              <a:ext cx="758276" cy="75827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 extrusionOk="0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rgbClr val="C208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62"/>
            <p:cNvSpPr>
              <a:spLocks noChangeAspect="1" noEditPoints="1"/>
            </p:cNvSpPr>
            <p:nvPr/>
          </p:nvSpPr>
          <p:spPr bwMode="auto">
            <a:xfrm>
              <a:off x="5700963" y="2362950"/>
              <a:ext cx="790073" cy="79638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 extrusionOk="0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rgbClr val="C208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 bwMode="auto">
            <a:xfrm>
              <a:off x="3863752" y="3731162"/>
              <a:ext cx="4536496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850" b="1" dirty="0">
                  <a:solidFill>
                    <a:srgbClr val="004077"/>
                  </a:solidFill>
                  <a:latin typeface="Century Gothic" panose="020B0502020202020204" pitchFamily="34" charset="0"/>
                </a:rPr>
                <a:t>Усиленная техническая база</a:t>
              </a:r>
              <a:endParaRPr lang="en-US" sz="1850" b="1" dirty="0">
                <a:solidFill>
                  <a:srgbClr val="004077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endParaRPr lang="en-US" sz="1350" dirty="0">
                <a:solidFill>
                  <a:srgbClr val="004077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endParaRPr lang="ru-RU" sz="1350" dirty="0">
                <a:solidFill>
                  <a:srgbClr val="004077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ru-RU" sz="1350" dirty="0">
                  <a:solidFill>
                    <a:srgbClr val="004077"/>
                  </a:solidFill>
                  <a:latin typeface="Century Gothic" panose="020B0502020202020204" pitchFamily="34" charset="0"/>
                </a:rPr>
                <a:t>Ускоренное вовлечение в научную деятельность</a:t>
              </a:r>
            </a:p>
            <a:p>
              <a:pPr algn="ctr">
                <a:defRPr/>
              </a:pPr>
              <a:r>
                <a:rPr lang="ru-RU" sz="1350" dirty="0">
                  <a:solidFill>
                    <a:srgbClr val="004077"/>
                  </a:solidFill>
                  <a:latin typeface="Century Gothic" panose="020B0502020202020204" pitchFamily="34" charset="0"/>
                </a:rPr>
                <a:t>Участие в экспериментальной работе</a:t>
              </a:r>
              <a:endParaRPr lang="en-US" sz="1350" dirty="0">
                <a:solidFill>
                  <a:srgbClr val="00407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6" name="Freeform 82"/>
            <p:cNvSpPr>
              <a:spLocks noEditPoints="1"/>
            </p:cNvSpPr>
            <p:nvPr/>
          </p:nvSpPr>
          <p:spPr bwMode="auto">
            <a:xfrm>
              <a:off x="9995092" y="2359066"/>
              <a:ext cx="673782" cy="796288"/>
            </a:xfrm>
            <a:custGeom>
              <a:avLst/>
              <a:gdLst/>
              <a:ahLst/>
              <a:cxnLst>
                <a:cxn ang="0">
                  <a:pos x="61" y="26"/>
                </a:cxn>
                <a:cxn ang="0">
                  <a:pos x="61" y="68"/>
                </a:cxn>
                <a:cxn ang="0">
                  <a:pos x="58" y="72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36" y="22"/>
                </a:cxn>
                <a:cxn ang="0">
                  <a:pos x="40" y="26"/>
                </a:cxn>
                <a:cxn ang="0">
                  <a:pos x="61" y="26"/>
                </a:cxn>
                <a:cxn ang="0">
                  <a:pos x="46" y="32"/>
                </a:cxn>
                <a:cxn ang="0">
                  <a:pos x="45" y="31"/>
                </a:cxn>
                <a:cxn ang="0">
                  <a:pos x="16" y="31"/>
                </a:cxn>
                <a:cxn ang="0">
                  <a:pos x="15" y="32"/>
                </a:cxn>
                <a:cxn ang="0">
                  <a:pos x="15" y="35"/>
                </a:cxn>
                <a:cxn ang="0">
                  <a:pos x="16" y="36"/>
                </a:cxn>
                <a:cxn ang="0">
                  <a:pos x="45" y="36"/>
                </a:cxn>
                <a:cxn ang="0">
                  <a:pos x="46" y="35"/>
                </a:cxn>
                <a:cxn ang="0">
                  <a:pos x="46" y="32"/>
                </a:cxn>
                <a:cxn ang="0">
                  <a:pos x="46" y="43"/>
                </a:cxn>
                <a:cxn ang="0">
                  <a:pos x="45" y="41"/>
                </a:cxn>
                <a:cxn ang="0">
                  <a:pos x="16" y="41"/>
                </a:cxn>
                <a:cxn ang="0">
                  <a:pos x="15" y="43"/>
                </a:cxn>
                <a:cxn ang="0">
                  <a:pos x="15" y="45"/>
                </a:cxn>
                <a:cxn ang="0">
                  <a:pos x="16" y="47"/>
                </a:cxn>
                <a:cxn ang="0">
                  <a:pos x="45" y="47"/>
                </a:cxn>
                <a:cxn ang="0">
                  <a:pos x="46" y="45"/>
                </a:cxn>
                <a:cxn ang="0">
                  <a:pos x="46" y="43"/>
                </a:cxn>
                <a:cxn ang="0">
                  <a:pos x="46" y="53"/>
                </a:cxn>
                <a:cxn ang="0">
                  <a:pos x="45" y="52"/>
                </a:cxn>
                <a:cxn ang="0">
                  <a:pos x="16" y="52"/>
                </a:cxn>
                <a:cxn ang="0">
                  <a:pos x="15" y="53"/>
                </a:cxn>
                <a:cxn ang="0">
                  <a:pos x="15" y="56"/>
                </a:cxn>
                <a:cxn ang="0">
                  <a:pos x="16" y="57"/>
                </a:cxn>
                <a:cxn ang="0">
                  <a:pos x="45" y="57"/>
                </a:cxn>
                <a:cxn ang="0">
                  <a:pos x="46" y="56"/>
                </a:cxn>
                <a:cxn ang="0">
                  <a:pos x="46" y="53"/>
                </a:cxn>
                <a:cxn ang="0">
                  <a:pos x="60" y="21"/>
                </a:cxn>
                <a:cxn ang="0">
                  <a:pos x="41" y="21"/>
                </a:cxn>
                <a:cxn ang="0">
                  <a:pos x="41" y="2"/>
                </a:cxn>
                <a:cxn ang="0">
                  <a:pos x="42" y="3"/>
                </a:cxn>
                <a:cxn ang="0">
                  <a:pos x="59" y="19"/>
                </a:cxn>
                <a:cxn ang="0">
                  <a:pos x="60" y="21"/>
                </a:cxn>
              </a:cxnLst>
              <a:rect l="0" t="0" r="r" b="b"/>
              <a:pathLst>
                <a:path w="61" h="72" extrusionOk="0">
                  <a:moveTo>
                    <a:pt x="61" y="26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71"/>
                    <a:pt x="60" y="72"/>
                    <a:pt x="58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2"/>
                    <a:pt x="0" y="71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7" y="26"/>
                    <a:pt x="40" y="26"/>
                  </a:cubicBezTo>
                  <a:lnTo>
                    <a:pt x="61" y="26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5" y="42"/>
                    <a:pt x="15" y="43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5" y="52"/>
                    <a:pt x="15" y="5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  <a:moveTo>
                    <a:pt x="60" y="21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2" y="3"/>
                    <a:pt x="42" y="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60" y="21"/>
                  </a:cubicBezTo>
                  <a:close/>
                </a:path>
              </a:pathLst>
            </a:custGeom>
            <a:solidFill>
              <a:srgbClr val="C208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3863752" y="2401063"/>
              <a:ext cx="0" cy="2900145"/>
            </a:xfrm>
            <a:prstGeom prst="line">
              <a:avLst/>
            </a:prstGeom>
            <a:ln w="22225">
              <a:solidFill>
                <a:srgbClr val="0040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8400256" y="2401063"/>
              <a:ext cx="0" cy="2900145"/>
            </a:xfrm>
            <a:prstGeom prst="line">
              <a:avLst/>
            </a:prstGeom>
            <a:ln w="22225">
              <a:solidFill>
                <a:srgbClr val="0040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33863" r="22908"/>
          <a:stretch/>
        </p:blipFill>
        <p:spPr>
          <a:xfrm>
            <a:off x="6648883" y="-9450"/>
            <a:ext cx="5543117" cy="49056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34308" y="0"/>
            <a:ext cx="6157692" cy="51530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ounded Rectangle 34"/>
          <p:cNvSpPr/>
          <p:nvPr/>
        </p:nvSpPr>
        <p:spPr bwMode="auto">
          <a:xfrm>
            <a:off x="920861" y="1772816"/>
            <a:ext cx="1934780" cy="4248472"/>
          </a:xfrm>
          <a:prstGeom prst="roundRect">
            <a:avLst>
              <a:gd name="adj" fmla="val 12846"/>
            </a:avLst>
          </a:prstGeom>
          <a:solidFill>
            <a:srgbClr val="0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ounded Rectangle 34"/>
          <p:cNvSpPr/>
          <p:nvPr/>
        </p:nvSpPr>
        <p:spPr bwMode="auto">
          <a:xfrm>
            <a:off x="4455456" y="1772816"/>
            <a:ext cx="1934780" cy="4248472"/>
          </a:xfrm>
          <a:prstGeom prst="roundRect">
            <a:avLst>
              <a:gd name="adj" fmla="val 12846"/>
            </a:avLst>
          </a:prstGeom>
          <a:solidFill>
            <a:srgbClr val="0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3009" y="1916832"/>
            <a:ext cx="6465078" cy="3936731"/>
            <a:chOff x="423009" y="1580501"/>
            <a:chExt cx="5108041" cy="2901331"/>
          </a:xfrm>
        </p:grpSpPr>
        <p:grpSp>
          <p:nvGrpSpPr>
            <p:cNvPr id="3" name="Группа 2"/>
            <p:cNvGrpSpPr/>
            <p:nvPr/>
          </p:nvGrpSpPr>
          <p:grpSpPr bwMode="auto">
            <a:xfrm>
              <a:off x="423009" y="1580501"/>
              <a:ext cx="2315370" cy="2901329"/>
              <a:chOff x="1050132" y="2046434"/>
              <a:chExt cx="2315370" cy="2901329"/>
            </a:xfrm>
          </p:grpSpPr>
          <p:sp>
            <p:nvSpPr>
              <p:cNvPr id="22" name="Rounded Rectangle 26"/>
              <p:cNvSpPr/>
              <p:nvPr/>
            </p:nvSpPr>
            <p:spPr bwMode="auto">
              <a:xfrm>
                <a:off x="1050132" y="2955446"/>
                <a:ext cx="2315370" cy="1992317"/>
              </a:xfrm>
              <a:prstGeom prst="roundRect">
                <a:avLst>
                  <a:gd name="adj" fmla="val 6735"/>
                </a:avLst>
              </a:prstGeom>
              <a:solidFill>
                <a:srgbClr val="E5ECF1"/>
              </a:solidFill>
              <a:ln>
                <a:solidFill>
                  <a:srgbClr val="0040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200"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24" name="Group 38"/>
              <p:cNvGrpSpPr/>
              <p:nvPr/>
            </p:nvGrpSpPr>
            <p:grpSpPr bwMode="auto">
              <a:xfrm>
                <a:off x="1050132" y="2046434"/>
                <a:ext cx="2315370" cy="804942"/>
                <a:chOff x="778074" y="1534824"/>
                <a:chExt cx="1736528" cy="603707"/>
              </a:xfrm>
              <a:solidFill>
                <a:srgbClr val="0070C0"/>
              </a:solidFill>
            </p:grpSpPr>
            <p:sp>
              <p:nvSpPr>
                <p:cNvPr id="25" name="Rounded Rectangle 34"/>
                <p:cNvSpPr/>
                <p:nvPr/>
              </p:nvSpPr>
              <p:spPr bwMode="auto">
                <a:xfrm>
                  <a:off x="778074" y="1534824"/>
                  <a:ext cx="1736528" cy="603707"/>
                </a:xfrm>
                <a:prstGeom prst="roundRect">
                  <a:avLst>
                    <a:gd name="adj" fmla="val 19503"/>
                  </a:avLst>
                </a:prstGeom>
                <a:solidFill>
                  <a:srgbClr val="E5ECF1"/>
                </a:solidFill>
                <a:ln>
                  <a:solidFill>
                    <a:srgbClr val="00407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 bwMode="auto">
                <a:xfrm>
                  <a:off x="778074" y="1628854"/>
                  <a:ext cx="1736528" cy="4082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400" b="1" dirty="0">
                      <a:solidFill>
                        <a:srgbClr val="004077"/>
                      </a:solidFill>
                      <a:latin typeface="Century Gothic" panose="020B0502020202020204" pitchFamily="34" charset="0"/>
                    </a:rPr>
                    <a:t>Индивидуальный подход</a:t>
                  </a:r>
                  <a:endParaRPr lang="en-US" sz="2000" dirty="0">
                    <a:solidFill>
                      <a:srgbClr val="004077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 bwMode="auto">
              <a:xfrm>
                <a:off x="1136539" y="3376406"/>
                <a:ext cx="2119677" cy="108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533"/>
                  </a:spcBef>
                  <a:defRPr/>
                </a:pPr>
                <a:r>
                  <a:rPr lang="ru-RU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Группа отделена от общего потока, что позволяет работать индивидуально с каждым студентом</a:t>
                </a:r>
                <a:endParaRPr lang="en-US"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 bwMode="auto">
            <a:xfrm>
              <a:off x="3215680" y="1580503"/>
              <a:ext cx="2315370" cy="2901329"/>
              <a:chOff x="3638101" y="2046434"/>
              <a:chExt cx="2315370" cy="2901329"/>
            </a:xfrm>
          </p:grpSpPr>
          <p:sp>
            <p:nvSpPr>
              <p:cNvPr id="32" name="Rounded Rectangle 44"/>
              <p:cNvSpPr/>
              <p:nvPr/>
            </p:nvSpPr>
            <p:spPr bwMode="auto">
              <a:xfrm>
                <a:off x="3638101" y="2955446"/>
                <a:ext cx="2315370" cy="1992317"/>
              </a:xfrm>
              <a:prstGeom prst="roundRect">
                <a:avLst>
                  <a:gd name="adj" fmla="val 3503"/>
                </a:avLst>
              </a:prstGeom>
              <a:solidFill>
                <a:srgbClr val="E5ECF1"/>
              </a:solidFill>
              <a:ln>
                <a:solidFill>
                  <a:srgbClr val="0040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20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33" name="Group 45"/>
              <p:cNvGrpSpPr/>
              <p:nvPr/>
            </p:nvGrpSpPr>
            <p:grpSpPr bwMode="auto">
              <a:xfrm>
                <a:off x="3638101" y="2046434"/>
                <a:ext cx="2315369" cy="804942"/>
                <a:chOff x="778074" y="1534824"/>
                <a:chExt cx="1736528" cy="603707"/>
              </a:xfrm>
              <a:solidFill>
                <a:schemeClr val="accent2"/>
              </a:solidFill>
            </p:grpSpPr>
            <p:sp>
              <p:nvSpPr>
                <p:cNvPr id="34" name="Rounded Rectangle 46"/>
                <p:cNvSpPr/>
                <p:nvPr/>
              </p:nvSpPr>
              <p:spPr bwMode="auto">
                <a:xfrm>
                  <a:off x="778074" y="1534824"/>
                  <a:ext cx="1736528" cy="603707"/>
                </a:xfrm>
                <a:prstGeom prst="roundRect">
                  <a:avLst>
                    <a:gd name="adj" fmla="val 17903"/>
                  </a:avLst>
                </a:prstGeom>
                <a:solidFill>
                  <a:srgbClr val="E5ECF1"/>
                </a:solidFill>
                <a:ln>
                  <a:solidFill>
                    <a:srgbClr val="00407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rgbClr val="004077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 bwMode="auto">
                <a:xfrm>
                  <a:off x="850472" y="1628854"/>
                  <a:ext cx="1591734" cy="408291"/>
                </a:xfrm>
                <a:prstGeom prst="rect">
                  <a:avLst/>
                </a:prstGeom>
                <a:solidFill>
                  <a:srgbClr val="E5ECF1"/>
                </a:solidFill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400" b="1" dirty="0">
                      <a:solidFill>
                        <a:srgbClr val="004077"/>
                      </a:solidFill>
                      <a:latin typeface="Century Gothic" panose="020B0502020202020204" pitchFamily="34" charset="0"/>
                    </a:rPr>
                    <a:t>Непрерывное обучение</a:t>
                  </a:r>
                  <a:endParaRPr lang="en-US" sz="2000" dirty="0">
                    <a:solidFill>
                      <a:srgbClr val="004077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 bwMode="auto">
              <a:xfrm>
                <a:off x="3808781" y="3281513"/>
                <a:ext cx="1974011" cy="134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533"/>
                  </a:spcBef>
                  <a:defRPr/>
                </a:pPr>
                <a:r>
                  <a:rPr lang="ru-RU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Возможность получения дополнительных</a:t>
                </a:r>
                <a:r>
                  <a:rPr lang="en-US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баллов</a:t>
                </a:r>
                <a:r>
                  <a:rPr lang="en-US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                    </a:t>
                </a:r>
                <a:r>
                  <a:rPr lang="ru-RU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для поступления </a:t>
                </a:r>
                <a:r>
                  <a:rPr lang="en-US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     </a:t>
                </a:r>
                <a:r>
                  <a:rPr lang="ru-RU" dirty="0">
                    <a:solidFill>
                      <a:srgbClr val="004077"/>
                    </a:solidFill>
                    <a:latin typeface="Century Gothic" panose="020B0502020202020204" pitchFamily="34" charset="0"/>
                  </a:rPr>
                  <a:t>в магистратуру</a:t>
                </a:r>
                <a:endParaRPr lang="en-US" dirty="0">
                  <a:solidFill>
                    <a:srgbClr val="004077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cxnSp>
        <p:nvCxnSpPr>
          <p:cNvPr id="30" name="Прямая соединительная линия 29"/>
          <p:cNvCxnSpPr>
            <a:cxnSpLocks/>
          </p:cNvCxnSpPr>
          <p:nvPr/>
        </p:nvCxnSpPr>
        <p:spPr bwMode="auto">
          <a:xfrm>
            <a:off x="0" y="1241493"/>
            <a:ext cx="7455765" cy="0"/>
          </a:xfrm>
          <a:prstGeom prst="line">
            <a:avLst/>
          </a:prstGeom>
          <a:ln w="22225">
            <a:solidFill>
              <a:srgbClr val="C20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7969088" y="3592677"/>
            <a:ext cx="3384376" cy="1165344"/>
            <a:chOff x="7608168" y="3150244"/>
            <a:chExt cx="3384376" cy="1165344"/>
          </a:xfrm>
        </p:grpSpPr>
        <p:sp>
          <p:nvSpPr>
            <p:cNvPr id="42" name="Footer Text"/>
            <p:cNvSpPr txBox="1"/>
            <p:nvPr/>
          </p:nvSpPr>
          <p:spPr bwMode="auto">
            <a:xfrm>
              <a:off x="7824192" y="3251048"/>
              <a:ext cx="316835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C20831"/>
                  </a:solidFill>
                  <a:latin typeface="Century Gothic" panose="020B0502020202020204" pitchFamily="34" charset="0"/>
                </a:rPr>
                <a:t>Все это лишь малая часть возможностей группы «Эталон»</a:t>
              </a:r>
              <a:endParaRPr sz="3200" b="1" dirty="0">
                <a:solidFill>
                  <a:srgbClr val="C2083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7608168" y="3150244"/>
              <a:ext cx="0" cy="1165344"/>
            </a:xfrm>
            <a:prstGeom prst="line">
              <a:avLst/>
            </a:prstGeom>
            <a:ln w="22225">
              <a:solidFill>
                <a:srgbClr val="C20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A0886BE-A2E9-A6C3-495D-DFAF39CE4DA0}"/>
              </a:ext>
            </a:extLst>
          </p:cNvPr>
          <p:cNvSpPr/>
          <p:nvPr/>
        </p:nvSpPr>
        <p:spPr bwMode="auto">
          <a:xfrm>
            <a:off x="512655" y="133497"/>
            <a:ext cx="11679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004077"/>
                </a:solidFill>
                <a:latin typeface="Century Gothic"/>
              </a:rPr>
              <a:t>О программе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01"/>
          <p:cNvSpPr/>
          <p:nvPr/>
        </p:nvSpPr>
        <p:spPr bwMode="auto">
          <a:xfrm>
            <a:off x="512655" y="133497"/>
            <a:ext cx="11679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004077"/>
                </a:solidFill>
                <a:latin typeface="Century Gothic" panose="020B0502020202020204" pitchFamily="34" charset="0"/>
              </a:rPr>
              <a:t>Ценность программы</a:t>
            </a:r>
            <a:endParaRPr dirty="0">
              <a:latin typeface="Century Gothic" panose="020B0502020202020204" pitchFamily="34" charset="0"/>
            </a:endParaRPr>
          </a:p>
        </p:txBody>
      </p:sp>
      <p:cxnSp>
        <p:nvCxnSpPr>
          <p:cNvPr id="103" name="Прямая соединительная линия 102"/>
          <p:cNvCxnSpPr>
            <a:cxnSpLocks/>
          </p:cNvCxnSpPr>
          <p:nvPr/>
        </p:nvCxnSpPr>
        <p:spPr bwMode="auto">
          <a:xfrm>
            <a:off x="0" y="1241493"/>
            <a:ext cx="10128448" cy="0"/>
          </a:xfrm>
          <a:prstGeom prst="line">
            <a:avLst/>
          </a:prstGeom>
          <a:ln w="22225">
            <a:solidFill>
              <a:srgbClr val="C20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721210" y="1916832"/>
            <a:ext cx="10919352" cy="4028557"/>
            <a:chOff x="721210" y="1631754"/>
            <a:chExt cx="10919352" cy="402855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21210" y="1631754"/>
              <a:ext cx="3379145" cy="781632"/>
              <a:chOff x="721210" y="1631754"/>
              <a:chExt cx="3379145" cy="781632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721210" y="1637448"/>
                <a:ext cx="3379145" cy="775938"/>
                <a:chOff x="721210" y="1690514"/>
                <a:chExt cx="3379145" cy="669806"/>
              </a:xfrm>
            </p:grpSpPr>
            <p:sp>
              <p:nvSpPr>
                <p:cNvPr id="44" name="Прямоугольник с двумя скругленными противолежащими углами 43"/>
                <p:cNvSpPr/>
                <p:nvPr/>
              </p:nvSpPr>
              <p:spPr bwMode="auto">
                <a:xfrm>
                  <a:off x="721210" y="1754064"/>
                  <a:ext cx="3226745" cy="606256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noFill/>
                <a:ln w="19050">
                  <a:solidFill>
                    <a:srgbClr val="C2083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 b="1" dirty="0"/>
                </a:p>
              </p:txBody>
            </p:sp>
            <p:sp>
              <p:nvSpPr>
                <p:cNvPr id="45" name="Прямоугольник с двумя скругленными противолежащими углами 44"/>
                <p:cNvSpPr/>
                <p:nvPr/>
              </p:nvSpPr>
              <p:spPr bwMode="auto">
                <a:xfrm>
                  <a:off x="873610" y="1690514"/>
                  <a:ext cx="3226745" cy="606256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solidFill>
                  <a:srgbClr val="FEDEE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 b="1"/>
                </a:p>
              </p:txBody>
            </p:sp>
          </p:grpSp>
          <p:sp>
            <p:nvSpPr>
              <p:cNvPr id="46" name="Прямоугольник 45"/>
              <p:cNvSpPr/>
              <p:nvPr/>
            </p:nvSpPr>
            <p:spPr bwMode="auto">
              <a:xfrm>
                <a:off x="873611" y="1631754"/>
                <a:ext cx="3226744" cy="707886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rgbClr val="C20831"/>
                    </a:solidFill>
                    <a:latin typeface="Century Gothic"/>
                  </a:rPr>
                  <a:t>Навык командной работы</a:t>
                </a:r>
                <a:endParaRPr sz="1600" dirty="0">
                  <a:solidFill>
                    <a:srgbClr val="C20831"/>
                  </a:solidFill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721210" y="3411458"/>
              <a:ext cx="3379145" cy="781631"/>
              <a:chOff x="721210" y="1631755"/>
              <a:chExt cx="3379145" cy="781631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721210" y="1637448"/>
                <a:ext cx="3379145" cy="775938"/>
                <a:chOff x="721210" y="1690514"/>
                <a:chExt cx="3379145" cy="669806"/>
              </a:xfrm>
            </p:grpSpPr>
            <p:sp>
              <p:nvSpPr>
                <p:cNvPr id="55" name="Прямоугольник с двумя скругленными противолежащими углами 54"/>
                <p:cNvSpPr/>
                <p:nvPr/>
              </p:nvSpPr>
              <p:spPr bwMode="auto">
                <a:xfrm>
                  <a:off x="721210" y="1754064"/>
                  <a:ext cx="3226745" cy="606256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noFill/>
                <a:ln w="19050">
                  <a:solidFill>
                    <a:srgbClr val="C2083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 b="1" dirty="0"/>
                </a:p>
              </p:txBody>
            </p:sp>
            <p:sp>
              <p:nvSpPr>
                <p:cNvPr id="56" name="Прямоугольник с двумя скругленными противолежащими углами 55"/>
                <p:cNvSpPr/>
                <p:nvPr/>
              </p:nvSpPr>
              <p:spPr bwMode="auto">
                <a:xfrm>
                  <a:off x="873610" y="1690514"/>
                  <a:ext cx="3226745" cy="606256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solidFill>
                  <a:srgbClr val="FEDEE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 b="1"/>
                </a:p>
              </p:txBody>
            </p:sp>
          </p:grpSp>
          <p:sp>
            <p:nvSpPr>
              <p:cNvPr id="54" name="Прямоугольник 53"/>
              <p:cNvSpPr/>
              <p:nvPr/>
            </p:nvSpPr>
            <p:spPr bwMode="auto">
              <a:xfrm>
                <a:off x="873611" y="1631755"/>
                <a:ext cx="3226744" cy="707886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rgbClr val="C20831"/>
                    </a:solidFill>
                    <a:latin typeface="Century Gothic"/>
                  </a:rPr>
                  <a:t>Опыт проектной</a:t>
                </a:r>
              </a:p>
              <a:p>
                <a:pPr algn="ctr">
                  <a:defRPr/>
                </a:pPr>
                <a:r>
                  <a:rPr lang="ru-RU" sz="2000" b="1" dirty="0">
                    <a:solidFill>
                      <a:srgbClr val="C20831"/>
                    </a:solidFill>
                    <a:latin typeface="Century Gothic"/>
                  </a:rPr>
                  <a:t>работы</a:t>
                </a:r>
                <a:endParaRPr sz="1600" dirty="0">
                  <a:solidFill>
                    <a:srgbClr val="C20831"/>
                  </a:solidFill>
                </a:endParaRP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721210" y="4884373"/>
              <a:ext cx="3379145" cy="775938"/>
              <a:chOff x="721210" y="1637448"/>
              <a:chExt cx="3379145" cy="775938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721210" y="1637448"/>
                <a:ext cx="3379145" cy="775938"/>
                <a:chOff x="721210" y="1690514"/>
                <a:chExt cx="3379145" cy="669806"/>
              </a:xfrm>
            </p:grpSpPr>
            <p:sp>
              <p:nvSpPr>
                <p:cNvPr id="61" name="Прямоугольник с двумя скругленными противолежащими углами 60"/>
                <p:cNvSpPr/>
                <p:nvPr/>
              </p:nvSpPr>
              <p:spPr bwMode="auto">
                <a:xfrm>
                  <a:off x="721210" y="1754064"/>
                  <a:ext cx="3226745" cy="606256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noFill/>
                <a:ln w="19050">
                  <a:solidFill>
                    <a:srgbClr val="C2083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 b="1" dirty="0"/>
                </a:p>
              </p:txBody>
            </p:sp>
            <p:sp>
              <p:nvSpPr>
                <p:cNvPr id="63" name="Прямоугольник с двумя скругленными противолежащими углами 62"/>
                <p:cNvSpPr/>
                <p:nvPr/>
              </p:nvSpPr>
              <p:spPr bwMode="auto">
                <a:xfrm>
                  <a:off x="873610" y="1690514"/>
                  <a:ext cx="3226745" cy="606256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solidFill>
                  <a:srgbClr val="FEDEE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 b="1"/>
                </a:p>
              </p:txBody>
            </p:sp>
          </p:grpSp>
          <p:sp>
            <p:nvSpPr>
              <p:cNvPr id="59" name="Прямоугольник 58"/>
              <p:cNvSpPr/>
              <p:nvPr/>
            </p:nvSpPr>
            <p:spPr bwMode="auto">
              <a:xfrm>
                <a:off x="873611" y="1785643"/>
                <a:ext cx="3226744" cy="400110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rgbClr val="C20831"/>
                    </a:solidFill>
                    <a:latin typeface="Century Gothic"/>
                  </a:rPr>
                  <a:t>Развитие </a:t>
                </a:r>
                <a:r>
                  <a:rPr lang="en-US" sz="2000" b="1" dirty="0">
                    <a:solidFill>
                      <a:srgbClr val="C20831"/>
                    </a:solidFill>
                    <a:latin typeface="Century Gothic"/>
                  </a:rPr>
                  <a:t>Soft Skills</a:t>
                </a:r>
                <a:endParaRPr sz="1600" dirty="0">
                  <a:solidFill>
                    <a:srgbClr val="C20831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8261417" y="1631755"/>
              <a:ext cx="3379145" cy="3954812"/>
              <a:chOff x="8407248" y="1631755"/>
              <a:chExt cx="3379145" cy="3954812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8407248" y="1631755"/>
                <a:ext cx="3379145" cy="781631"/>
                <a:chOff x="8407248" y="1631755"/>
                <a:chExt cx="3379145" cy="781631"/>
              </a:xfrm>
            </p:grpSpPr>
            <p:grpSp>
              <p:nvGrpSpPr>
                <p:cNvPr id="65" name="Группа 64"/>
                <p:cNvGrpSpPr/>
                <p:nvPr/>
              </p:nvGrpSpPr>
              <p:grpSpPr>
                <a:xfrm flipH="1">
                  <a:off x="8407248" y="1637448"/>
                  <a:ext cx="3379145" cy="775938"/>
                  <a:chOff x="721210" y="1690514"/>
                  <a:chExt cx="3379145" cy="669806"/>
                </a:xfrm>
              </p:grpSpPr>
              <p:sp>
                <p:nvSpPr>
                  <p:cNvPr id="83" name="Прямоугольник с двумя скругленными противолежащими углами 82"/>
                  <p:cNvSpPr/>
                  <p:nvPr/>
                </p:nvSpPr>
                <p:spPr bwMode="auto">
                  <a:xfrm>
                    <a:off x="721210" y="1754064"/>
                    <a:ext cx="3226745" cy="606256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noFill/>
                  <a:ln w="19050">
                    <a:solidFill>
                      <a:srgbClr val="C2083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 sz="1600" b="1" dirty="0"/>
                  </a:p>
                </p:txBody>
              </p:sp>
              <p:sp>
                <p:nvSpPr>
                  <p:cNvPr id="84" name="Прямоугольник с двумя скругленными противолежащими углами 83"/>
                  <p:cNvSpPr/>
                  <p:nvPr/>
                </p:nvSpPr>
                <p:spPr bwMode="auto">
                  <a:xfrm>
                    <a:off x="873610" y="1690514"/>
                    <a:ext cx="3226745" cy="606256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solidFill>
                    <a:srgbClr val="FEDEE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 sz="1600" b="1"/>
                  </a:p>
                </p:txBody>
              </p:sp>
            </p:grpSp>
            <p:sp>
              <p:nvSpPr>
                <p:cNvPr id="82" name="Прямоугольник 81"/>
                <p:cNvSpPr/>
                <p:nvPr/>
              </p:nvSpPr>
              <p:spPr bwMode="auto">
                <a:xfrm>
                  <a:off x="8407248" y="1631755"/>
                  <a:ext cx="3226745" cy="707886"/>
                </a:xfrm>
                <a:prstGeom prst="rect">
                  <a:avLst/>
                </a:prstGeom>
                <a:grpFill/>
              </p:spPr>
              <p:txBody>
                <a:bodyPr wrap="square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srgbClr val="C20831"/>
                      </a:solidFill>
                      <a:latin typeface="Century Gothic"/>
                    </a:rPr>
                    <a:t>Ранняя научная</a:t>
                  </a:r>
                </a:p>
                <a:p>
                  <a:pPr algn="ctr">
                    <a:defRPr/>
                  </a:pPr>
                  <a:r>
                    <a:rPr lang="ru-RU" sz="2000" b="1" dirty="0">
                      <a:solidFill>
                        <a:srgbClr val="C20831"/>
                      </a:solidFill>
                      <a:latin typeface="Century Gothic"/>
                    </a:rPr>
                    <a:t>деятельность</a:t>
                  </a:r>
                  <a:endParaRPr sz="1600" dirty="0">
                    <a:solidFill>
                      <a:srgbClr val="C20831"/>
                    </a:solidFill>
                  </a:endParaRP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8407248" y="3352845"/>
                <a:ext cx="3379145" cy="803371"/>
                <a:chOff x="8407248" y="3352845"/>
                <a:chExt cx="3379145" cy="803371"/>
              </a:xfrm>
            </p:grpSpPr>
            <p:grpSp>
              <p:nvGrpSpPr>
                <p:cNvPr id="104" name="Группа 103"/>
                <p:cNvGrpSpPr/>
                <p:nvPr/>
              </p:nvGrpSpPr>
              <p:grpSpPr>
                <a:xfrm>
                  <a:off x="8407248" y="3380278"/>
                  <a:ext cx="3379145" cy="775938"/>
                  <a:chOff x="8407248" y="1637448"/>
                  <a:chExt cx="3379145" cy="775938"/>
                </a:xfrm>
              </p:grpSpPr>
              <p:grpSp>
                <p:nvGrpSpPr>
                  <p:cNvPr id="105" name="Группа 104"/>
                  <p:cNvGrpSpPr/>
                  <p:nvPr/>
                </p:nvGrpSpPr>
                <p:grpSpPr>
                  <a:xfrm flipH="1">
                    <a:off x="8407248" y="1637448"/>
                    <a:ext cx="3379145" cy="775938"/>
                    <a:chOff x="721210" y="1690514"/>
                    <a:chExt cx="3379145" cy="669806"/>
                  </a:xfrm>
                </p:grpSpPr>
                <p:sp>
                  <p:nvSpPr>
                    <p:cNvPr id="107" name="Прямоугольник с двумя скругленными противолежащими углами 106"/>
                    <p:cNvSpPr/>
                    <p:nvPr/>
                  </p:nvSpPr>
                  <p:spPr bwMode="auto">
                    <a:xfrm>
                      <a:off x="721210" y="1754064"/>
                      <a:ext cx="3226745" cy="606256"/>
                    </a:xfrm>
                    <a:prstGeom prst="round2DiagRect">
                      <a:avLst>
                        <a:gd name="adj1" fmla="val 16667"/>
                        <a:gd name="adj2" fmla="val 0"/>
                      </a:avLst>
                    </a:prstGeom>
                    <a:noFill/>
                    <a:ln w="19050">
                      <a:solidFill>
                        <a:srgbClr val="C2083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 sz="1600" b="1" dirty="0">
                        <a:solidFill>
                          <a:srgbClr val="C20831"/>
                        </a:solidFill>
                      </a:endParaRPr>
                    </a:p>
                  </p:txBody>
                </p:sp>
                <p:sp>
                  <p:nvSpPr>
                    <p:cNvPr id="108" name="Прямоугольник с двумя скругленными противолежащими углами 107"/>
                    <p:cNvSpPr/>
                    <p:nvPr/>
                  </p:nvSpPr>
                  <p:spPr bwMode="auto">
                    <a:xfrm>
                      <a:off x="873610" y="1690514"/>
                      <a:ext cx="3226745" cy="606256"/>
                    </a:xfrm>
                    <a:prstGeom prst="round2DiagRect">
                      <a:avLst>
                        <a:gd name="adj1" fmla="val 16667"/>
                        <a:gd name="adj2" fmla="val 0"/>
                      </a:avLst>
                    </a:prstGeom>
                    <a:solidFill>
                      <a:srgbClr val="FEDEE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 sz="1600" b="1">
                        <a:solidFill>
                          <a:srgbClr val="C20831"/>
                        </a:solidFill>
                      </a:endParaRPr>
                    </a:p>
                  </p:txBody>
                </p:sp>
              </p:grpSp>
              <p:sp>
                <p:nvSpPr>
                  <p:cNvPr id="106" name="Прямоугольник 105"/>
                  <p:cNvSpPr/>
                  <p:nvPr/>
                </p:nvSpPr>
                <p:spPr bwMode="auto">
                  <a:xfrm>
                    <a:off x="8407248" y="1816421"/>
                    <a:ext cx="3226745" cy="338554"/>
                  </a:xfrm>
                  <a:prstGeom prst="rect">
                    <a:avLst/>
                  </a:prstGeom>
                  <a:grpFill/>
                </p:spPr>
                <p:txBody>
                  <a:bodyPr wrap="square" anchor="ctr">
                    <a:spAutoFit/>
                  </a:bodyPr>
                  <a:lstStyle/>
                  <a:p>
                    <a:pPr algn="ctr">
                      <a:defRPr/>
                    </a:pPr>
                    <a:endParaRPr sz="1600" dirty="0">
                      <a:solidFill>
                        <a:srgbClr val="C20831"/>
                      </a:solidFill>
                    </a:endParaRPr>
                  </a:p>
                </p:txBody>
              </p:sp>
            </p:grpSp>
            <p:sp>
              <p:nvSpPr>
                <p:cNvPr id="87" name="Прямоугольник 86"/>
                <p:cNvSpPr/>
                <p:nvPr/>
              </p:nvSpPr>
              <p:spPr bwMode="auto">
                <a:xfrm>
                  <a:off x="8407248" y="3352845"/>
                  <a:ext cx="3226745" cy="707886"/>
                </a:xfrm>
                <a:prstGeom prst="rect">
                  <a:avLst/>
                </a:prstGeom>
                <a:grpFill/>
              </p:spPr>
              <p:txBody>
                <a:bodyPr wrap="square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srgbClr val="C20831"/>
                      </a:solidFill>
                      <a:latin typeface="Century Gothic"/>
                    </a:rPr>
                    <a:t>Персональные</a:t>
                  </a:r>
                </a:p>
                <a:p>
                  <a:pPr algn="ctr">
                    <a:defRPr/>
                  </a:pPr>
                  <a:r>
                    <a:rPr lang="ru-RU" sz="2000" b="1" dirty="0">
                      <a:solidFill>
                        <a:srgbClr val="C20831"/>
                      </a:solidFill>
                      <a:latin typeface="Century Gothic"/>
                    </a:rPr>
                    <a:t>наставники</a:t>
                  </a:r>
                  <a:endParaRPr sz="1600" dirty="0">
                    <a:solidFill>
                      <a:srgbClr val="C20831"/>
                    </a:solidFill>
                  </a:endParaRPr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8407248" y="4809346"/>
                <a:ext cx="3379145" cy="777221"/>
                <a:chOff x="8407248" y="4809346"/>
                <a:chExt cx="3379145" cy="777221"/>
              </a:xfrm>
            </p:grpSpPr>
            <p:grpSp>
              <p:nvGrpSpPr>
                <p:cNvPr id="109" name="Группа 108"/>
                <p:cNvGrpSpPr/>
                <p:nvPr/>
              </p:nvGrpSpPr>
              <p:grpSpPr>
                <a:xfrm>
                  <a:off x="8407248" y="4810629"/>
                  <a:ext cx="3379145" cy="775938"/>
                  <a:chOff x="8407248" y="1637448"/>
                  <a:chExt cx="3379145" cy="775938"/>
                </a:xfrm>
              </p:grpSpPr>
              <p:grpSp>
                <p:nvGrpSpPr>
                  <p:cNvPr id="110" name="Группа 109"/>
                  <p:cNvGrpSpPr/>
                  <p:nvPr/>
                </p:nvGrpSpPr>
                <p:grpSpPr>
                  <a:xfrm flipH="1">
                    <a:off x="8407248" y="1637448"/>
                    <a:ext cx="3379145" cy="775938"/>
                    <a:chOff x="721210" y="1690514"/>
                    <a:chExt cx="3379145" cy="669806"/>
                  </a:xfrm>
                </p:grpSpPr>
                <p:sp>
                  <p:nvSpPr>
                    <p:cNvPr id="112" name="Прямоугольник с двумя скругленными противолежащими углами 111"/>
                    <p:cNvSpPr/>
                    <p:nvPr/>
                  </p:nvSpPr>
                  <p:spPr bwMode="auto">
                    <a:xfrm>
                      <a:off x="721210" y="1754064"/>
                      <a:ext cx="3226745" cy="606256"/>
                    </a:xfrm>
                    <a:prstGeom prst="round2DiagRect">
                      <a:avLst>
                        <a:gd name="adj1" fmla="val 16667"/>
                        <a:gd name="adj2" fmla="val 0"/>
                      </a:avLst>
                    </a:prstGeom>
                    <a:noFill/>
                    <a:ln w="19050">
                      <a:solidFill>
                        <a:srgbClr val="C2083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 sz="1600" b="1" dirty="0">
                        <a:solidFill>
                          <a:srgbClr val="C20831"/>
                        </a:solidFill>
                      </a:endParaRPr>
                    </a:p>
                  </p:txBody>
                </p:sp>
                <p:sp>
                  <p:nvSpPr>
                    <p:cNvPr id="113" name="Прямоугольник с двумя скругленными противолежащими углами 112"/>
                    <p:cNvSpPr/>
                    <p:nvPr/>
                  </p:nvSpPr>
                  <p:spPr bwMode="auto">
                    <a:xfrm>
                      <a:off x="873610" y="1690514"/>
                      <a:ext cx="3226745" cy="606256"/>
                    </a:xfrm>
                    <a:prstGeom prst="round2DiagRect">
                      <a:avLst>
                        <a:gd name="adj1" fmla="val 16667"/>
                        <a:gd name="adj2" fmla="val 0"/>
                      </a:avLst>
                    </a:prstGeom>
                    <a:solidFill>
                      <a:srgbClr val="FEDEE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 sz="2800" b="1">
                        <a:solidFill>
                          <a:srgbClr val="C20831"/>
                        </a:solidFill>
                      </a:endParaRPr>
                    </a:p>
                  </p:txBody>
                </p:sp>
              </p:grpSp>
              <p:sp>
                <p:nvSpPr>
                  <p:cNvPr id="111" name="Прямоугольник 110"/>
                  <p:cNvSpPr/>
                  <p:nvPr/>
                </p:nvSpPr>
                <p:spPr bwMode="auto">
                  <a:xfrm>
                    <a:off x="8407248" y="1816421"/>
                    <a:ext cx="3226745" cy="338554"/>
                  </a:xfrm>
                  <a:prstGeom prst="rect">
                    <a:avLst/>
                  </a:prstGeom>
                  <a:grpFill/>
                </p:spPr>
                <p:txBody>
                  <a:bodyPr wrap="square" anchor="ctr">
                    <a:spAutoFit/>
                  </a:bodyPr>
                  <a:lstStyle/>
                  <a:p>
                    <a:pPr algn="ctr">
                      <a:defRPr/>
                    </a:pPr>
                    <a:endParaRPr sz="1600" dirty="0">
                      <a:solidFill>
                        <a:srgbClr val="C20831"/>
                      </a:solidFill>
                    </a:endParaRPr>
                  </a:p>
                </p:txBody>
              </p:sp>
            </p:grpSp>
            <p:sp>
              <p:nvSpPr>
                <p:cNvPr id="99" name="Прямоугольник 98"/>
                <p:cNvSpPr/>
                <p:nvPr/>
              </p:nvSpPr>
              <p:spPr bwMode="auto">
                <a:xfrm>
                  <a:off x="8407248" y="4809346"/>
                  <a:ext cx="3226745" cy="707886"/>
                </a:xfrm>
                <a:prstGeom prst="rect">
                  <a:avLst/>
                </a:prstGeom>
                <a:grpFill/>
              </p:spPr>
              <p:txBody>
                <a:bodyPr wrap="square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srgbClr val="C20831"/>
                      </a:solidFill>
                      <a:latin typeface="Century Gothic"/>
                    </a:rPr>
                    <a:t>Группа</a:t>
                  </a:r>
                </a:p>
                <a:p>
                  <a:pPr algn="ctr">
                    <a:defRPr/>
                  </a:pPr>
                  <a:r>
                    <a:rPr lang="ru-RU" sz="2000" b="1" dirty="0">
                      <a:solidFill>
                        <a:srgbClr val="C20831"/>
                      </a:solidFill>
                      <a:latin typeface="Century Gothic"/>
                    </a:rPr>
                    <a:t>единомышленников</a:t>
                  </a:r>
                  <a:endParaRPr sz="1600" dirty="0">
                    <a:solidFill>
                      <a:srgbClr val="C20831"/>
                    </a:solidFill>
                  </a:endParaRPr>
                </a:p>
              </p:txBody>
            </p:sp>
          </p:grpSp>
        </p:grpSp>
        <p:sp>
          <p:nvSpPr>
            <p:cNvPr id="5" name="Овал 4"/>
            <p:cNvSpPr/>
            <p:nvPr/>
          </p:nvSpPr>
          <p:spPr>
            <a:xfrm>
              <a:off x="5051396" y="2572809"/>
              <a:ext cx="2385184" cy="2385184"/>
            </a:xfrm>
            <a:prstGeom prst="ellipse">
              <a:avLst/>
            </a:prstGeom>
            <a:solidFill>
              <a:srgbClr val="C20831"/>
            </a:solidFill>
            <a:ln w="38100">
              <a:solidFill>
                <a:srgbClr val="C20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Получаемые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навыки</a:t>
              </a:r>
            </a:p>
          </p:txBody>
        </p:sp>
        <p:cxnSp>
          <p:nvCxnSpPr>
            <p:cNvPr id="114" name="Прямая соединительная линия 113"/>
            <p:cNvCxnSpPr>
              <a:cxnSpLocks/>
            </p:cNvCxnSpPr>
            <p:nvPr/>
          </p:nvCxnSpPr>
          <p:spPr bwMode="auto">
            <a:xfrm>
              <a:off x="4209407" y="2413386"/>
              <a:ext cx="628991" cy="414032"/>
            </a:xfrm>
            <a:prstGeom prst="line">
              <a:avLst/>
            </a:prstGeom>
            <a:ln w="19050">
              <a:solidFill>
                <a:srgbClr val="C20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>
              <a:cxnSpLocks/>
            </p:cNvCxnSpPr>
            <p:nvPr/>
          </p:nvCxnSpPr>
          <p:spPr bwMode="auto">
            <a:xfrm flipH="1">
              <a:off x="7352808" y="2413386"/>
              <a:ext cx="628991" cy="414032"/>
            </a:xfrm>
            <a:prstGeom prst="line">
              <a:avLst/>
            </a:prstGeom>
            <a:ln w="19050">
              <a:solidFill>
                <a:srgbClr val="C20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>
              <a:cxnSpLocks/>
            </p:cNvCxnSpPr>
            <p:nvPr/>
          </p:nvCxnSpPr>
          <p:spPr bwMode="auto">
            <a:xfrm flipV="1">
              <a:off x="4209407" y="4505457"/>
              <a:ext cx="628991" cy="414032"/>
            </a:xfrm>
            <a:prstGeom prst="line">
              <a:avLst/>
            </a:prstGeom>
            <a:ln w="19050">
              <a:solidFill>
                <a:srgbClr val="C20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>
              <a:cxnSpLocks/>
            </p:cNvCxnSpPr>
            <p:nvPr/>
          </p:nvCxnSpPr>
          <p:spPr bwMode="auto">
            <a:xfrm flipH="1" flipV="1">
              <a:off x="7352808" y="4505457"/>
              <a:ext cx="628991" cy="414032"/>
            </a:xfrm>
            <a:prstGeom prst="line">
              <a:avLst/>
            </a:prstGeom>
            <a:ln w="19050">
              <a:solidFill>
                <a:srgbClr val="C20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4313353" y="3765401"/>
              <a:ext cx="458425" cy="0"/>
            </a:xfrm>
            <a:prstGeom prst="line">
              <a:avLst/>
            </a:prstGeom>
            <a:ln>
              <a:solidFill>
                <a:srgbClr val="C20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flipH="1">
              <a:off x="7608168" y="3765401"/>
              <a:ext cx="458425" cy="0"/>
            </a:xfrm>
            <a:prstGeom prst="line">
              <a:avLst/>
            </a:prstGeom>
            <a:ln>
              <a:solidFill>
                <a:srgbClr val="C20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 bwMode="auto">
          <a:xfrm>
            <a:off x="506668" y="4534744"/>
            <a:ext cx="4431217" cy="715089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4077"/>
                </a:solidFill>
                <a:latin typeface="Century Gothic"/>
              </a:rPr>
              <a:t>Углубленное изучение иностранного языка</a:t>
            </a:r>
            <a:endParaRPr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12654" y="2136270"/>
            <a:ext cx="4431218" cy="646986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4077"/>
                </a:solidFill>
                <a:latin typeface="Century Gothic"/>
              </a:rPr>
              <a:t>Знания по тепловой энергетике</a:t>
            </a:r>
            <a:endParaRPr dirty="0"/>
          </a:p>
          <a:p>
            <a:pPr algn="ctr">
              <a:defRPr/>
            </a:pPr>
            <a:r>
              <a:rPr lang="ru-RU" sz="1400" dirty="0">
                <a:solidFill>
                  <a:srgbClr val="004077"/>
                </a:solidFill>
                <a:latin typeface="Century Gothic"/>
              </a:rPr>
              <a:t>от трех кафедр</a:t>
            </a:r>
            <a:r>
              <a:rPr lang="en-US" sz="1400" dirty="0">
                <a:solidFill>
                  <a:srgbClr val="004077"/>
                </a:solidFill>
                <a:latin typeface="Century Gothic"/>
              </a:rPr>
              <a:t> </a:t>
            </a:r>
            <a:r>
              <a:rPr lang="ru-RU" sz="1400" dirty="0">
                <a:solidFill>
                  <a:srgbClr val="004077"/>
                </a:solidFill>
                <a:latin typeface="Century Gothic"/>
              </a:rPr>
              <a:t>теплового направления ИТАЭ</a:t>
            </a:r>
            <a:endParaRPr lang="ru-RU" dirty="0">
              <a:solidFill>
                <a:srgbClr val="004077"/>
              </a:solidFill>
              <a:latin typeface="Century Gothic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06669" y="2996952"/>
            <a:ext cx="4431218" cy="1328023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4077"/>
                </a:solidFill>
                <a:latin typeface="Century Gothic"/>
              </a:rPr>
              <a:t>Обучение по специальной программе</a:t>
            </a:r>
            <a:endParaRPr lang="en-US" dirty="0">
              <a:solidFill>
                <a:srgbClr val="004077"/>
              </a:solidFill>
              <a:latin typeface="Century Gothic"/>
            </a:endParaRPr>
          </a:p>
          <a:p>
            <a:pPr algn="ctr">
              <a:defRPr/>
            </a:pPr>
            <a:r>
              <a:rPr lang="ru-RU" dirty="0">
                <a:solidFill>
                  <a:srgbClr val="004077"/>
                </a:solidFill>
                <a:latin typeface="Century Gothic"/>
              </a:rPr>
              <a:t>«Цифровизация в тепловой и возобновляемой энергетике»</a:t>
            </a:r>
            <a:endParaRPr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087889" y="3326590"/>
            <a:ext cx="3239748" cy="715089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4077"/>
                </a:solidFill>
                <a:latin typeface="Century Gothic"/>
              </a:rPr>
              <a:t>Усиленная программа</a:t>
            </a:r>
            <a:endParaRPr dirty="0"/>
          </a:p>
          <a:p>
            <a:pPr algn="ctr">
              <a:defRPr/>
            </a:pPr>
            <a:r>
              <a:rPr lang="ru-RU" dirty="0">
                <a:solidFill>
                  <a:srgbClr val="004077"/>
                </a:solidFill>
                <a:latin typeface="Century Gothic"/>
              </a:rPr>
              <a:t>каждого курса</a:t>
            </a:r>
            <a:endParaRPr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088501" y="2136270"/>
            <a:ext cx="3239748" cy="1021556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4077"/>
                </a:solidFill>
                <a:latin typeface="Century Gothic"/>
              </a:rPr>
              <a:t>Цифровизация</a:t>
            </a:r>
          </a:p>
          <a:p>
            <a:pPr algn="ctr">
              <a:defRPr/>
            </a:pPr>
            <a:r>
              <a:rPr lang="ru-RU" dirty="0">
                <a:solidFill>
                  <a:srgbClr val="004077"/>
                </a:solidFill>
                <a:latin typeface="Century Gothic"/>
              </a:rPr>
              <a:t>в общеобразовательных дисциплинах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23965" y="1332305"/>
            <a:ext cx="6311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4077"/>
                </a:solidFill>
                <a:latin typeface="Century Gothic"/>
              </a:rPr>
              <a:t>Уникальная программа обучения</a:t>
            </a:r>
            <a:endParaRPr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03258" y="4249255"/>
            <a:ext cx="3104908" cy="2057240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 bwMode="auto">
          <a:xfrm>
            <a:off x="9689659" y="4130884"/>
            <a:ext cx="807720" cy="807720"/>
          </a:xfrm>
          <a:prstGeom prst="ellipse">
            <a:avLst/>
          </a:prstGeom>
          <a:solidFill>
            <a:srgbClr val="C20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 bwMode="auto">
          <a:xfrm>
            <a:off x="7227758" y="5754164"/>
            <a:ext cx="372611" cy="372611"/>
          </a:xfrm>
          <a:prstGeom prst="ellipse">
            <a:avLst/>
          </a:prstGeom>
          <a:solidFill>
            <a:srgbClr val="C20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 bwMode="auto">
          <a:xfrm>
            <a:off x="11342452" y="1569669"/>
            <a:ext cx="372611" cy="372611"/>
          </a:xfrm>
          <a:prstGeom prst="ellipse">
            <a:avLst/>
          </a:prstGeom>
          <a:solidFill>
            <a:srgbClr val="C20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12655" y="133497"/>
            <a:ext cx="11679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004077"/>
                </a:solidFill>
                <a:latin typeface="Century Gothic"/>
              </a:rPr>
              <a:t>Эталон в ИТАЭ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>
            <a:cxnSpLocks/>
          </p:cNvCxnSpPr>
          <p:nvPr/>
        </p:nvCxnSpPr>
        <p:spPr bwMode="auto">
          <a:xfrm>
            <a:off x="0" y="1241493"/>
            <a:ext cx="7455765" cy="0"/>
          </a:xfrm>
          <a:prstGeom prst="line">
            <a:avLst/>
          </a:prstGeom>
          <a:ln w="22225">
            <a:solidFill>
              <a:srgbClr val="C20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1">
            <a:extLst>
              <a:ext uri="{FF2B5EF4-FFF2-40B4-BE49-F238E27FC236}">
                <a16:creationId xmlns:a16="http://schemas.microsoft.com/office/drawing/2014/main" xmlns="" id="{51AB3ECD-0DC6-CBDE-0D08-4C5D529E1EE4}"/>
              </a:ext>
            </a:extLst>
          </p:cNvPr>
          <p:cNvSpPr/>
          <p:nvPr/>
        </p:nvSpPr>
        <p:spPr bwMode="auto">
          <a:xfrm>
            <a:off x="5087888" y="4256319"/>
            <a:ext cx="3239749" cy="1021556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 w="12700"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4077"/>
                </a:solidFill>
                <a:latin typeface="Century Gothic"/>
              </a:rPr>
              <a:t>Ораторское искусство, логика и аргументация решений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512655" y="1332305"/>
            <a:ext cx="4724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4077"/>
                </a:solidFill>
                <a:latin typeface="Century Gothic"/>
              </a:rPr>
              <a:t>Уникальные дисциплины</a:t>
            </a:r>
            <a:endParaRPr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12655" y="133497"/>
            <a:ext cx="11679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>
                <a:solidFill>
                  <a:srgbClr val="004077"/>
                </a:solidFill>
                <a:latin typeface="Century Gothic"/>
              </a:rPr>
              <a:t>Эталон в ИТАЭ</a:t>
            </a:r>
            <a:endParaRPr/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0" y="1241493"/>
            <a:ext cx="7455765" cy="0"/>
          </a:xfrm>
          <a:prstGeom prst="line">
            <a:avLst/>
          </a:prstGeom>
          <a:ln w="22225">
            <a:solidFill>
              <a:srgbClr val="C20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 bwMode="auto">
          <a:xfrm>
            <a:off x="597230" y="2213759"/>
            <a:ext cx="5442103" cy="783193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ru-RU" sz="2000" dirty="0">
                <a:solidFill>
                  <a:srgbClr val="004077"/>
                </a:solidFill>
                <a:latin typeface="Century Gothic"/>
              </a:rPr>
              <a:t>Применение языка программирования </a:t>
            </a:r>
            <a:r>
              <a:rPr lang="ru-RU" sz="2000" dirty="0" err="1">
                <a:solidFill>
                  <a:srgbClr val="004077"/>
                </a:solidFill>
                <a:latin typeface="Century Gothic"/>
              </a:rPr>
              <a:t>Python</a:t>
            </a:r>
            <a:r>
              <a:rPr lang="ru-RU" sz="2000" dirty="0">
                <a:solidFill>
                  <a:srgbClr val="004077"/>
                </a:solidFill>
                <a:latin typeface="Century Gothic"/>
              </a:rPr>
              <a:t> для моделирования и анализа</a:t>
            </a:r>
            <a:endParaRPr dirty="0"/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601751" y="3293879"/>
            <a:ext cx="5437582" cy="783193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ru-RU" sz="2000" dirty="0">
                <a:solidFill>
                  <a:srgbClr val="004077"/>
                </a:solidFill>
                <a:latin typeface="Century Gothic"/>
              </a:rPr>
              <a:t>Моделирование объектов тепловой и возобновляемой энергетики</a:t>
            </a:r>
            <a:endParaRPr dirty="0"/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597229" y="4354478"/>
            <a:ext cx="5437581" cy="442674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ru-RU" sz="2000" dirty="0">
                <a:solidFill>
                  <a:srgbClr val="004077"/>
                </a:solidFill>
                <a:latin typeface="Century Gothic"/>
              </a:rPr>
              <a:t>Индустрия 4.0 в тепловой энергетике</a:t>
            </a:r>
            <a:endParaRPr dirty="0"/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6248518" y="3562390"/>
            <a:ext cx="4856122" cy="442674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ru-RU" sz="2000" dirty="0">
                <a:solidFill>
                  <a:srgbClr val="004077"/>
                </a:solidFill>
                <a:latin typeface="Century Gothic"/>
              </a:rPr>
              <a:t>CFD-моделирование</a:t>
            </a:r>
            <a:endParaRPr dirty="0"/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6248518" y="2210385"/>
            <a:ext cx="4888041" cy="1074599"/>
          </a:xfrm>
          <a:prstGeom prst="roundRect">
            <a:avLst>
              <a:gd name="adj" fmla="val 10510"/>
            </a:avLst>
          </a:prstGeom>
          <a:solidFill>
            <a:srgbClr val="E5ECF1"/>
          </a:solidFill>
          <a:ln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ru-RU" sz="2000" dirty="0">
                <a:solidFill>
                  <a:srgbClr val="004077"/>
                </a:solidFill>
                <a:latin typeface="Century Gothic"/>
              </a:rPr>
              <a:t>Системы машинного обучения и предиктивной аналитики в тепловой и возобновляемой энергетике</a:t>
            </a:r>
            <a:endParaRPr dirty="0"/>
          </a:p>
        </p:txBody>
      </p:sp>
      <p:sp>
        <p:nvSpPr>
          <p:cNvPr id="2" name="Скругленный прямоугольник 37">
            <a:extLst>
              <a:ext uri="{FF2B5EF4-FFF2-40B4-BE49-F238E27FC236}">
                <a16:creationId xmlns:a16="http://schemas.microsoft.com/office/drawing/2014/main" xmlns="" id="{6C558A95-2D89-AF3E-7AAD-1CF0B6249B73}"/>
              </a:ext>
            </a:extLst>
          </p:cNvPr>
          <p:cNvSpPr/>
          <p:nvPr/>
        </p:nvSpPr>
        <p:spPr bwMode="auto">
          <a:xfrm>
            <a:off x="6248518" y="4293096"/>
            <a:ext cx="4856122" cy="442674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ru-RU" sz="2000" dirty="0">
                <a:solidFill>
                  <a:srgbClr val="004077"/>
                </a:solidFill>
                <a:latin typeface="Century Gothic"/>
              </a:rPr>
              <a:t>Инженерный эксперимент</a:t>
            </a:r>
            <a:endParaRPr dirty="0"/>
          </a:p>
        </p:txBody>
      </p:sp>
      <p:sp>
        <p:nvSpPr>
          <p:cNvPr id="4" name="Скругленный прямоугольник 36">
            <a:extLst>
              <a:ext uri="{FF2B5EF4-FFF2-40B4-BE49-F238E27FC236}">
                <a16:creationId xmlns:a16="http://schemas.microsoft.com/office/drawing/2014/main" xmlns="" id="{1EE6B002-FB75-D0F0-32BE-30EAA5C47511}"/>
              </a:ext>
            </a:extLst>
          </p:cNvPr>
          <p:cNvSpPr/>
          <p:nvPr/>
        </p:nvSpPr>
        <p:spPr bwMode="auto">
          <a:xfrm>
            <a:off x="597229" y="5095092"/>
            <a:ext cx="5437581" cy="783193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ru-RU" sz="2000" dirty="0">
                <a:solidFill>
                  <a:srgbClr val="004077"/>
                </a:solidFill>
                <a:latin typeface="Century Gothic"/>
              </a:rPr>
              <a:t>Экологически безопасные технологии на ТЭС</a:t>
            </a:r>
            <a:endParaRPr lang="ru-RU" dirty="0"/>
          </a:p>
        </p:txBody>
      </p:sp>
      <p:sp>
        <p:nvSpPr>
          <p:cNvPr id="5" name="Скругленный прямоугольник 36">
            <a:extLst>
              <a:ext uri="{FF2B5EF4-FFF2-40B4-BE49-F238E27FC236}">
                <a16:creationId xmlns:a16="http://schemas.microsoft.com/office/drawing/2014/main" xmlns="" id="{ABB358A6-91F4-84F2-9E60-4C211B52648F}"/>
              </a:ext>
            </a:extLst>
          </p:cNvPr>
          <p:cNvSpPr/>
          <p:nvPr/>
        </p:nvSpPr>
        <p:spPr bwMode="auto">
          <a:xfrm>
            <a:off x="6248518" y="5002550"/>
            <a:ext cx="4856123" cy="442674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ru-RU" sz="2000" dirty="0">
                <a:solidFill>
                  <a:srgbClr val="004077"/>
                </a:solidFill>
                <a:latin typeface="Century Gothic"/>
              </a:rPr>
              <a:t>Тепловые электрические станции</a:t>
            </a:r>
            <a:endParaRPr lang="ru-RU" dirty="0"/>
          </a:p>
        </p:txBody>
      </p:sp>
      <p:sp>
        <p:nvSpPr>
          <p:cNvPr id="6" name="Скругленный прямоугольник 36">
            <a:extLst>
              <a:ext uri="{FF2B5EF4-FFF2-40B4-BE49-F238E27FC236}">
                <a16:creationId xmlns:a16="http://schemas.microsoft.com/office/drawing/2014/main" xmlns="" id="{E83974DD-0F26-A651-514F-90FFAAF8113A}"/>
              </a:ext>
            </a:extLst>
          </p:cNvPr>
          <p:cNvSpPr/>
          <p:nvPr/>
        </p:nvSpPr>
        <p:spPr bwMode="auto">
          <a:xfrm>
            <a:off x="6248518" y="5680769"/>
            <a:ext cx="4856123" cy="783193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ru-RU" sz="2000" dirty="0">
                <a:solidFill>
                  <a:srgbClr val="004077"/>
                </a:solidFill>
                <a:latin typeface="Century Gothic"/>
              </a:rPr>
              <a:t>Нетрадиционные возобновляемые источники энергии</a:t>
            </a:r>
            <a:endParaRPr lang="ru-RU" dirty="0"/>
          </a:p>
        </p:txBody>
      </p:sp>
      <p:sp>
        <p:nvSpPr>
          <p:cNvPr id="7" name="Скругленный прямоугольник 36">
            <a:extLst>
              <a:ext uri="{FF2B5EF4-FFF2-40B4-BE49-F238E27FC236}">
                <a16:creationId xmlns:a16="http://schemas.microsoft.com/office/drawing/2014/main" xmlns="" id="{9EA5EA6A-5D51-CE77-2C02-D4B10A48BC17}"/>
              </a:ext>
            </a:extLst>
          </p:cNvPr>
          <p:cNvSpPr/>
          <p:nvPr/>
        </p:nvSpPr>
        <p:spPr bwMode="auto">
          <a:xfrm>
            <a:off x="597229" y="6021288"/>
            <a:ext cx="5437581" cy="442674"/>
          </a:xfrm>
          <a:prstGeom prst="roundRect">
            <a:avLst>
              <a:gd name="adj" fmla="val 16667"/>
            </a:avLst>
          </a:prstGeom>
          <a:solidFill>
            <a:srgbClr val="E5ECF1"/>
          </a:solidFill>
          <a:ln>
            <a:solidFill>
              <a:srgbClr val="004077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ru-RU" sz="2000" dirty="0">
                <a:solidFill>
                  <a:srgbClr val="004077"/>
                </a:solidFill>
                <a:latin typeface="Century Gothic"/>
              </a:rPr>
              <a:t>Паровые энергетические котлы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80349" y="1842938"/>
            <a:ext cx="5152571" cy="4938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 bwMode="auto">
          <a:xfrm>
            <a:off x="6130344" y="1842937"/>
            <a:ext cx="6061656" cy="50150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12655" y="1332305"/>
            <a:ext cx="474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4077"/>
                </a:solidFill>
                <a:latin typeface="Century Gothic"/>
              </a:rPr>
              <a:t>Проектная деятельность</a:t>
            </a:r>
            <a:endParaRPr/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512655" y="2074688"/>
            <a:ext cx="6607657" cy="2104241"/>
            <a:chOff x="431772" y="2074688"/>
            <a:chExt cx="6607657" cy="2104241"/>
          </a:xfrm>
        </p:grpSpPr>
        <p:grpSp>
          <p:nvGrpSpPr>
            <p:cNvPr id="34" name="Группа 33"/>
            <p:cNvGrpSpPr/>
            <p:nvPr/>
          </p:nvGrpSpPr>
          <p:grpSpPr bwMode="auto">
            <a:xfrm>
              <a:off x="431772" y="2074688"/>
              <a:ext cx="6438566" cy="2104241"/>
              <a:chOff x="3218540" y="2286376"/>
              <a:chExt cx="4572000" cy="2104241"/>
            </a:xfrm>
            <a:solidFill>
              <a:srgbClr val="004077"/>
            </a:solidFill>
          </p:grpSpPr>
          <p:sp>
            <p:nvSpPr>
              <p:cNvPr id="35" name="Прямоугольник 10"/>
              <p:cNvSpPr/>
              <p:nvPr/>
            </p:nvSpPr>
            <p:spPr bwMode="auto">
              <a:xfrm>
                <a:off x="3218540" y="3607424"/>
                <a:ext cx="2551918" cy="783193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000">
                    <a:solidFill>
                      <a:srgbClr val="004077"/>
                    </a:solidFill>
                    <a:latin typeface="Century Gothic"/>
                  </a:rPr>
                  <a:t>Групповые проекты </a:t>
                </a:r>
                <a:endParaRPr/>
              </a:p>
              <a:p>
                <a:pPr>
                  <a:defRPr/>
                </a:pPr>
                <a:r>
                  <a:rPr lang="ru-RU" sz="2000">
                    <a:solidFill>
                      <a:srgbClr val="004077"/>
                    </a:solidFill>
                    <a:latin typeface="Century Gothic"/>
                  </a:rPr>
                  <a:t>для реальной экономики</a:t>
                </a:r>
                <a:endParaRPr/>
              </a:p>
            </p:txBody>
          </p:sp>
          <p:sp>
            <p:nvSpPr>
              <p:cNvPr id="36" name="Прямоугольник 7"/>
              <p:cNvSpPr/>
              <p:nvPr/>
            </p:nvSpPr>
            <p:spPr bwMode="auto">
              <a:xfrm>
                <a:off x="3218540" y="2286376"/>
                <a:ext cx="4572000" cy="1123712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000">
                    <a:solidFill>
                      <a:srgbClr val="004077"/>
                    </a:solidFill>
                    <a:latin typeface="Century Gothic"/>
                  </a:rPr>
                  <a:t>Закрепление за научным руководителем (выполнение научных исследований)</a:t>
                </a:r>
                <a:endParaRPr/>
              </a:p>
              <a:p>
                <a:pPr>
                  <a:defRPr/>
                </a:pPr>
                <a:r>
                  <a:rPr lang="ru-RU" sz="2000">
                    <a:solidFill>
                      <a:srgbClr val="004077"/>
                    </a:solidFill>
                    <a:latin typeface="Century Gothic"/>
                  </a:rPr>
                  <a:t>на 1, 2 курсах бакалавриата</a:t>
                </a:r>
                <a:endParaRPr/>
              </a:p>
            </p:txBody>
          </p:sp>
        </p:grpSp>
        <p:grpSp>
          <p:nvGrpSpPr>
            <p:cNvPr id="5" name="Группа 4"/>
            <p:cNvGrpSpPr/>
            <p:nvPr/>
          </p:nvGrpSpPr>
          <p:grpSpPr bwMode="auto">
            <a:xfrm>
              <a:off x="600863" y="2074688"/>
              <a:ext cx="6438566" cy="2104241"/>
              <a:chOff x="3218540" y="2286376"/>
              <a:chExt cx="4572000" cy="2104241"/>
            </a:xfrm>
            <a:solidFill>
              <a:srgbClr val="E5ECF1"/>
            </a:solidFill>
          </p:grpSpPr>
          <p:sp>
            <p:nvSpPr>
              <p:cNvPr id="11" name="Прямоугольник 10"/>
              <p:cNvSpPr/>
              <p:nvPr/>
            </p:nvSpPr>
            <p:spPr bwMode="auto">
              <a:xfrm>
                <a:off x="3218540" y="3607424"/>
                <a:ext cx="2551918" cy="783193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000" dirty="0">
                    <a:solidFill>
                      <a:srgbClr val="004077"/>
                    </a:solidFill>
                    <a:latin typeface="Century Gothic"/>
                  </a:rPr>
                  <a:t>Групповые проекты </a:t>
                </a:r>
                <a:endParaRPr dirty="0"/>
              </a:p>
              <a:p>
                <a:pPr>
                  <a:defRPr/>
                </a:pPr>
                <a:r>
                  <a:rPr lang="ru-RU" sz="2000" dirty="0">
                    <a:solidFill>
                      <a:srgbClr val="004077"/>
                    </a:solidFill>
                    <a:latin typeface="Century Gothic"/>
                  </a:rPr>
                  <a:t>для реальной экономики</a:t>
                </a:r>
                <a:endParaRPr dirty="0"/>
              </a:p>
            </p:txBody>
          </p:sp>
          <p:sp>
            <p:nvSpPr>
              <p:cNvPr id="8" name="Прямоугольник 7"/>
              <p:cNvSpPr/>
              <p:nvPr/>
            </p:nvSpPr>
            <p:spPr bwMode="auto">
              <a:xfrm>
                <a:off x="3218540" y="2286376"/>
                <a:ext cx="4572000" cy="1123712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000" dirty="0">
                    <a:solidFill>
                      <a:srgbClr val="004077"/>
                    </a:solidFill>
                    <a:latin typeface="Century Gothic"/>
                  </a:rPr>
                  <a:t>Закрепление за научным руководителем (выполнение научных исследований)</a:t>
                </a:r>
                <a:endParaRPr dirty="0"/>
              </a:p>
              <a:p>
                <a:pPr>
                  <a:defRPr/>
                </a:pPr>
                <a:r>
                  <a:rPr lang="ru-RU" sz="2000" dirty="0">
                    <a:solidFill>
                      <a:srgbClr val="004077"/>
                    </a:solidFill>
                    <a:latin typeface="Century Gothic"/>
                  </a:rPr>
                  <a:t>на 1 и 2 курсе бакалавриата</a:t>
                </a:r>
                <a:endParaRPr dirty="0"/>
              </a:p>
            </p:txBody>
          </p:sp>
        </p:grpSp>
      </p:grpSp>
      <p:sp>
        <p:nvSpPr>
          <p:cNvPr id="25" name="Прямоугольник 24"/>
          <p:cNvSpPr/>
          <p:nvPr/>
        </p:nvSpPr>
        <p:spPr bwMode="auto">
          <a:xfrm>
            <a:off x="512655" y="133497"/>
            <a:ext cx="11679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>
                <a:solidFill>
                  <a:srgbClr val="004077"/>
                </a:solidFill>
                <a:latin typeface="Century Gothic"/>
              </a:rPr>
              <a:t>Эталон в ИТАЭ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0" y="1241493"/>
            <a:ext cx="7455765" cy="0"/>
          </a:xfrm>
          <a:prstGeom prst="line">
            <a:avLst/>
          </a:prstGeom>
          <a:ln w="22225">
            <a:solidFill>
              <a:srgbClr val="C20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E - challenge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Arial"/>
        <a:cs typeface="Arial"/>
      </a:majorFont>
      <a:minorFont>
        <a:latin typeface="Avenir Next Cyr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Рисунок" ma:contentTypeID="0x01010200AC83B13532CCC148AC9F9286244BB111" ma:contentTypeVersion="0" ma:contentTypeDescription="Отправка изображения или фотографии." ma:contentTypeScope="" ma:versionID="a7c2b91de044c1ec43b83541e6def4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ea5dd64ebd04cb51d4e2ce6084afa5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Ширина рисунка" ma:internalName="ImageWidth" ma:readOnly="true">
      <xsd:simpleType>
        <xsd:restriction base="dms:Unknown"/>
      </xsd:simpleType>
    </xsd:element>
    <xsd:element name="ImageHeight" ma:index="12" nillable="true" ma:displayName="Высота рисунка" ma:internalName="ImageHeight" ma:readOnly="true">
      <xsd:simpleType>
        <xsd:restriction base="dms:Unknown"/>
      </xsd:simpleType>
    </xsd:element>
    <xsd:element name="ImageCreateDate" ma:index="13" nillable="true" ma:displayName="Дата создания рисунка" ma:format="DateTime" ma:hidden="true" ma:internalName="ImageCreateDate">
      <xsd:simpleType>
        <xsd:restriction base="dms:DateTime"/>
      </xsd:simpleType>
    </xsd:element>
    <xsd:element name="Description" ma:index="14" nillable="true" ma:displayName="Описание" ma:description="Используется в качестве замещающего текста для рисунка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Эскиз существует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Изображение для просмотра существует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URL-адрес изображения для просмотра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8" ma:displayName="Название"/>
        <xsd:element ref="dc:subject" minOccurs="0" maxOccurs="1"/>
        <xsd:element ref="dc:description" minOccurs="0" maxOccurs="1"/>
        <xsd:element name="keywords" minOccurs="0" maxOccurs="1" type="xsd:string" ma:index="20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9F65B1-32A8-480D-9143-058A5FD236C6}"/>
</file>

<file path=customXml/itemProps2.xml><?xml version="1.0" encoding="utf-8"?>
<ds:datastoreItem xmlns:ds="http://schemas.openxmlformats.org/officeDocument/2006/customXml" ds:itemID="{6A4AC69C-2193-443B-8076-3402354456BF}"/>
</file>

<file path=customXml/itemProps3.xml><?xml version="1.0" encoding="utf-8"?>
<ds:datastoreItem xmlns:ds="http://schemas.openxmlformats.org/officeDocument/2006/customXml" ds:itemID="{106F58EE-BABD-4C65-9CB4-4034CC84D9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1059</Words>
  <Application>Microsoft Office PowerPoint</Application>
  <DocSecurity>0</DocSecurity>
  <PresentationFormat>Широкоэкранный</PresentationFormat>
  <Paragraphs>160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Avenir Next Cyr</vt:lpstr>
      <vt:lpstr>Calibri</vt:lpstr>
      <vt:lpstr>Calibri Light</vt:lpstr>
      <vt:lpstr>Century Gothic</vt:lpstr>
      <vt:lpstr>Times New Roman</vt:lpstr>
      <vt:lpstr>Verdana</vt:lpstr>
      <vt:lpstr>THE - challenge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Игорь Еронов</dc:creator>
  <cp:keywords/>
  <dc:description/>
  <cp:lastModifiedBy>Губина Надежда Андреевна</cp:lastModifiedBy>
  <cp:revision>104</cp:revision>
  <dcterms:created xsi:type="dcterms:W3CDTF">2022-11-23T21:52:06Z</dcterms:created>
  <dcterms:modified xsi:type="dcterms:W3CDTF">2022-12-03T13:59:39Z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0x01010200AC83B13532CCC148AC9F9286244BB111</vt:lpwstr>
  </property>
  <property fmtid="{D5CDD505-2E9C-101B-9397-08002B2CF9AE}" pid="3" name="showOnMainPage">
    <vt:lpwstr>Нет</vt:lpwstr>
  </property>
</Properties>
</file>