
<file path=[Content_Types].xml><?xml version="1.0" encoding="utf-8"?>
<Types xmlns="http://schemas.openxmlformats.org/package/2006/content-types">
  <Default Extension="bin" ContentType="application/vnd.openxmlformats-officedocument.oleObject"/>
  <Default Extension="jfif" ContentType="image/jpe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12"/>
  </p:handoutMasterIdLst>
  <p:sldIdLst>
    <p:sldId id="264" r:id="rId2"/>
    <p:sldId id="257" r:id="rId3"/>
    <p:sldId id="265" r:id="rId4"/>
    <p:sldId id="263" r:id="rId5"/>
    <p:sldId id="266" r:id="rId6"/>
    <p:sldId id="259" r:id="rId7"/>
    <p:sldId id="262" r:id="rId8"/>
    <p:sldId id="260" r:id="rId9"/>
    <p:sldId id="26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8392"/>
    <a:srgbClr val="02444F"/>
    <a:srgbClr val="427D87"/>
    <a:srgbClr val="F0F4F3"/>
    <a:srgbClr val="DDE7E5"/>
    <a:srgbClr val="CBDAD7"/>
    <a:srgbClr val="4F4B4B"/>
    <a:srgbClr val="2C98AA"/>
    <a:srgbClr val="31A9BD"/>
    <a:srgbClr val="32AF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78" autoAdjust="0"/>
    <p:restoredTop sz="94660"/>
  </p:normalViewPr>
  <p:slideViewPr>
    <p:cSldViewPr snapToGrid="0">
      <p:cViewPr>
        <p:scale>
          <a:sx n="75" d="100"/>
          <a:sy n="75" d="100"/>
        </p:scale>
        <p:origin x="-1114" y="-408"/>
      </p:cViewPr>
      <p:guideLst>
        <p:guide orient="horz" pos="2160"/>
        <p:guide pos="3840"/>
      </p:guideLst>
    </p:cSldViewPr>
  </p:slideViewPr>
  <p:notesTextViewPr>
    <p:cViewPr>
      <p:scale>
        <a:sx n="1" d="1"/>
        <a:sy n="1" d="1"/>
      </p:scale>
      <p:origin x="0" y="0"/>
    </p:cViewPr>
  </p:notesTextViewPr>
  <p:notesViewPr>
    <p:cSldViewPr snapToGrid="0">
      <p:cViewPr varScale="1">
        <p:scale>
          <a:sx n="92" d="100"/>
          <a:sy n="92" d="100"/>
        </p:scale>
        <p:origin x="4042"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 Id="rId4"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noEditPoints="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noEditPoints="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D4629B-BB7E-457A-BFCE-78E3CBA5BBDF}" type="datetimeFigureOut">
              <a:rPr lang="en-US" smtClean="0"/>
              <a:t>2/18/2026</a:t>
            </a:fld>
            <a:endParaRPr lang="en-US"/>
          </a:p>
        </p:txBody>
      </p:sp>
      <p:sp>
        <p:nvSpPr>
          <p:cNvPr id="5" name="Slide Number Placeholder 4"/>
          <p:cNvSpPr>
            <a:spLocks noGrp="1" noEditPoints="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8D9583-8908-474B-BF78-DD7A68392AA5}" type="slidenum">
              <a:rPr lang="en-US" smtClean="0"/>
              <a:t>‹#›</a:t>
            </a:fld>
            <a:endParaRPr lang="en-US"/>
          </a:p>
        </p:txBody>
      </p:sp>
    </p:spTree>
    <p:extLst>
      <p:ext uri="{BB962C8B-B14F-4D97-AF65-F5344CB8AC3E}">
        <p14:creationId xmlns:p14="http://schemas.microsoft.com/office/powerpoint/2010/main" val="67445773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noEditPoints="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noEditPoints="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D4BFD4-EF38-45D1-8747-15D0C3DAFFD7}" type="datetimeFigureOut">
              <a:rPr lang="en-US" smtClean="0"/>
              <a:t>2/18/2026</a:t>
            </a:fld>
            <a:endParaRPr lang="en-US"/>
          </a:p>
        </p:txBody>
      </p:sp>
      <p:sp>
        <p:nvSpPr>
          <p:cNvPr id="4" name="Slide Image Placeholder 3"/>
          <p:cNvSpPr>
            <a:spLocks noGrp="1" noRot="1" noChangeAspect="1" noEditPoints="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noEditPoints="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ltLang="en-US"/>
              <a:t>Щелкните для изменения стиля основного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6" name="Footer Placeholder 5"/>
          <p:cNvSpPr>
            <a:spLocks noGrp="1" noEditPoints="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ltLang="en-US"/>
          </a:p>
        </p:txBody>
      </p:sp>
      <p:sp>
        <p:nvSpPr>
          <p:cNvPr id="7" name="Slide Number Placeholder 6"/>
          <p:cNvSpPr>
            <a:spLocks noGrp="1" noEditPoints="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0E026-E5E4-41C3-9120-40B5E1999CBD}" type="slidenum">
              <a:rPr lang="en-US" smtClean="0"/>
              <a:t>‹#›</a:t>
            </a:fld>
            <a:endParaRPr lang="en-US"/>
          </a:p>
        </p:txBody>
      </p:sp>
    </p:spTree>
    <p:extLst>
      <p:ext uri="{BB962C8B-B14F-4D97-AF65-F5344CB8AC3E}">
        <p14:creationId xmlns:p14="http://schemas.microsoft.com/office/powerpoint/2010/main" val="293344524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Заполнитель текста 2"/>
          <p:cNvSpPr>
            <a:spLocks noGrp="1" noEditPoints="1"/>
          </p:cNvSpPr>
          <p:nvPr>
            <p:ph type="body" idx="3"/>
          </p:nvPr>
        </p:nvSpPr>
        <p:spPr>
          <a:prstGeom prst="rect">
            <a:avLst/>
          </a:prstGeom>
        </p:spPr>
        <p:txBody>
          <a:bodyPr/>
          <a:lstStyle/>
          <a:p>
            <a:endParaRPr lang="en-US"/>
          </a:p>
        </p:txBody>
      </p:sp>
      <p:sp>
        <p:nvSpPr>
          <p:cNvPr id="4" name="Заполнитель номера слайда 3"/>
          <p:cNvSpPr>
            <a:spLocks noGrp="1" noEditPoints="1"/>
          </p:cNvSpPr>
          <p:nvPr>
            <p:ph type="sldNum" sz="quarter" idx="5"/>
          </p:nvPr>
        </p:nvSpPr>
        <p:spPr>
          <a:prstGeom prst="rect">
            <a:avLst/>
          </a:prstGeom>
        </p:spPr>
        <p:txBody>
          <a:bodyPr/>
          <a:lstStyle/>
          <a:p>
            <a:fld id="{FA2AC7C8-754E-4AD7-AD0E-D99965BA9EC5}"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Заполнитель текста 2"/>
          <p:cNvSpPr>
            <a:spLocks noGrp="1" noEditPoints="1"/>
          </p:cNvSpPr>
          <p:nvPr>
            <p:ph type="body" idx="3"/>
          </p:nvPr>
        </p:nvSpPr>
        <p:spPr>
          <a:prstGeom prst="rect">
            <a:avLst/>
          </a:prstGeom>
        </p:spPr>
        <p:txBody>
          <a:bodyPr/>
          <a:lstStyle/>
          <a:p>
            <a:endParaRPr lang="en-US"/>
          </a:p>
        </p:txBody>
      </p:sp>
      <p:sp>
        <p:nvSpPr>
          <p:cNvPr id="4" name="Заполнитель номера слайда 3"/>
          <p:cNvSpPr>
            <a:spLocks noGrp="1" noEditPoints="1"/>
          </p:cNvSpPr>
          <p:nvPr>
            <p:ph type="sldNum" sz="quarter" idx="5"/>
          </p:nvPr>
        </p:nvSpPr>
        <p:spPr>
          <a:prstGeom prst="rect">
            <a:avLst/>
          </a:prstGeom>
        </p:spPr>
        <p:txBody>
          <a:bodyPr/>
          <a:lstStyle/>
          <a:p>
            <a:fld id="{FE5382EB-6764-4C26-BF3B-292AF69169C3}"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Заполнитель текста 2"/>
          <p:cNvSpPr>
            <a:spLocks noGrp="1" noEditPoints="1"/>
          </p:cNvSpPr>
          <p:nvPr>
            <p:ph type="body" idx="3"/>
          </p:nvPr>
        </p:nvSpPr>
        <p:spPr>
          <a:prstGeom prst="rect">
            <a:avLst/>
          </a:prstGeom>
        </p:spPr>
        <p:txBody>
          <a:bodyPr/>
          <a:lstStyle/>
          <a:p>
            <a:endParaRPr lang="en-US"/>
          </a:p>
        </p:txBody>
      </p:sp>
      <p:sp>
        <p:nvSpPr>
          <p:cNvPr id="4" name="Заполнитель номера слайда 3"/>
          <p:cNvSpPr>
            <a:spLocks noGrp="1" noEditPoints="1"/>
          </p:cNvSpPr>
          <p:nvPr>
            <p:ph type="sldNum" sz="quarter" idx="5"/>
          </p:nvPr>
        </p:nvSpPr>
        <p:spPr>
          <a:prstGeom prst="rect">
            <a:avLst/>
          </a:prstGeom>
        </p:spPr>
        <p:txBody>
          <a:bodyPr/>
          <a:lstStyle/>
          <a:p>
            <a:fld id="{680F7C6C-31AC-4C48-B69B-01AC98DB0495}"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Заполнитель текста 2"/>
          <p:cNvSpPr>
            <a:spLocks noGrp="1" noEditPoints="1"/>
          </p:cNvSpPr>
          <p:nvPr>
            <p:ph type="body" idx="3"/>
          </p:nvPr>
        </p:nvSpPr>
        <p:spPr>
          <a:prstGeom prst="rect">
            <a:avLst/>
          </a:prstGeom>
        </p:spPr>
        <p:txBody>
          <a:bodyPr/>
          <a:lstStyle/>
          <a:p>
            <a:endParaRPr lang="en-US"/>
          </a:p>
        </p:txBody>
      </p:sp>
      <p:sp>
        <p:nvSpPr>
          <p:cNvPr id="4" name="Заполнитель номера слайда 3"/>
          <p:cNvSpPr>
            <a:spLocks noGrp="1" noEditPoints="1"/>
          </p:cNvSpPr>
          <p:nvPr>
            <p:ph type="sldNum" sz="quarter" idx="5"/>
          </p:nvPr>
        </p:nvSpPr>
        <p:spPr>
          <a:prstGeom prst="rect">
            <a:avLst/>
          </a:prstGeom>
        </p:spPr>
        <p:txBody>
          <a:bodyPr/>
          <a:lstStyle/>
          <a:p>
            <a:fld id="{3559A826-27C9-4A70-80C5-19BB92D3387A}"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Заполнитель текста 2"/>
          <p:cNvSpPr>
            <a:spLocks noGrp="1" noEditPoints="1"/>
          </p:cNvSpPr>
          <p:nvPr>
            <p:ph type="body" idx="3"/>
          </p:nvPr>
        </p:nvSpPr>
        <p:spPr>
          <a:prstGeom prst="rect">
            <a:avLst/>
          </a:prstGeom>
        </p:spPr>
        <p:txBody>
          <a:bodyPr/>
          <a:lstStyle/>
          <a:p>
            <a:endParaRPr lang="en-US"/>
          </a:p>
        </p:txBody>
      </p:sp>
      <p:sp>
        <p:nvSpPr>
          <p:cNvPr id="4" name="Заполнитель номера слайда 3"/>
          <p:cNvSpPr>
            <a:spLocks noGrp="1" noEditPoints="1"/>
          </p:cNvSpPr>
          <p:nvPr>
            <p:ph type="sldNum" sz="quarter" idx="5"/>
          </p:nvPr>
        </p:nvSpPr>
        <p:spPr>
          <a:prstGeom prst="rect">
            <a:avLst/>
          </a:prstGeom>
        </p:spPr>
        <p:txBody>
          <a:bodyPr/>
          <a:lstStyle/>
          <a:p>
            <a:fld id="{FE5382EB-6764-4C26-BF3B-292AF69169C3}"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Заполнитель текста 2"/>
          <p:cNvSpPr>
            <a:spLocks noGrp="1" noEditPoints="1"/>
          </p:cNvSpPr>
          <p:nvPr>
            <p:ph type="body" idx="3"/>
          </p:nvPr>
        </p:nvSpPr>
        <p:spPr>
          <a:prstGeom prst="rect">
            <a:avLst/>
          </a:prstGeom>
        </p:spPr>
        <p:txBody>
          <a:bodyPr/>
          <a:lstStyle/>
          <a:p>
            <a:endParaRPr lang="en-US"/>
          </a:p>
        </p:txBody>
      </p:sp>
      <p:sp>
        <p:nvSpPr>
          <p:cNvPr id="4" name="Заполнитель номера слайда 3"/>
          <p:cNvSpPr>
            <a:spLocks noGrp="1" noEditPoints="1"/>
          </p:cNvSpPr>
          <p:nvPr>
            <p:ph type="sldNum" sz="quarter" idx="5"/>
          </p:nvPr>
        </p:nvSpPr>
        <p:spPr>
          <a:prstGeom prst="rect">
            <a:avLst/>
          </a:prstGeom>
        </p:spPr>
        <p:txBody>
          <a:bodyPr/>
          <a:lstStyle/>
          <a:p>
            <a:fld id="{5C75B880-0D81-4631-BACE-D570599D58CD}"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Заполнитель текста 2"/>
          <p:cNvSpPr>
            <a:spLocks noGrp="1" noEditPoints="1"/>
          </p:cNvSpPr>
          <p:nvPr>
            <p:ph type="body" idx="3"/>
          </p:nvPr>
        </p:nvSpPr>
        <p:spPr>
          <a:prstGeom prst="rect">
            <a:avLst/>
          </a:prstGeom>
        </p:spPr>
        <p:txBody>
          <a:bodyPr/>
          <a:lstStyle/>
          <a:p>
            <a:endParaRPr lang="en-US"/>
          </a:p>
        </p:txBody>
      </p:sp>
      <p:sp>
        <p:nvSpPr>
          <p:cNvPr id="4" name="Заполнитель номера слайда 3"/>
          <p:cNvSpPr>
            <a:spLocks noGrp="1" noEditPoints="1"/>
          </p:cNvSpPr>
          <p:nvPr>
            <p:ph type="sldNum" sz="quarter" idx="5"/>
          </p:nvPr>
        </p:nvSpPr>
        <p:spPr>
          <a:prstGeom prst="rect">
            <a:avLst/>
          </a:prstGeom>
        </p:spPr>
        <p:txBody>
          <a:bodyPr/>
          <a:lstStyle/>
          <a:p>
            <a:fld id="{D1DE847C-3DEB-4BD6-BF13-2657B9AEAEA2}"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Заполнитель текста 2"/>
          <p:cNvSpPr>
            <a:spLocks noGrp="1" noEditPoints="1"/>
          </p:cNvSpPr>
          <p:nvPr>
            <p:ph type="body" idx="3"/>
          </p:nvPr>
        </p:nvSpPr>
        <p:spPr>
          <a:prstGeom prst="rect">
            <a:avLst/>
          </a:prstGeom>
        </p:spPr>
        <p:txBody>
          <a:bodyPr/>
          <a:lstStyle/>
          <a:p>
            <a:endParaRPr lang="en-US"/>
          </a:p>
        </p:txBody>
      </p:sp>
      <p:sp>
        <p:nvSpPr>
          <p:cNvPr id="4" name="Заполнитель номера слайда 3"/>
          <p:cNvSpPr>
            <a:spLocks noGrp="1" noEditPoints="1"/>
          </p:cNvSpPr>
          <p:nvPr>
            <p:ph type="sldNum" sz="quarter" idx="5"/>
          </p:nvPr>
        </p:nvSpPr>
        <p:spPr>
          <a:prstGeom prst="rect">
            <a:avLst/>
          </a:prstGeom>
        </p:spPr>
        <p:txBody>
          <a:bodyPr/>
          <a:lstStyle/>
          <a:p>
            <a:fld id="{6038DBE2-13E4-4AAC-902F-7136EDCB552E}"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Заполнитель текста 2"/>
          <p:cNvSpPr>
            <a:spLocks noGrp="1" noEditPoints="1"/>
          </p:cNvSpPr>
          <p:nvPr>
            <p:ph type="body" idx="3"/>
          </p:nvPr>
        </p:nvSpPr>
        <p:spPr>
          <a:prstGeom prst="rect">
            <a:avLst/>
          </a:prstGeom>
        </p:spPr>
        <p:txBody>
          <a:bodyPr/>
          <a:lstStyle/>
          <a:p>
            <a:endParaRPr lang="en-US"/>
          </a:p>
        </p:txBody>
      </p:sp>
      <p:sp>
        <p:nvSpPr>
          <p:cNvPr id="4" name="Заполнитель номера слайда 3"/>
          <p:cNvSpPr>
            <a:spLocks noGrp="1" noEditPoints="1"/>
          </p:cNvSpPr>
          <p:nvPr>
            <p:ph type="sldNum" sz="quarter" idx="5"/>
          </p:nvPr>
        </p:nvSpPr>
        <p:spPr>
          <a:prstGeom prst="rect">
            <a:avLst/>
          </a:prstGeom>
        </p:spPr>
        <p:txBody>
          <a:bodyPr/>
          <a:lstStyle/>
          <a:p>
            <a:fld id="{D30F4E46-344E-4AEF-9FDD-EBD2D3167F5B}"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grpSp>
      <p:sp>
        <p:nvSpPr>
          <p:cNvPr id="2" name="Title 1"/>
          <p:cNvSpPr>
            <a:spLocks noGrp="1" noEditPoints="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noEditPoints="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ru-RU" smtClean="0"/>
              <a:t>Образец подзаголовка</a:t>
            </a:r>
            <a:endParaRPr lang="en-US" dirty="0"/>
          </a:p>
        </p:txBody>
      </p:sp>
      <p:sp>
        <p:nvSpPr>
          <p:cNvPr id="4" name="Date Placeholder 3"/>
          <p:cNvSpPr>
            <a:spLocks noGrp="1" noEditPoints="1"/>
          </p:cNvSpPr>
          <p:nvPr>
            <p:ph type="dt" sz="half" idx="10"/>
          </p:nvPr>
        </p:nvSpPr>
        <p:spPr/>
        <p:txBody>
          <a:bodyPr/>
          <a:lstStyle/>
          <a:p>
            <a:fld id="{B61BEF0D-F0BB-DE4B-95CE-6DB70DBA9567}" type="datetimeFigureOut">
              <a:rPr lang="en-US" smtClean="0"/>
              <a:t>2/18/2026</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D57F1E4F-1CFF-5643-939E-217C01CDF565}" type="slidenum">
              <a:rPr lang="en-US" smtClean="0"/>
              <a:t>‹#›</a:t>
            </a:fld>
            <a:endParaRPr lang="en-US" dirty="0"/>
          </a:p>
        </p:txBody>
      </p:sp>
      <p:sp>
        <p:nvSpPr>
          <p:cNvPr id="18" name="Oval 29"/>
          <p:cNvSpPr/>
          <p:nvPr userDrawn="1"/>
        </p:nvSpPr>
        <p:spPr>
          <a:xfrm>
            <a:off x="3285942" y="635243"/>
            <a:ext cx="5640293" cy="5576087"/>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28"/>
          <p:cNvSpPr/>
          <p:nvPr userDrawn="1"/>
        </p:nvSpPr>
        <p:spPr>
          <a:xfrm rot="15307073">
            <a:off x="3500176" y="1769903"/>
            <a:ext cx="372178" cy="372178"/>
          </a:xfrm>
          <a:prstGeom prst="ellipse">
            <a:avLst/>
          </a:prstGeom>
          <a:noFill/>
          <a:ln w="69850" cap="rnd" cmpd="sng">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30"/>
          <p:cNvSpPr/>
          <p:nvPr userDrawn="1"/>
        </p:nvSpPr>
        <p:spPr>
          <a:xfrm>
            <a:off x="7586101" y="5105895"/>
            <a:ext cx="709210" cy="709210"/>
          </a:xfrm>
          <a:prstGeom prst="ellipse">
            <a:avLst/>
          </a:prstGeom>
          <a:noFill/>
          <a:ln w="98425" cmpd="sng">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1"/>
          <p:cNvSpPr/>
          <p:nvPr userDrawn="1"/>
        </p:nvSpPr>
        <p:spPr>
          <a:xfrm>
            <a:off x="7652166" y="4972504"/>
            <a:ext cx="709210" cy="709210"/>
          </a:xfrm>
          <a:prstGeom prst="ellipse">
            <a:avLst/>
          </a:prstGeom>
          <a:noFill/>
          <a:ln w="158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4"/>
          <p:cNvSpPr/>
          <p:nvPr userDrawn="1"/>
        </p:nvSpPr>
        <p:spPr bwMode="auto">
          <a:xfrm>
            <a:off x="4410279" y="920549"/>
            <a:ext cx="419319" cy="453858"/>
          </a:xfrm>
          <a:custGeom>
            <a:avLst/>
            <a:gdLst/>
            <a:ahLst/>
            <a:cxnLst/>
            <a:rect l="l" t="t" r="r" b="b"/>
            <a:pathLst>
              <a:path w="492" h="493">
                <a:moveTo>
                  <a:pt x="212" y="10"/>
                </a:moveTo>
                <a:cubicBezTo>
                  <a:pt x="208" y="51"/>
                  <a:pt x="208" y="51"/>
                  <a:pt x="208" y="51"/>
                </a:cubicBezTo>
                <a:cubicBezTo>
                  <a:pt x="207" y="62"/>
                  <a:pt x="200" y="71"/>
                  <a:pt x="190" y="74"/>
                </a:cubicBezTo>
                <a:cubicBezTo>
                  <a:pt x="190" y="74"/>
                  <a:pt x="190" y="74"/>
                  <a:pt x="190" y="74"/>
                </a:cubicBezTo>
                <a:cubicBezTo>
                  <a:pt x="180" y="77"/>
                  <a:pt x="169" y="74"/>
                  <a:pt x="162" y="66"/>
                </a:cubicBezTo>
                <a:cubicBezTo>
                  <a:pt x="135" y="35"/>
                  <a:pt x="135" y="35"/>
                  <a:pt x="135" y="35"/>
                </a:cubicBezTo>
                <a:cubicBezTo>
                  <a:pt x="131" y="31"/>
                  <a:pt x="125" y="30"/>
                  <a:pt x="121" y="34"/>
                </a:cubicBezTo>
                <a:cubicBezTo>
                  <a:pt x="56" y="89"/>
                  <a:pt x="56" y="89"/>
                  <a:pt x="56" y="89"/>
                </a:cubicBezTo>
                <a:cubicBezTo>
                  <a:pt x="51" y="93"/>
                  <a:pt x="51" y="99"/>
                  <a:pt x="55" y="103"/>
                </a:cubicBezTo>
                <a:cubicBezTo>
                  <a:pt x="81" y="135"/>
                  <a:pt x="81" y="135"/>
                  <a:pt x="81" y="135"/>
                </a:cubicBezTo>
                <a:cubicBezTo>
                  <a:pt x="88" y="143"/>
                  <a:pt x="89" y="154"/>
                  <a:pt x="85" y="164"/>
                </a:cubicBezTo>
                <a:cubicBezTo>
                  <a:pt x="84" y="164"/>
                  <a:pt x="84" y="164"/>
                  <a:pt x="84" y="164"/>
                </a:cubicBezTo>
                <a:cubicBezTo>
                  <a:pt x="79" y="174"/>
                  <a:pt x="70" y="179"/>
                  <a:pt x="59" y="178"/>
                </a:cubicBezTo>
                <a:cubicBezTo>
                  <a:pt x="18" y="175"/>
                  <a:pt x="18" y="175"/>
                  <a:pt x="18" y="175"/>
                </a:cubicBezTo>
                <a:cubicBezTo>
                  <a:pt x="12" y="175"/>
                  <a:pt x="7" y="179"/>
                  <a:pt x="7" y="185"/>
                </a:cubicBezTo>
                <a:cubicBezTo>
                  <a:pt x="0" y="270"/>
                  <a:pt x="0" y="270"/>
                  <a:pt x="0" y="270"/>
                </a:cubicBezTo>
                <a:cubicBezTo>
                  <a:pt x="0" y="275"/>
                  <a:pt x="4" y="280"/>
                  <a:pt x="9" y="281"/>
                </a:cubicBezTo>
                <a:cubicBezTo>
                  <a:pt x="51" y="284"/>
                  <a:pt x="51" y="284"/>
                  <a:pt x="51" y="284"/>
                </a:cubicBezTo>
                <a:cubicBezTo>
                  <a:pt x="61" y="285"/>
                  <a:pt x="70" y="292"/>
                  <a:pt x="73" y="302"/>
                </a:cubicBezTo>
                <a:cubicBezTo>
                  <a:pt x="73" y="302"/>
                  <a:pt x="73" y="302"/>
                  <a:pt x="74" y="303"/>
                </a:cubicBezTo>
                <a:cubicBezTo>
                  <a:pt x="77" y="313"/>
                  <a:pt x="74" y="324"/>
                  <a:pt x="66" y="330"/>
                </a:cubicBezTo>
                <a:cubicBezTo>
                  <a:pt x="34" y="357"/>
                  <a:pt x="34" y="357"/>
                  <a:pt x="34" y="357"/>
                </a:cubicBezTo>
                <a:cubicBezTo>
                  <a:pt x="30" y="361"/>
                  <a:pt x="29" y="367"/>
                  <a:pt x="33" y="372"/>
                </a:cubicBezTo>
                <a:cubicBezTo>
                  <a:pt x="88" y="437"/>
                  <a:pt x="88" y="437"/>
                  <a:pt x="88" y="437"/>
                </a:cubicBezTo>
                <a:cubicBezTo>
                  <a:pt x="92" y="441"/>
                  <a:pt x="99" y="441"/>
                  <a:pt x="103" y="438"/>
                </a:cubicBezTo>
                <a:cubicBezTo>
                  <a:pt x="134" y="411"/>
                  <a:pt x="134" y="411"/>
                  <a:pt x="134" y="411"/>
                </a:cubicBezTo>
                <a:cubicBezTo>
                  <a:pt x="142" y="404"/>
                  <a:pt x="154" y="403"/>
                  <a:pt x="163" y="408"/>
                </a:cubicBezTo>
                <a:cubicBezTo>
                  <a:pt x="163" y="408"/>
                  <a:pt x="163" y="408"/>
                  <a:pt x="164" y="408"/>
                </a:cubicBezTo>
                <a:cubicBezTo>
                  <a:pt x="173" y="413"/>
                  <a:pt x="179" y="423"/>
                  <a:pt x="178" y="433"/>
                </a:cubicBezTo>
                <a:cubicBezTo>
                  <a:pt x="175" y="474"/>
                  <a:pt x="175" y="474"/>
                  <a:pt x="175" y="474"/>
                </a:cubicBezTo>
                <a:cubicBezTo>
                  <a:pt x="174" y="480"/>
                  <a:pt x="178" y="485"/>
                  <a:pt x="184" y="485"/>
                </a:cubicBezTo>
                <a:cubicBezTo>
                  <a:pt x="269" y="492"/>
                  <a:pt x="269" y="492"/>
                  <a:pt x="269" y="492"/>
                </a:cubicBezTo>
                <a:cubicBezTo>
                  <a:pt x="275" y="493"/>
                  <a:pt x="280" y="488"/>
                  <a:pt x="280" y="483"/>
                </a:cubicBezTo>
                <a:cubicBezTo>
                  <a:pt x="283" y="442"/>
                  <a:pt x="283" y="442"/>
                  <a:pt x="283" y="442"/>
                </a:cubicBezTo>
                <a:cubicBezTo>
                  <a:pt x="284" y="431"/>
                  <a:pt x="291" y="422"/>
                  <a:pt x="301" y="419"/>
                </a:cubicBezTo>
                <a:cubicBezTo>
                  <a:pt x="301" y="419"/>
                  <a:pt x="302" y="419"/>
                  <a:pt x="302" y="419"/>
                </a:cubicBezTo>
                <a:cubicBezTo>
                  <a:pt x="312" y="415"/>
                  <a:pt x="323" y="419"/>
                  <a:pt x="330" y="427"/>
                </a:cubicBezTo>
                <a:cubicBezTo>
                  <a:pt x="357" y="458"/>
                  <a:pt x="357" y="458"/>
                  <a:pt x="357" y="458"/>
                </a:cubicBezTo>
                <a:cubicBezTo>
                  <a:pt x="360" y="462"/>
                  <a:pt x="367" y="463"/>
                  <a:pt x="371" y="459"/>
                </a:cubicBezTo>
                <a:cubicBezTo>
                  <a:pt x="436" y="404"/>
                  <a:pt x="436" y="404"/>
                  <a:pt x="436" y="404"/>
                </a:cubicBezTo>
                <a:cubicBezTo>
                  <a:pt x="440" y="400"/>
                  <a:pt x="441" y="394"/>
                  <a:pt x="437" y="389"/>
                </a:cubicBezTo>
                <a:cubicBezTo>
                  <a:pt x="410" y="358"/>
                  <a:pt x="410" y="358"/>
                  <a:pt x="410" y="358"/>
                </a:cubicBezTo>
                <a:cubicBezTo>
                  <a:pt x="404" y="350"/>
                  <a:pt x="402" y="339"/>
                  <a:pt x="407" y="329"/>
                </a:cubicBezTo>
                <a:cubicBezTo>
                  <a:pt x="407" y="329"/>
                  <a:pt x="407" y="329"/>
                  <a:pt x="407" y="329"/>
                </a:cubicBezTo>
                <a:cubicBezTo>
                  <a:pt x="412" y="319"/>
                  <a:pt x="422" y="314"/>
                  <a:pt x="433" y="314"/>
                </a:cubicBezTo>
                <a:cubicBezTo>
                  <a:pt x="474" y="318"/>
                  <a:pt x="474" y="318"/>
                  <a:pt x="474" y="318"/>
                </a:cubicBezTo>
                <a:cubicBezTo>
                  <a:pt x="479" y="318"/>
                  <a:pt x="484" y="314"/>
                  <a:pt x="485" y="308"/>
                </a:cubicBezTo>
                <a:cubicBezTo>
                  <a:pt x="492" y="223"/>
                  <a:pt x="492" y="223"/>
                  <a:pt x="492" y="223"/>
                </a:cubicBezTo>
                <a:cubicBezTo>
                  <a:pt x="492" y="218"/>
                  <a:pt x="488" y="213"/>
                  <a:pt x="482" y="212"/>
                </a:cubicBezTo>
                <a:cubicBezTo>
                  <a:pt x="441" y="209"/>
                  <a:pt x="441" y="209"/>
                  <a:pt x="441" y="209"/>
                </a:cubicBezTo>
                <a:cubicBezTo>
                  <a:pt x="431" y="208"/>
                  <a:pt x="422" y="201"/>
                  <a:pt x="418" y="191"/>
                </a:cubicBezTo>
                <a:cubicBezTo>
                  <a:pt x="418" y="191"/>
                  <a:pt x="418" y="191"/>
                  <a:pt x="418" y="190"/>
                </a:cubicBezTo>
                <a:cubicBezTo>
                  <a:pt x="415" y="180"/>
                  <a:pt x="418" y="169"/>
                  <a:pt x="426" y="162"/>
                </a:cubicBezTo>
                <a:cubicBezTo>
                  <a:pt x="457" y="136"/>
                  <a:pt x="457" y="136"/>
                  <a:pt x="457" y="136"/>
                </a:cubicBezTo>
                <a:cubicBezTo>
                  <a:pt x="462" y="132"/>
                  <a:pt x="462" y="126"/>
                  <a:pt x="459" y="121"/>
                </a:cubicBezTo>
                <a:cubicBezTo>
                  <a:pt x="403" y="56"/>
                  <a:pt x="403" y="56"/>
                  <a:pt x="403" y="56"/>
                </a:cubicBezTo>
                <a:cubicBezTo>
                  <a:pt x="400" y="52"/>
                  <a:pt x="393" y="51"/>
                  <a:pt x="389" y="55"/>
                </a:cubicBezTo>
                <a:cubicBezTo>
                  <a:pt x="357" y="82"/>
                  <a:pt x="357" y="82"/>
                  <a:pt x="357" y="82"/>
                </a:cubicBezTo>
                <a:cubicBezTo>
                  <a:pt x="349" y="89"/>
                  <a:pt x="338" y="90"/>
                  <a:pt x="329" y="85"/>
                </a:cubicBezTo>
                <a:cubicBezTo>
                  <a:pt x="328" y="85"/>
                  <a:pt x="328" y="85"/>
                  <a:pt x="328" y="85"/>
                </a:cubicBezTo>
                <a:cubicBezTo>
                  <a:pt x="319" y="80"/>
                  <a:pt x="313" y="70"/>
                  <a:pt x="314" y="60"/>
                </a:cubicBezTo>
                <a:cubicBezTo>
                  <a:pt x="317" y="18"/>
                  <a:pt x="317" y="18"/>
                  <a:pt x="317" y="18"/>
                </a:cubicBezTo>
                <a:cubicBezTo>
                  <a:pt x="318" y="13"/>
                  <a:pt x="313" y="8"/>
                  <a:pt x="308" y="7"/>
                </a:cubicBezTo>
                <a:cubicBezTo>
                  <a:pt x="223" y="1"/>
                  <a:pt x="223" y="1"/>
                  <a:pt x="223" y="1"/>
                </a:cubicBezTo>
                <a:cubicBezTo>
                  <a:pt x="217" y="0"/>
                  <a:pt x="212" y="4"/>
                  <a:pt x="212" y="10"/>
                </a:cubicBezTo>
                <a:close/>
              </a:path>
            </a:pathLst>
          </a:custGeom>
          <a:solidFill>
            <a:schemeClr val="accent1">
              <a:lumMod val="40000"/>
              <a:lumOff val="60000"/>
            </a:schemeClr>
          </a:solidFill>
          <a:ln w="31750">
            <a:noFill/>
          </a:ln>
        </p:spPr>
        <p:txBody>
          <a:bodyPr vert="horz" wrap="square" lIns="91440" tIns="45720" rIns="91440" bIns="45720" anchor="t">
            <a:prstTxWarp prst="textNoShape">
              <a:avLst/>
            </a:prstTxWarp>
          </a:bodyPr>
          <a:lstStyle/>
          <a:p>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noEditPoints="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noEditPoints="1"/>
          </p:cNvSpPr>
          <p:nvPr>
            <p:ph type="dt" sz="half" idx="10"/>
          </p:nvPr>
        </p:nvSpPr>
        <p:spPr/>
        <p:txBody>
          <a:bodyPr/>
          <a:lstStyle/>
          <a:p>
            <a:fld id="{B61BEF0D-F0BB-DE4B-95CE-6DB70DBA9567}" type="datetimeFigureOut">
              <a:rPr lang="en-US" smtClean="0"/>
              <a:t>2/18/2026</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noEditPoints="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ru-RU" smtClean="0"/>
              <a:t>Образец текста</a:t>
            </a:r>
          </a:p>
        </p:txBody>
      </p:sp>
      <p:sp>
        <p:nvSpPr>
          <p:cNvPr id="3" name="Text Placeholder 2"/>
          <p:cNvSpPr>
            <a:spLocks noGrp="1" noEditPoints="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noEditPoints="1"/>
          </p:cNvSpPr>
          <p:nvPr>
            <p:ph type="dt" sz="half" idx="10"/>
          </p:nvPr>
        </p:nvSpPr>
        <p:spPr/>
        <p:txBody>
          <a:bodyPr/>
          <a:lstStyle/>
          <a:p>
            <a:fld id="{B61BEF0D-F0BB-DE4B-95CE-6DB70DBA9567}" type="datetimeFigureOut">
              <a:rPr lang="en-US" smtClean="0"/>
              <a:t>2/18/2026</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D57F1E4F-1CFF-5643-939E-217C01CDF565}"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lumMod val="60000"/>
                    <a:lumOff val="40000"/>
                  </a:schemeClr>
                </a:solidFill>
                <a:effectLst/>
                <a:latin typeface="Arial" panose="020B0604020202020204" pitchFamily="34" charset="0"/>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lumMod val="60000"/>
                    <a:lumOff val="40000"/>
                  </a:schemeClr>
                </a:solidFill>
                <a:latin typeface="Arial" panose="020B0604020202020204" pitchFamily="34" charset="0"/>
              </a:rPr>
              <a:t>”</a:t>
            </a:r>
            <a:endParaRPr lang="en-US" dirty="0">
              <a:solidFill>
                <a:schemeClr val="accent1">
                  <a:lumMod val="60000"/>
                  <a:lumOff val="40000"/>
                </a:schemeClr>
              </a:solidFill>
              <a:latin typeface="Arial" panose="020B0604020202020204" pitchFamily="34" charset="0"/>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noEditPoints="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noEditPoints="1"/>
          </p:cNvSpPr>
          <p:nvPr>
            <p:ph type="dt" sz="half" idx="10"/>
          </p:nvPr>
        </p:nvSpPr>
        <p:spPr/>
        <p:txBody>
          <a:bodyPr/>
          <a:lstStyle/>
          <a:p>
            <a:fld id="{B61BEF0D-F0BB-DE4B-95CE-6DB70DBA9567}" type="datetimeFigureOut">
              <a:rPr lang="en-US" smtClean="0"/>
              <a:t>2/18/2026</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noEditPoints="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ru-RU" smtClean="0"/>
              <a:t>Образец текста</a:t>
            </a:r>
          </a:p>
        </p:txBody>
      </p:sp>
      <p:sp>
        <p:nvSpPr>
          <p:cNvPr id="3" name="Text Placeholder 2"/>
          <p:cNvSpPr>
            <a:spLocks noGrp="1" noEditPoints="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noEditPoints="1"/>
          </p:cNvSpPr>
          <p:nvPr>
            <p:ph type="dt" sz="half" idx="10"/>
          </p:nvPr>
        </p:nvSpPr>
        <p:spPr/>
        <p:txBody>
          <a:bodyPr/>
          <a:lstStyle/>
          <a:p>
            <a:fld id="{B61BEF0D-F0BB-DE4B-95CE-6DB70DBA9567}" type="datetimeFigureOut">
              <a:rPr lang="en-US" smtClean="0"/>
              <a:t>2/18/2026</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D57F1E4F-1CFF-5643-939E-217C01CDF565}"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lumMod val="60000"/>
                    <a:lumOff val="40000"/>
                  </a:schemeClr>
                </a:solidFill>
                <a:effectLst/>
                <a:latin typeface="Arial" panose="020B0604020202020204" pitchFamily="34" charset="0"/>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lumMod val="60000"/>
                    <a:lumOff val="40000"/>
                  </a:schemeClr>
                </a:solidFill>
                <a:effectLst/>
                <a:latin typeface="Arial" panose="020B0604020202020204" pitchFamily="34" charset="0"/>
              </a:rPr>
              <a:t>”</a:t>
            </a:r>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noEditPoints="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ru-RU" smtClean="0"/>
              <a:t>Образец текста</a:t>
            </a:r>
          </a:p>
        </p:txBody>
      </p:sp>
      <p:sp>
        <p:nvSpPr>
          <p:cNvPr id="3" name="Text Placeholder 2"/>
          <p:cNvSpPr>
            <a:spLocks noGrp="1" noEditPoints="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noEditPoints="1"/>
          </p:cNvSpPr>
          <p:nvPr>
            <p:ph type="dt" sz="half" idx="10"/>
          </p:nvPr>
        </p:nvSpPr>
        <p:spPr/>
        <p:txBody>
          <a:bodyPr/>
          <a:lstStyle/>
          <a:p>
            <a:fld id="{B61BEF0D-F0BB-DE4B-95CE-6DB70DBA9567}" type="datetimeFigureOut">
              <a:rPr lang="en-US" smtClean="0"/>
              <a:t>2/18/2026</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ru-RU" smtClean="0"/>
              <a:t>Образец заголовка</a:t>
            </a:r>
            <a:endParaRPr lang="en-US" dirty="0"/>
          </a:p>
        </p:txBody>
      </p:sp>
      <p:sp>
        <p:nvSpPr>
          <p:cNvPr id="3" name="Vertical Text Placeholder 2"/>
          <p:cNvSpPr>
            <a:spLocks noGrp="1" noEditPoints="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noEditPoints="1"/>
          </p:cNvSpPr>
          <p:nvPr>
            <p:ph type="dt" sz="half" idx="10"/>
          </p:nvPr>
        </p:nvSpPr>
        <p:spPr/>
        <p:txBody>
          <a:bodyPr/>
          <a:lstStyle/>
          <a:p>
            <a:fld id="{55C6B4A9-1611-4792-9094-5F34BCA07E0B}" type="datetimeFigureOut">
              <a:rPr lang="en-US" smtClean="0"/>
              <a:t>2/18/2026</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89333C77-0158-454C-844F-B7AB9BD7DAD4}" type="slidenum">
              <a:rPr lang="en-US" smtClean="0"/>
              <a:t>‹#›</a:t>
            </a:fld>
            <a:endParaRPr lang="en-US" dirty="0"/>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noEditPoints="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noEditPoints="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noEditPoints="1"/>
          </p:cNvSpPr>
          <p:nvPr>
            <p:ph type="dt" sz="half" idx="10"/>
          </p:nvPr>
        </p:nvSpPr>
        <p:spPr/>
        <p:txBody>
          <a:bodyPr/>
          <a:lstStyle/>
          <a:p>
            <a:fld id="{B61BEF0D-F0BB-DE4B-95CE-6DB70DBA9567}" type="datetimeFigureOut">
              <a:rPr lang="en-US" smtClean="0"/>
              <a:t>2/18/2026</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noEditPoints="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noEditPoints="1"/>
          </p:cNvSpPr>
          <p:nvPr>
            <p:ph type="dt" sz="half" idx="10"/>
          </p:nvPr>
        </p:nvSpPr>
        <p:spPr/>
        <p:txBody>
          <a:bodyPr/>
          <a:lstStyle/>
          <a:p>
            <a:fld id="{B61BEF0D-F0BB-DE4B-95CE-6DB70DBA9567}" type="datetimeFigureOut">
              <a:rPr lang="en-US" smtClean="0"/>
              <a:t>2/18/2026</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noEditPoints="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noEditPoints="1"/>
          </p:cNvSpPr>
          <p:nvPr>
            <p:ph type="dt" sz="half" idx="10"/>
          </p:nvPr>
        </p:nvSpPr>
        <p:spPr/>
        <p:txBody>
          <a:bodyPr/>
          <a:lstStyle/>
          <a:p>
            <a:fld id="{B61BEF0D-F0BB-DE4B-95CE-6DB70DBA9567}" type="datetimeFigureOut">
              <a:rPr lang="en-US" smtClean="0"/>
              <a:t>2/18/2026</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ru-RU" smtClean="0"/>
              <a:t>Образец заголовка</a:t>
            </a:r>
            <a:endParaRPr lang="en-US" dirty="0"/>
          </a:p>
        </p:txBody>
      </p:sp>
      <p:sp>
        <p:nvSpPr>
          <p:cNvPr id="3" name="Content Placeholder 2"/>
          <p:cNvSpPr>
            <a:spLocks noGrp="1" noEditPoints="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noEditPoints="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noEditPoints="1"/>
          </p:cNvSpPr>
          <p:nvPr>
            <p:ph type="dt" sz="half" idx="10"/>
          </p:nvPr>
        </p:nvSpPr>
        <p:spPr/>
        <p:txBody>
          <a:bodyPr/>
          <a:lstStyle/>
          <a:p>
            <a:fld id="{EB712588-04B1-427B-82EE-E8DB90309F08}" type="datetimeFigureOut">
              <a:rPr lang="en-US" smtClean="0"/>
              <a:t>2/18/2026</a:t>
            </a:fld>
            <a:endParaRPr lang="en-US" dirty="0"/>
          </a:p>
        </p:txBody>
      </p:sp>
      <p:sp>
        <p:nvSpPr>
          <p:cNvPr id="6" name="Footer Placeholder 5"/>
          <p:cNvSpPr>
            <a:spLocks noGrp="1" noEditPoints="1"/>
          </p:cNvSpPr>
          <p:nvPr>
            <p:ph type="ftr" sz="quarter" idx="11"/>
          </p:nvPr>
        </p:nvSpPr>
        <p:spPr/>
        <p:txBody>
          <a:bodyPr/>
          <a:lstStyle/>
          <a:p>
            <a:endParaRPr lang="en-US" dirty="0"/>
          </a:p>
        </p:txBody>
      </p:sp>
      <p:sp>
        <p:nvSpPr>
          <p:cNvPr id="7" name="Slide Number Placeholder 6"/>
          <p:cNvSpPr>
            <a:spLocks noGrp="1" noEditPoints="1"/>
          </p:cNvSpPr>
          <p:nvPr>
            <p:ph type="sldNum" sz="quarter" idx="12"/>
          </p:nvPr>
        </p:nvSpPr>
        <p:spPr/>
        <p:txBody>
          <a:bodyPr/>
          <a:lstStyle/>
          <a:p>
            <a:fld id="{6FF9F0C5-380F-41C2-899A-BAC0F0927E16}" type="slidenum">
              <a:rPr lang="en-US" smtClean="0"/>
              <a:t>‹#›</a:t>
            </a:fld>
            <a:endParaRPr 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ru-RU" smtClean="0"/>
              <a:t>Образец заголовка</a:t>
            </a:r>
            <a:endParaRPr lang="en-US" dirty="0"/>
          </a:p>
        </p:txBody>
      </p:sp>
      <p:sp>
        <p:nvSpPr>
          <p:cNvPr id="3" name="Text Placeholder 2"/>
          <p:cNvSpPr>
            <a:spLocks noGrp="1" noEditPoints="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noEditPoints="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noEditPoints="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noEditPoints="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noEditPoints="1"/>
          </p:cNvSpPr>
          <p:nvPr>
            <p:ph type="dt" sz="half" idx="10"/>
          </p:nvPr>
        </p:nvSpPr>
        <p:spPr/>
        <p:txBody>
          <a:bodyPr/>
          <a:lstStyle/>
          <a:p>
            <a:fld id="{B61BEF0D-F0BB-DE4B-95CE-6DB70DBA9567}" type="datetimeFigureOut">
              <a:rPr lang="en-US" smtClean="0"/>
              <a:t>2/18/2026</a:t>
            </a:fld>
            <a:endParaRPr lang="en-US" dirty="0"/>
          </a:p>
        </p:txBody>
      </p:sp>
      <p:sp>
        <p:nvSpPr>
          <p:cNvPr id="8" name="Footer Placeholder 7"/>
          <p:cNvSpPr>
            <a:spLocks noGrp="1" noEditPoints="1"/>
          </p:cNvSpPr>
          <p:nvPr>
            <p:ph type="ftr" sz="quarter" idx="11"/>
          </p:nvPr>
        </p:nvSpPr>
        <p:spPr/>
        <p:txBody>
          <a:bodyPr/>
          <a:lstStyle/>
          <a:p>
            <a:endParaRPr lang="en-US" dirty="0"/>
          </a:p>
        </p:txBody>
      </p:sp>
      <p:sp>
        <p:nvSpPr>
          <p:cNvPr id="9" name="Slide Number Placeholder 8"/>
          <p:cNvSpPr>
            <a:spLocks noGrp="1" noEditPoints="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noEditPoints="1"/>
          </p:cNvSpPr>
          <p:nvPr>
            <p:ph type="dt" sz="half" idx="10"/>
          </p:nvPr>
        </p:nvSpPr>
        <p:spPr/>
        <p:txBody>
          <a:bodyPr/>
          <a:lstStyle/>
          <a:p>
            <a:fld id="{B61BEF0D-F0BB-DE4B-95CE-6DB70DBA9567}" type="datetimeFigureOut">
              <a:rPr lang="en-US" smtClean="0"/>
              <a:t>2/18/2026</a:t>
            </a:fld>
            <a:endParaRPr lang="en-US" dirty="0"/>
          </a:p>
        </p:txBody>
      </p:sp>
      <p:sp>
        <p:nvSpPr>
          <p:cNvPr id="4" name="Footer Placeholder 3"/>
          <p:cNvSpPr>
            <a:spLocks noGrp="1" noEditPoints="1"/>
          </p:cNvSpPr>
          <p:nvPr>
            <p:ph type="ftr" sz="quarter" idx="11"/>
          </p:nvPr>
        </p:nvSpPr>
        <p:spPr/>
        <p:txBody>
          <a:bodyPr/>
          <a:lstStyle/>
          <a:p>
            <a:endParaRPr lang="en-US" dirty="0"/>
          </a:p>
        </p:txBody>
      </p:sp>
      <p:sp>
        <p:nvSpPr>
          <p:cNvPr id="5" name="Slide Number Placeholder 4"/>
          <p:cNvSpPr>
            <a:spLocks noGrp="1" noEditPoints="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noEditPoints="1"/>
          </p:cNvSpPr>
          <p:nvPr>
            <p:ph type="dt" sz="half" idx="10"/>
          </p:nvPr>
        </p:nvSpPr>
        <p:spPr/>
        <p:txBody>
          <a:bodyPr/>
          <a:lstStyle/>
          <a:p>
            <a:fld id="{B61BEF0D-F0BB-DE4B-95CE-6DB70DBA9567}" type="datetimeFigureOut">
              <a:rPr lang="en-US" smtClean="0"/>
              <a:t>2/18/2026</a:t>
            </a:fld>
            <a:endParaRPr lang="en-US" dirty="0"/>
          </a:p>
        </p:txBody>
      </p:sp>
      <p:sp>
        <p:nvSpPr>
          <p:cNvPr id="3" name="Footer Placeholder 2"/>
          <p:cNvSpPr>
            <a:spLocks noGrp="1" noEditPoints="1"/>
          </p:cNvSpPr>
          <p:nvPr>
            <p:ph type="ftr" sz="quarter" idx="11"/>
          </p:nvPr>
        </p:nvSpPr>
        <p:spPr/>
        <p:txBody>
          <a:bodyPr/>
          <a:lstStyle/>
          <a:p>
            <a:endParaRPr lang="en-US" dirty="0"/>
          </a:p>
        </p:txBody>
      </p:sp>
      <p:sp>
        <p:nvSpPr>
          <p:cNvPr id="4" name="Slide Number Placeholder 3"/>
          <p:cNvSpPr>
            <a:spLocks noGrp="1" noEditPoints="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noEditPoints="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noEditPoints="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noEditPoints="1"/>
          </p:cNvSpPr>
          <p:nvPr>
            <p:ph type="dt" sz="half" idx="10"/>
          </p:nvPr>
        </p:nvSpPr>
        <p:spPr/>
        <p:txBody>
          <a:bodyPr/>
          <a:lstStyle/>
          <a:p>
            <a:fld id="{42A54C80-263E-416B-A8E0-580EDEADCBDC}" type="datetimeFigureOut">
              <a:rPr lang="en-US" smtClean="0"/>
              <a:t>2/18/2026</a:t>
            </a:fld>
            <a:endParaRPr lang="en-US" dirty="0"/>
          </a:p>
        </p:txBody>
      </p:sp>
      <p:sp>
        <p:nvSpPr>
          <p:cNvPr id="6" name="Footer Placeholder 5"/>
          <p:cNvSpPr>
            <a:spLocks noGrp="1" noEditPoints="1"/>
          </p:cNvSpPr>
          <p:nvPr>
            <p:ph type="ftr" sz="quarter" idx="11"/>
          </p:nvPr>
        </p:nvSpPr>
        <p:spPr/>
        <p:txBody>
          <a:bodyPr/>
          <a:lstStyle/>
          <a:p>
            <a:endParaRPr lang="en-US" dirty="0"/>
          </a:p>
        </p:txBody>
      </p:sp>
      <p:sp>
        <p:nvSpPr>
          <p:cNvPr id="7" name="Slide Number Placeholder 6"/>
          <p:cNvSpPr>
            <a:spLocks noGrp="1" noEditPoints="1"/>
          </p:cNvSpPr>
          <p:nvPr>
            <p:ph type="sldNum" sz="quarter" idx="12"/>
          </p:nvPr>
        </p:nvSpPr>
        <p:spPr/>
        <p:txBody>
          <a:bodyPr/>
          <a:lstStyle/>
          <a:p>
            <a:fld id="{519954A3-9DFD-4C44-94BA-B95130A3BA1C}" type="slidenum">
              <a:rPr lang="en-US" smtClean="0"/>
              <a:t>‹#›</a:t>
            </a:fld>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noEditPoints="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Вставка рисунка</a:t>
            </a:r>
            <a:endParaRPr lang="en-US" dirty="0"/>
          </a:p>
        </p:txBody>
      </p:sp>
      <p:sp>
        <p:nvSpPr>
          <p:cNvPr id="4" name="Text Placeholder 3"/>
          <p:cNvSpPr>
            <a:spLocks noGrp="1" noEditPoints="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noEditPoints="1"/>
          </p:cNvSpPr>
          <p:nvPr>
            <p:ph type="dt" sz="half" idx="10"/>
          </p:nvPr>
        </p:nvSpPr>
        <p:spPr/>
        <p:txBody>
          <a:bodyPr/>
          <a:lstStyle/>
          <a:p>
            <a:fld id="{B61BEF0D-F0BB-DE4B-95CE-6DB70DBA9567}" type="datetimeFigureOut">
              <a:rPr lang="en-US" smtClean="0"/>
              <a:t>2/18/2026</a:t>
            </a:fld>
            <a:endParaRPr lang="en-US" dirty="0"/>
          </a:p>
        </p:txBody>
      </p:sp>
      <p:sp>
        <p:nvSpPr>
          <p:cNvPr id="6" name="Footer Placeholder 5"/>
          <p:cNvSpPr>
            <a:spLocks noGrp="1" noEditPoints="1"/>
          </p:cNvSpPr>
          <p:nvPr>
            <p:ph type="ftr" sz="quarter" idx="11"/>
          </p:nvPr>
        </p:nvSpPr>
        <p:spPr/>
        <p:txBody>
          <a:bodyPr/>
          <a:lstStyle/>
          <a:p>
            <a:endParaRPr lang="en-US" dirty="0"/>
          </a:p>
        </p:txBody>
      </p:sp>
      <p:sp>
        <p:nvSpPr>
          <p:cNvPr id="7" name="Slide Number Placeholder 6"/>
          <p:cNvSpPr>
            <a:spLocks noGrp="1" noEditPoints="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grpSp>
      <p:sp>
        <p:nvSpPr>
          <p:cNvPr id="2" name="Title Placeholder 1"/>
          <p:cNvSpPr>
            <a:spLocks noGrp="1" noEditPoints="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noEditPoints="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noEditPoints="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t>2/18/2026</a:t>
            </a:fld>
            <a:endParaRPr lang="en-US" dirty="0"/>
          </a:p>
        </p:txBody>
      </p:sp>
      <p:sp>
        <p:nvSpPr>
          <p:cNvPr id="5" name="Footer Placeholder 4"/>
          <p:cNvSpPr>
            <a:spLocks noGrp="1" noEditPoints="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noEditPoints="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t>‹#›</a:t>
            </a:fld>
            <a:endParaRPr lang="en-US" dirty="0"/>
          </a:p>
        </p:txBody>
      </p:sp>
      <p:sp>
        <p:nvSpPr>
          <p:cNvPr id="18" name="Rectangle 18"/>
          <p:cNvSpPr/>
          <p:nvPr userDrawn="1"/>
        </p:nvSpPr>
        <p:spPr>
          <a:xfrm>
            <a:off x="0" y="6018027"/>
            <a:ext cx="12192000" cy="83997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9"/>
          <p:cNvSpPr/>
          <p:nvPr userDrawn="1"/>
        </p:nvSpPr>
        <p:spPr>
          <a:xfrm>
            <a:off x="11070472" y="6400705"/>
            <a:ext cx="709210" cy="709210"/>
          </a:xfrm>
          <a:prstGeom prst="ellipse">
            <a:avLst/>
          </a:prstGeom>
          <a:noFill/>
          <a:ln w="98425" cmpd="sng">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0"/>
          <p:cNvSpPr/>
          <p:nvPr userDrawn="1"/>
        </p:nvSpPr>
        <p:spPr>
          <a:xfrm>
            <a:off x="10529490" y="6173279"/>
            <a:ext cx="395182" cy="389252"/>
          </a:xfrm>
          <a:prstGeom prst="ellipse">
            <a:avLst/>
          </a:prstGeom>
          <a:noFill/>
          <a:ln w="69850" cap="rnd" cmpd="sng">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21"/>
          <p:cNvSpPr/>
          <p:nvPr userDrawn="1"/>
        </p:nvSpPr>
        <p:spPr>
          <a:xfrm>
            <a:off x="11126301" y="6309032"/>
            <a:ext cx="709210" cy="709210"/>
          </a:xfrm>
          <a:prstGeom prst="ellipse">
            <a:avLst/>
          </a:prstGeom>
          <a:noFill/>
          <a:ln w="158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emf"/></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noEditPoints="1"/>
          </p:cNvSpPr>
          <p:nvPr>
            <p:ph type="title"/>
          </p:nvPr>
        </p:nvSpPr>
        <p:spPr>
          <a:xfrm>
            <a:off x="1506071" y="609599"/>
            <a:ext cx="10465655" cy="2063581"/>
          </a:xfrm>
        </p:spPr>
        <p:txBody>
          <a:bodyPr>
            <a:normAutofit fontScale="90000"/>
          </a:bodyPr>
          <a:lstStyle/>
          <a:p>
            <a:pPr algn="ctr"/>
            <a:r>
              <a:rPr lang="ru-RU" dirty="0" smtClean="0">
                <a:solidFill>
                  <a:srgbClr val="00B050"/>
                </a:solidFill>
              </a:rPr>
              <a:t>Презентация </a:t>
            </a:r>
          </a:p>
          <a:p>
            <a:pPr algn="ctr"/>
            <a:r>
              <a:rPr lang="ru-RU" dirty="0" smtClean="0">
                <a:solidFill>
                  <a:srgbClr val="00B050"/>
                </a:solidFill>
              </a:rPr>
              <a:t>о работе  Совета ветеранов НИУ «МЭИ» </a:t>
            </a:r>
          </a:p>
          <a:p>
            <a:pPr algn="ctr"/>
            <a:r>
              <a:rPr lang="ru-RU" dirty="0" smtClean="0">
                <a:solidFill>
                  <a:srgbClr val="00B050"/>
                </a:solidFill>
              </a:rPr>
              <a:t>в новых условиях, помощь СВО и </a:t>
            </a:r>
            <a:br>
              <a:rPr lang="ru-RU" dirty="0" smtClean="0">
                <a:solidFill>
                  <a:srgbClr val="00B050"/>
                </a:solidFill>
              </a:rPr>
            </a:br>
            <a:r>
              <a:rPr lang="ru-RU" dirty="0" smtClean="0">
                <a:solidFill>
                  <a:srgbClr val="00B050"/>
                </a:solidFill>
              </a:rPr>
              <a:t>работа с молодежью</a:t>
            </a:r>
            <a:br>
              <a:rPr lang="ru-RU" dirty="0" smtClean="0">
                <a:solidFill>
                  <a:srgbClr val="00B050"/>
                </a:solidFill>
              </a:rPr>
            </a:br>
            <a:endParaRPr lang="ru-RU" dirty="0">
              <a:solidFill>
                <a:srgbClr val="00B050"/>
              </a:solidFill>
            </a:endParaRPr>
          </a:p>
        </p:txBody>
      </p:sp>
      <p:sp>
        <p:nvSpPr>
          <p:cNvPr id="5" name="Прямоугольник 4"/>
          <p:cNvSpPr/>
          <p:nvPr/>
        </p:nvSpPr>
        <p:spPr>
          <a:xfrm>
            <a:off x="3048000" y="3105835"/>
            <a:ext cx="6526306" cy="2800767"/>
          </a:xfrm>
          <a:prstGeom prst="rect">
            <a:avLst/>
          </a:prstGeom>
        </p:spPr>
        <p:txBody>
          <a:bodyPr wrap="square">
            <a:spAutoFit/>
          </a:bodyPr>
          <a:lstStyle/>
          <a:p>
            <a:pPr algn="ctr"/>
            <a:r>
              <a:rPr lang="ru-RU" sz="4400" dirty="0"/>
              <a:t>Отчет о помощи СВО </a:t>
            </a:r>
            <a:endParaRPr lang="ru-RU" sz="4400" dirty="0" smtClean="0"/>
          </a:p>
          <a:p>
            <a:pPr algn="ctr"/>
            <a:r>
              <a:rPr lang="ru-RU" sz="4400" dirty="0" smtClean="0"/>
              <a:t>в </a:t>
            </a:r>
            <a:r>
              <a:rPr lang="ru-RU" sz="4400" dirty="0"/>
              <a:t>рамках акции </a:t>
            </a:r>
            <a:endParaRPr lang="ru-RU" sz="4400" dirty="0" smtClean="0"/>
          </a:p>
          <a:p>
            <a:pPr algn="ctr"/>
            <a:r>
              <a:rPr lang="ru-RU" sz="4400" dirty="0" smtClean="0"/>
              <a:t>"</a:t>
            </a:r>
            <a:r>
              <a:rPr lang="ru-RU" sz="4400" dirty="0"/>
              <a:t>Вузы для фронта" </a:t>
            </a:r>
            <a:endParaRPr lang="ru-RU" sz="4400" dirty="0" smtClean="0"/>
          </a:p>
          <a:p>
            <a:pPr algn="ctr"/>
            <a:r>
              <a:rPr lang="ru-RU" sz="4400" dirty="0" smtClean="0"/>
              <a:t>за </a:t>
            </a:r>
            <a:r>
              <a:rPr lang="ru-RU" sz="4400" dirty="0"/>
              <a:t>2024 и </a:t>
            </a:r>
            <a:r>
              <a:rPr lang="ru-RU" sz="4400" dirty="0" smtClean="0"/>
              <a:t>2025 гг.</a:t>
            </a:r>
            <a:endParaRPr lang="ru-RU" sz="4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28416">
              <a:srgbClr val="EAF6C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838200" y="-316662"/>
            <a:ext cx="10515600" cy="1325563"/>
          </a:xfrm>
        </p:spPr>
        <p:txBody>
          <a:bodyPr/>
          <a:lstStyle/>
          <a:p>
            <a:r>
              <a:rPr lang="ru-RU" dirty="0" smtClean="0"/>
              <a:t/>
            </a:r>
            <a:br>
              <a:rPr lang="ru-RU" dirty="0" smtClean="0"/>
            </a:br>
            <a:r>
              <a:rPr lang="ru-RU" dirty="0"/>
              <a:t> </a:t>
            </a:r>
            <a:r>
              <a:rPr lang="ru-RU" dirty="0" smtClean="0"/>
              <a:t>                  </a:t>
            </a:r>
            <a:r>
              <a:rPr lang="ru-RU" dirty="0" smtClean="0">
                <a:solidFill>
                  <a:srgbClr val="00B050"/>
                </a:solidFill>
              </a:rPr>
              <a:t>Инициатива </a:t>
            </a:r>
            <a:r>
              <a:rPr lang="ru-RU" dirty="0" err="1" smtClean="0">
                <a:solidFill>
                  <a:srgbClr val="00B050"/>
                </a:solidFill>
              </a:rPr>
              <a:t>Минобрнауки</a:t>
            </a:r>
            <a:r>
              <a:rPr lang="ru-RU" dirty="0" smtClean="0">
                <a:solidFill>
                  <a:srgbClr val="00B050"/>
                </a:solidFill>
              </a:rPr>
              <a:t> РФ</a:t>
            </a:r>
            <a:endParaRPr lang="en-US" dirty="0">
              <a:solidFill>
                <a:srgbClr val="00B050"/>
              </a:solidFill>
            </a:endParaRPr>
          </a:p>
        </p:txBody>
      </p:sp>
      <p:sp>
        <p:nvSpPr>
          <p:cNvPr id="3" name="Content Placeholder 2"/>
          <p:cNvSpPr>
            <a:spLocks noGrp="1" noEditPoints="1"/>
          </p:cNvSpPr>
          <p:nvPr>
            <p:ph idx="1"/>
          </p:nvPr>
        </p:nvSpPr>
        <p:spPr>
          <a:xfrm>
            <a:off x="902218" y="1185872"/>
            <a:ext cx="10607182" cy="5162191"/>
          </a:xfrm>
        </p:spPr>
        <p:txBody>
          <a:bodyPr>
            <a:normAutofit/>
          </a:bodyPr>
          <a:lstStyle/>
          <a:p>
            <a:pPr>
              <a:buFont typeface="Arial" panose="020B0604020202020204" pitchFamily="34" charset="0"/>
              <a:buChar char="•"/>
            </a:pPr>
            <a:r>
              <a:rPr lang="ru-RU" dirty="0" smtClean="0"/>
              <a:t>Гуманитарная помощь организуется по инициативе </a:t>
            </a:r>
            <a:r>
              <a:rPr lang="ru-RU" dirty="0" err="1" smtClean="0"/>
              <a:t>Минобрнауки</a:t>
            </a:r>
            <a:r>
              <a:rPr lang="ru-RU" dirty="0" smtClean="0"/>
              <a:t> РФ в целях поддержки участников СВО </a:t>
            </a:r>
            <a:r>
              <a:rPr lang="ru-RU" dirty="0"/>
              <a:t> вовлечения обучающихся образовательных организаций высшего образования в общественно полезную деятельность, организации патриотического воспитания молодежи, а также формирования у молодого поколения системы ценностей на основе чувств гражданственности и долга перед </a:t>
            </a:r>
            <a:r>
              <a:rPr lang="ru-RU" dirty="0" smtClean="0"/>
              <a:t>Отечеством и отправляется по  акции </a:t>
            </a:r>
            <a:r>
              <a:rPr lang="ru-RU" dirty="0"/>
              <a:t>«Вузы для фронта». </a:t>
            </a:r>
          </a:p>
          <a:p>
            <a:endParaRPr lang="ru-RU" dirty="0">
              <a:solidFill>
                <a:schemeClr val="tx1"/>
              </a:solidFill>
            </a:endParaRPr>
          </a:p>
        </p:txBody>
      </p:sp>
      <p:graphicFrame>
        <p:nvGraphicFramePr>
          <p:cNvPr id="11" name="Объект 10"/>
          <p:cNvGraphicFramePr>
            <a:graphicFrameLocks noChangeAspect="1"/>
          </p:cNvGraphicFramePr>
          <p:nvPr/>
        </p:nvGraphicFramePr>
        <p:xfrm>
          <a:off x="3581571" y="3094314"/>
          <a:ext cx="2282454" cy="3229690"/>
        </p:xfrm>
        <a:graphic>
          <a:graphicData uri="http://schemas.openxmlformats.org/presentationml/2006/ole">
            <mc:AlternateContent xmlns:mc="http://schemas.openxmlformats.org/markup-compatibility/2006">
              <mc:Choice xmlns:v="urn:schemas-microsoft-com:vml" Requires="v">
                <p:oleObj spid="_x0000_s1026" name="Acrobat Document" r:id="rId4" imgW="5667085" imgH="8019745" progId="Acrobat.Document.DC">
                  <p:embed/>
                </p:oleObj>
              </mc:Choice>
              <mc:Fallback>
                <p:oleObj name="Acrobat Document" r:id="rId4" imgW="5667085" imgH="8019745" progId="Acrobat.Document.DC">
                  <p:embed/>
                  <p:pic>
                    <p:nvPicPr>
                      <p:cNvPr id="11" name="Объект 10"/>
                      <p:cNvPicPr>
                        <a:picLocks noChangeAspect="1"/>
                      </p:cNvPicPr>
                      <p:nvPr/>
                    </p:nvPicPr>
                    <p:blipFill>
                      <a:blip r:embed="rId5"/>
                      <a:srcRect/>
                      <a:stretch>
                        <a:fillRect/>
                      </a:stretch>
                    </p:blipFill>
                    <p:spPr>
                      <a:xfrm>
                        <a:off x="3581571" y="3094314"/>
                        <a:ext cx="2282454" cy="3229690"/>
                      </a:xfrm>
                      <a:prstGeom prst="rect">
                        <a:avLst/>
                      </a:prstGeom>
                    </p:spPr>
                  </p:pic>
                </p:oleObj>
              </mc:Fallback>
            </mc:AlternateContent>
          </a:graphicData>
        </a:graphic>
      </p:graphicFrame>
      <p:graphicFrame>
        <p:nvGraphicFramePr>
          <p:cNvPr id="12" name="Объект 11"/>
          <p:cNvGraphicFramePr>
            <a:graphicFrameLocks noChangeAspect="1"/>
          </p:cNvGraphicFramePr>
          <p:nvPr/>
        </p:nvGraphicFramePr>
        <p:xfrm>
          <a:off x="6301255" y="3069398"/>
          <a:ext cx="2339649" cy="3279523"/>
        </p:xfrm>
        <a:graphic>
          <a:graphicData uri="http://schemas.openxmlformats.org/presentationml/2006/ole">
            <mc:AlternateContent xmlns:mc="http://schemas.openxmlformats.org/markup-compatibility/2006">
              <mc:Choice xmlns:v="urn:schemas-microsoft-com:vml" Requires="v">
                <p:oleObj spid="_x0000_s1027" name="Acrobat Document" r:id="rId6" imgW="5667085" imgH="8019745" progId="Acrobat.Document.DC">
                  <p:embed/>
                </p:oleObj>
              </mc:Choice>
              <mc:Fallback>
                <p:oleObj name="Acrobat Document" r:id="rId6" imgW="5667085" imgH="8019745" progId="Acrobat.Document.DC">
                  <p:embed/>
                  <p:pic>
                    <p:nvPicPr>
                      <p:cNvPr id="12" name="Объект 11"/>
                      <p:cNvPicPr>
                        <a:picLocks noChangeAspect="1"/>
                      </p:cNvPicPr>
                      <p:nvPr/>
                    </p:nvPicPr>
                    <p:blipFill>
                      <a:blip r:embed="rId7"/>
                      <a:srcRect/>
                      <a:stretch>
                        <a:fillRect/>
                      </a:stretch>
                    </p:blipFill>
                    <p:spPr>
                      <a:xfrm>
                        <a:off x="6301255" y="3069398"/>
                        <a:ext cx="2339649" cy="3279523"/>
                      </a:xfrm>
                      <a:prstGeom prst="rect">
                        <a:avLst/>
                      </a:prstGeom>
                    </p:spPr>
                  </p:pic>
                </p:oleObj>
              </mc:Fallback>
            </mc:AlternateContent>
          </a:graphicData>
        </a:graphic>
      </p:graphicFrame>
      <p:graphicFrame>
        <p:nvGraphicFramePr>
          <p:cNvPr id="13" name="Объект 12"/>
          <p:cNvGraphicFramePr>
            <a:graphicFrameLocks noChangeAspect="1"/>
          </p:cNvGraphicFramePr>
          <p:nvPr/>
        </p:nvGraphicFramePr>
        <p:xfrm>
          <a:off x="9018826" y="3069397"/>
          <a:ext cx="2300060" cy="3254607"/>
        </p:xfrm>
        <a:graphic>
          <a:graphicData uri="http://schemas.openxmlformats.org/presentationml/2006/ole">
            <mc:AlternateContent xmlns:mc="http://schemas.openxmlformats.org/markup-compatibility/2006">
              <mc:Choice xmlns:v="urn:schemas-microsoft-com:vml" Requires="v">
                <p:oleObj spid="_x0000_s1028" name="Acrobat Document" r:id="rId8" imgW="5667085" imgH="8019745" progId="Acrobat.Document.DC">
                  <p:embed/>
                </p:oleObj>
              </mc:Choice>
              <mc:Fallback>
                <p:oleObj name="Acrobat Document" r:id="rId8" imgW="5667085" imgH="8019745" progId="Acrobat.Document.DC">
                  <p:embed/>
                  <p:pic>
                    <p:nvPicPr>
                      <p:cNvPr id="13" name="Объект 12"/>
                      <p:cNvPicPr>
                        <a:picLocks noChangeAspect="1"/>
                      </p:cNvPicPr>
                      <p:nvPr/>
                    </p:nvPicPr>
                    <p:blipFill>
                      <a:blip r:embed="rId9"/>
                      <a:srcRect/>
                      <a:stretch>
                        <a:fillRect/>
                      </a:stretch>
                    </p:blipFill>
                    <p:spPr>
                      <a:xfrm>
                        <a:off x="9018826" y="3069397"/>
                        <a:ext cx="2300060" cy="3254607"/>
                      </a:xfrm>
                      <a:prstGeom prst="rect">
                        <a:avLst/>
                      </a:prstGeom>
                    </p:spPr>
                  </p:pic>
                </p:oleObj>
              </mc:Fallback>
            </mc:AlternateContent>
          </a:graphicData>
        </a:graphic>
      </p:graphicFrame>
      <p:graphicFrame>
        <p:nvGraphicFramePr>
          <p:cNvPr id="14" name="Объект 13"/>
          <p:cNvGraphicFramePr>
            <a:graphicFrameLocks noChangeAspect="1"/>
          </p:cNvGraphicFramePr>
          <p:nvPr/>
        </p:nvGraphicFramePr>
        <p:xfrm>
          <a:off x="791455" y="3069398"/>
          <a:ext cx="2352886" cy="3329353"/>
        </p:xfrm>
        <a:graphic>
          <a:graphicData uri="http://schemas.openxmlformats.org/presentationml/2006/ole">
            <mc:AlternateContent xmlns:mc="http://schemas.openxmlformats.org/markup-compatibility/2006">
              <mc:Choice xmlns:v="urn:schemas-microsoft-com:vml" Requires="v">
                <p:oleObj spid="_x0000_s1029" name="Acrobat Document" r:id="rId10" imgW="5667085" imgH="8019745" progId="Acrobat.Document.DC">
                  <p:embed/>
                </p:oleObj>
              </mc:Choice>
              <mc:Fallback>
                <p:oleObj name="Acrobat Document" r:id="rId10" imgW="5667085" imgH="8019745" progId="Acrobat.Document.DC">
                  <p:embed/>
                  <p:pic>
                    <p:nvPicPr>
                      <p:cNvPr id="14" name="Объект 13"/>
                      <p:cNvPicPr>
                        <a:picLocks noChangeAspect="1"/>
                      </p:cNvPicPr>
                      <p:nvPr/>
                    </p:nvPicPr>
                    <p:blipFill>
                      <a:blip r:embed="rId11"/>
                      <a:srcRect/>
                      <a:stretch>
                        <a:fillRect/>
                      </a:stretch>
                    </p:blipFill>
                    <p:spPr>
                      <a:xfrm>
                        <a:off x="791455" y="3069398"/>
                        <a:ext cx="2352886" cy="3329353"/>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28416">
              <a:srgbClr val="EAF6C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noEditPoints="1"/>
          </p:cNvSpPr>
          <p:nvPr>
            <p:ph type="title"/>
          </p:nvPr>
        </p:nvSpPr>
        <p:spPr>
          <a:xfrm>
            <a:off x="677333" y="306446"/>
            <a:ext cx="9912407" cy="1603673"/>
          </a:xfrm>
        </p:spPr>
        <p:txBody>
          <a:bodyPr>
            <a:normAutofit/>
          </a:bodyPr>
          <a:lstStyle/>
          <a:p>
            <a:pPr algn="ctr"/>
            <a:r>
              <a:rPr lang="ru-RU" dirty="0" smtClean="0">
                <a:solidFill>
                  <a:srgbClr val="00B050"/>
                </a:solidFill>
              </a:rPr>
              <a:t>Отправка гуманитарной помощи на СВО </a:t>
            </a:r>
            <a:br>
              <a:rPr lang="ru-RU" dirty="0" smtClean="0">
                <a:solidFill>
                  <a:srgbClr val="00B050"/>
                </a:solidFill>
              </a:rPr>
            </a:br>
            <a:r>
              <a:rPr lang="ru-RU" dirty="0" smtClean="0">
                <a:solidFill>
                  <a:srgbClr val="00B050"/>
                </a:solidFill>
              </a:rPr>
              <a:t>по акции «ВУЗЫ ДЛЯ ФРОНТА»</a:t>
            </a:r>
            <a:br>
              <a:rPr lang="ru-RU" dirty="0" smtClean="0">
                <a:solidFill>
                  <a:srgbClr val="00B050"/>
                </a:solidFill>
              </a:rPr>
            </a:br>
            <a:r>
              <a:rPr lang="ru-RU" dirty="0" smtClean="0">
                <a:solidFill>
                  <a:srgbClr val="00B050"/>
                </a:solidFill>
              </a:rPr>
              <a:t> </a:t>
            </a:r>
            <a:r>
              <a:rPr lang="ru-RU" sz="3100" dirty="0" smtClean="0">
                <a:solidFill>
                  <a:srgbClr val="00B050"/>
                </a:solidFill>
              </a:rPr>
              <a:t>от ДК МЭИ в 2024-2025 </a:t>
            </a:r>
            <a:r>
              <a:rPr lang="ru-RU" sz="3100" dirty="0" err="1" smtClean="0">
                <a:solidFill>
                  <a:srgbClr val="00B050"/>
                </a:solidFill>
              </a:rPr>
              <a:t>гг.</a:t>
            </a:r>
            <a:endParaRPr lang="ru-RU" sz="3100" dirty="0">
              <a:solidFill>
                <a:srgbClr val="00B050"/>
              </a:solidFill>
            </a:endParaRPr>
          </a:p>
        </p:txBody>
      </p:sp>
      <p:pic>
        <p:nvPicPr>
          <p:cNvPr id="10" name="Рисунок 9"/>
          <p:cNvPicPr>
            <a:picLocks noChangeAspect="1"/>
          </p:cNvPicPr>
          <p:nvPr/>
        </p:nvPicPr>
        <p:blipFill>
          <a:blip r:embed="rId3"/>
          <a:srcRect/>
          <a:stretch>
            <a:fillRect/>
          </a:stretch>
        </p:blipFill>
        <p:spPr>
          <a:xfrm>
            <a:off x="452809" y="4915136"/>
            <a:ext cx="2969441" cy="1942866"/>
          </a:xfrm>
          <a:prstGeom prst="rect">
            <a:avLst/>
          </a:prstGeom>
        </p:spPr>
      </p:pic>
      <p:pic>
        <p:nvPicPr>
          <p:cNvPr id="12" name="Рисунок 11"/>
          <p:cNvPicPr>
            <a:picLocks noChangeAspect="1"/>
          </p:cNvPicPr>
          <p:nvPr/>
        </p:nvPicPr>
        <p:blipFill>
          <a:blip r:embed="rId4"/>
          <a:srcRect/>
          <a:stretch>
            <a:fillRect/>
          </a:stretch>
        </p:blipFill>
        <p:spPr>
          <a:xfrm>
            <a:off x="8452740" y="1474250"/>
            <a:ext cx="3327701" cy="2527275"/>
          </a:xfrm>
          <a:prstGeom prst="rect">
            <a:avLst/>
          </a:prstGeom>
        </p:spPr>
      </p:pic>
      <p:pic>
        <p:nvPicPr>
          <p:cNvPr id="13" name="Рисунок 12"/>
          <p:cNvPicPr>
            <a:picLocks noChangeAspect="1"/>
          </p:cNvPicPr>
          <p:nvPr/>
        </p:nvPicPr>
        <p:blipFill>
          <a:blip r:embed="rId5"/>
          <a:srcRect/>
          <a:stretch>
            <a:fillRect/>
          </a:stretch>
        </p:blipFill>
        <p:spPr>
          <a:xfrm>
            <a:off x="3498217" y="3183220"/>
            <a:ext cx="3137285" cy="1834955"/>
          </a:xfrm>
          <a:prstGeom prst="rect">
            <a:avLst/>
          </a:prstGeom>
        </p:spPr>
      </p:pic>
      <p:pic>
        <p:nvPicPr>
          <p:cNvPr id="14" name="Рисунок 13"/>
          <p:cNvPicPr>
            <a:picLocks noChangeAspect="1"/>
          </p:cNvPicPr>
          <p:nvPr/>
        </p:nvPicPr>
        <p:blipFill>
          <a:blip r:embed="rId6"/>
          <a:srcRect/>
          <a:stretch>
            <a:fillRect/>
          </a:stretch>
        </p:blipFill>
        <p:spPr>
          <a:xfrm>
            <a:off x="10206023" y="4157564"/>
            <a:ext cx="1639171" cy="2185561"/>
          </a:xfrm>
          <a:prstGeom prst="rect">
            <a:avLst/>
          </a:prstGeom>
        </p:spPr>
      </p:pic>
      <p:pic>
        <p:nvPicPr>
          <p:cNvPr id="15" name="Рисунок 14"/>
          <p:cNvPicPr>
            <a:picLocks noChangeAspect="1"/>
          </p:cNvPicPr>
          <p:nvPr/>
        </p:nvPicPr>
        <p:blipFill>
          <a:blip r:embed="rId7"/>
          <a:srcRect/>
          <a:stretch>
            <a:fillRect/>
          </a:stretch>
        </p:blipFill>
        <p:spPr>
          <a:xfrm>
            <a:off x="3744741" y="5018175"/>
            <a:ext cx="2512183" cy="1736786"/>
          </a:xfrm>
          <a:prstGeom prst="rect">
            <a:avLst/>
          </a:prstGeom>
        </p:spPr>
      </p:pic>
      <p:pic>
        <p:nvPicPr>
          <p:cNvPr id="16" name="Рисунок 15"/>
          <p:cNvPicPr>
            <a:picLocks noChangeAspect="1"/>
          </p:cNvPicPr>
          <p:nvPr/>
        </p:nvPicPr>
        <p:blipFill>
          <a:blip r:embed="rId8"/>
          <a:srcRect/>
          <a:stretch>
            <a:fillRect/>
          </a:stretch>
        </p:blipFill>
        <p:spPr>
          <a:xfrm>
            <a:off x="8452740" y="4157564"/>
            <a:ext cx="1634138" cy="2178850"/>
          </a:xfrm>
          <a:prstGeom prst="rect">
            <a:avLst/>
          </a:prstGeom>
        </p:spPr>
      </p:pic>
      <p:pic>
        <p:nvPicPr>
          <p:cNvPr id="17" name="Рисунок 16"/>
          <p:cNvPicPr>
            <a:picLocks noChangeAspect="1"/>
          </p:cNvPicPr>
          <p:nvPr/>
        </p:nvPicPr>
        <p:blipFill>
          <a:blip r:embed="rId9"/>
          <a:srcRect/>
          <a:stretch>
            <a:fillRect/>
          </a:stretch>
        </p:blipFill>
        <p:spPr>
          <a:xfrm>
            <a:off x="628041" y="3151763"/>
            <a:ext cx="2618978" cy="1736786"/>
          </a:xfrm>
          <a:prstGeom prst="rect">
            <a:avLst/>
          </a:prstGeom>
        </p:spPr>
      </p:pic>
      <p:sp>
        <p:nvSpPr>
          <p:cNvPr id="18" name="Объект 17"/>
          <p:cNvSpPr>
            <a:spLocks noGrp="1" noEditPoints="1"/>
          </p:cNvSpPr>
          <p:nvPr>
            <p:ph idx="1"/>
          </p:nvPr>
        </p:nvSpPr>
        <p:spPr>
          <a:xfrm rot="21340044" flipH="1">
            <a:off x="631616" y="2211860"/>
            <a:ext cx="45719" cy="96380"/>
          </a:xfrm>
        </p:spPr>
        <p:txBody>
          <a:bodyPr>
            <a:normAutofit fontScale="25000" lnSpcReduction="20000"/>
          </a:bodyPr>
          <a:lstStyle/>
          <a:p>
            <a:endParaRPr lang="ru-RU" dirty="0"/>
          </a:p>
        </p:txBody>
      </p:sp>
      <p:sp>
        <p:nvSpPr>
          <p:cNvPr id="19" name="Текст. поле 18"/>
          <p:cNvSpPr txBox="1"/>
          <p:nvPr/>
        </p:nvSpPr>
        <p:spPr>
          <a:xfrm rot="21600000">
            <a:off x="78872" y="2071597"/>
            <a:ext cx="7680881" cy="1065289"/>
          </a:xfrm>
          <a:prstGeom prst="rect">
            <a:avLst/>
          </a:prstGeom>
          <a:noFill/>
        </p:spPr>
        <p:txBody>
          <a:bodyPr wrap="square" rtlCol="0">
            <a:spAutoFit/>
          </a:bodyPr>
          <a:lstStyle/>
          <a:p>
            <a:pPr algn="l">
              <a:buFont typeface="Wingdings" charset="0"/>
              <a:buChar char="Ø"/>
            </a:pPr>
            <a:r>
              <a:rPr lang="ru-RU" sz="1600" dirty="0"/>
              <a:t>Заявки на закупки гуманитарной помощи поступают от действующих частей ВС РФ, через Помощника проректора по безопасности </a:t>
            </a:r>
            <a:r>
              <a:rPr lang="ru-RU" sz="1600" dirty="0" err="1"/>
              <a:t>Таранина</a:t>
            </a:r>
            <a:r>
              <a:rPr lang="ru-RU" sz="1600" dirty="0"/>
              <a:t> Б.Л., от 17-ой танковой роты – в/ч 12315 и штурмового отряда в/ч 58198, в этих частях  находятся на СВО близкие родственники сотрудников УСО НИУ «МЭИ».</a:t>
            </a:r>
          </a:p>
        </p:txBody>
      </p:sp>
      <p:pic>
        <p:nvPicPr>
          <p:cNvPr id="20" name="Рисунок 4"/>
          <p:cNvPicPr>
            <a:picLocks noChangeAspect="1"/>
          </p:cNvPicPr>
          <p:nvPr/>
        </p:nvPicPr>
        <p:blipFill>
          <a:blip r:embed="rId10"/>
          <a:srcRect/>
          <a:stretch>
            <a:fillRect/>
          </a:stretch>
        </p:blipFill>
        <p:spPr>
          <a:xfrm>
            <a:off x="6740877" y="3511624"/>
            <a:ext cx="1592720" cy="283150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711793" y="-418599"/>
            <a:ext cx="9478728" cy="1858886"/>
          </a:xfrm>
        </p:spPr>
        <p:txBody>
          <a:bodyPr>
            <a:normAutofit/>
          </a:bodyPr>
          <a:lstStyle/>
          <a:p>
            <a:pPr algn="ctr"/>
            <a:endParaRPr lang="ru-RU" dirty="0" smtClean="0">
              <a:solidFill>
                <a:srgbClr val="00B050"/>
              </a:solidFill>
            </a:endParaRPr>
          </a:p>
          <a:p>
            <a:pPr algn="ctr"/>
            <a:endParaRPr lang="ru-RU" dirty="0" smtClean="0">
              <a:solidFill>
                <a:srgbClr val="00B050"/>
              </a:solidFill>
            </a:endParaRPr>
          </a:p>
          <a:p>
            <a:pPr algn="ctr"/>
            <a:r>
              <a:rPr lang="ru-RU" dirty="0" smtClean="0">
                <a:solidFill>
                  <a:srgbClr val="00B050"/>
                </a:solidFill>
              </a:rPr>
              <a:t>Гуманитарная помощь для СВО</a:t>
            </a:r>
            <a:endParaRPr lang="ru-RU" dirty="0">
              <a:solidFill>
                <a:srgbClr val="00B050"/>
              </a:solidFill>
            </a:endParaRPr>
          </a:p>
        </p:txBody>
      </p:sp>
      <p:sp>
        <p:nvSpPr>
          <p:cNvPr id="3" name="Заполнитель контента 2"/>
          <p:cNvSpPr>
            <a:spLocks noGrp="1" noEditPoints="1"/>
          </p:cNvSpPr>
          <p:nvPr>
            <p:ph idx="1"/>
          </p:nvPr>
        </p:nvSpPr>
        <p:spPr>
          <a:xfrm>
            <a:off x="838200" y="1848037"/>
            <a:ext cx="11048508" cy="4650002"/>
          </a:xfrm>
        </p:spPr>
        <p:txBody>
          <a:bodyPr>
            <a:noAutofit/>
          </a:bodyPr>
          <a:lstStyle/>
          <a:p>
            <a:pPr>
              <a:buFont typeface="Wingdings" charset="0"/>
              <a:buChar char="Ø"/>
            </a:pPr>
            <a:r>
              <a:rPr lang="ru-RU" sz="1600" dirty="0">
                <a:solidFill>
                  <a:schemeClr val="tx1"/>
                </a:solidFill>
              </a:rPr>
              <a:t>В акции «Вузы для фронта» участвуют тысячи студентов и преподавателей более 500 образовательных организаций со всей страны. Они регулярно собирают и направляют в новые регионы и в зону СВО гуманитарную помощь, деньги для закупки военного снаряжения, изготавливают своими руками полезные устройства для </a:t>
            </a:r>
            <a:r>
              <a:rPr lang="ru-RU" sz="1600" dirty="0" err="1">
                <a:solidFill>
                  <a:schemeClr val="tx1"/>
                </a:solidFill>
              </a:rPr>
              <a:t>бойцов,в</a:t>
            </a:r>
            <a:r>
              <a:rPr lang="ru-RU" sz="1600" dirty="0">
                <a:solidFill>
                  <a:schemeClr val="tx1"/>
                </a:solidFill>
              </a:rPr>
              <a:t> том числе окопные свечи, плетут  маскировочные сети, вяжут шерстяные носки. В состав гуманитарного груза  входит: теплая одежда, </a:t>
            </a:r>
            <a:r>
              <a:rPr lang="ru-RU" sz="1600" dirty="0" err="1">
                <a:solidFill>
                  <a:schemeClr val="tx1"/>
                </a:solidFill>
              </a:rPr>
              <a:t>флисовые</a:t>
            </a:r>
            <a:r>
              <a:rPr lang="ru-RU" sz="1600" dirty="0">
                <a:solidFill>
                  <a:schemeClr val="tx1"/>
                </a:solidFill>
              </a:rPr>
              <a:t> мужские толстовки, спальные мешки, палатки, теплые одеяла, обувь, термобелье, нижнее белье, камуфляжные футболки, шапки, сапоги </a:t>
            </a:r>
            <a:r>
              <a:rPr lang="en-US" sz="1600" dirty="0">
                <a:solidFill>
                  <a:schemeClr val="tx1"/>
                </a:solidFill>
              </a:rPr>
              <a:t>EVA</a:t>
            </a:r>
            <a:r>
              <a:rPr lang="ru-RU" sz="1600" dirty="0">
                <a:solidFill>
                  <a:schemeClr val="tx1"/>
                </a:solidFill>
              </a:rPr>
              <a:t> с </a:t>
            </a:r>
            <a:r>
              <a:rPr lang="ru-RU" sz="1600" dirty="0" err="1">
                <a:solidFill>
                  <a:schemeClr val="tx1"/>
                </a:solidFill>
              </a:rPr>
              <a:t>термовкладышем</a:t>
            </a:r>
            <a:r>
              <a:rPr lang="ru-RU" sz="1600" dirty="0">
                <a:solidFill>
                  <a:schemeClr val="tx1"/>
                </a:solidFill>
              </a:rPr>
              <a:t>,</a:t>
            </a:r>
            <a:r>
              <a:rPr lang="en-US" sz="1600" dirty="0">
                <a:solidFill>
                  <a:schemeClr val="tx1"/>
                </a:solidFill>
              </a:rPr>
              <a:t> </a:t>
            </a:r>
            <a:r>
              <a:rPr lang="ru-RU" sz="1600" dirty="0">
                <a:solidFill>
                  <a:schemeClr val="tx1"/>
                </a:solidFill>
              </a:rPr>
              <a:t>окопные свечи, </a:t>
            </a:r>
            <a:r>
              <a:rPr lang="ru-RU" sz="1600" dirty="0" err="1">
                <a:solidFill>
                  <a:schemeClr val="tx1"/>
                </a:solidFill>
              </a:rPr>
              <a:t>бронежилет,каталитические</a:t>
            </a:r>
            <a:r>
              <a:rPr lang="ru-RU" sz="1600" dirty="0">
                <a:solidFill>
                  <a:schemeClr val="tx1"/>
                </a:solidFill>
              </a:rPr>
              <a:t> грелки, влажные </a:t>
            </a:r>
            <a:r>
              <a:rPr lang="ru-RU" sz="1600" dirty="0" err="1">
                <a:solidFill>
                  <a:schemeClr val="tx1"/>
                </a:solidFill>
              </a:rPr>
              <a:t>салфетки,туалетная</a:t>
            </a:r>
            <a:r>
              <a:rPr lang="ru-RU" sz="1600" dirty="0">
                <a:solidFill>
                  <a:schemeClr val="tx1"/>
                </a:solidFill>
              </a:rPr>
              <a:t> бумага, аптечка первой </a:t>
            </a:r>
            <a:r>
              <a:rPr lang="ru-RU" sz="1600" dirty="0" err="1">
                <a:solidFill>
                  <a:schemeClr val="tx1"/>
                </a:solidFill>
              </a:rPr>
              <a:t>помощи,медикаменты</a:t>
            </a:r>
            <a:r>
              <a:rPr lang="ru-RU" sz="1600" dirty="0">
                <a:solidFill>
                  <a:schemeClr val="tx1"/>
                </a:solidFill>
              </a:rPr>
              <a:t>,  шанцевый инструмент, </a:t>
            </a:r>
            <a:r>
              <a:rPr lang="ru-RU" sz="1600" dirty="0" err="1">
                <a:solidFill>
                  <a:schemeClr val="tx1"/>
                </a:solidFill>
              </a:rPr>
              <a:t>генераторы,бензопилы,квадрокоптеры,кондитерские</a:t>
            </a:r>
            <a:r>
              <a:rPr lang="ru-RU" sz="1600" dirty="0">
                <a:solidFill>
                  <a:schemeClr val="tx1"/>
                </a:solidFill>
              </a:rPr>
              <a:t> изделия, продукты питания. Доставка на место сбора и погрузку осуществляется силами сотрудников ЦКОП и студентами НИУ "</a:t>
            </a:r>
            <a:r>
              <a:rPr lang="ru-RU" sz="1600" dirty="0" err="1">
                <a:solidFill>
                  <a:schemeClr val="tx1"/>
                </a:solidFill>
              </a:rPr>
              <a:t>МЭИ". Все</a:t>
            </a:r>
            <a:r>
              <a:rPr lang="ru-RU" sz="1600" dirty="0">
                <a:solidFill>
                  <a:schemeClr val="tx1"/>
                </a:solidFill>
              </a:rPr>
              <a:t> посылки для СВО упаковываются также силами сотрудников и студентов с полной маркировкой каждой коробки. Наклейки "МЭИ", "Все для Победы" нам изготовил наш художник Александр </a:t>
            </a:r>
            <a:r>
              <a:rPr lang="ru-RU" sz="1600" dirty="0" err="1">
                <a:solidFill>
                  <a:schemeClr val="tx1"/>
                </a:solidFill>
              </a:rPr>
              <a:t>Землеруб</a:t>
            </a:r>
            <a:r>
              <a:rPr lang="ru-RU" sz="1600" dirty="0">
                <a:solidFill>
                  <a:schemeClr val="tx1"/>
                </a:solidFill>
              </a:rPr>
              <a:t>.</a:t>
            </a:r>
          </a:p>
          <a:p>
            <a:pPr>
              <a:buFont typeface="Wingdings" charset="0"/>
              <a:buChar char="Ø"/>
            </a:pPr>
            <a:r>
              <a:rPr lang="ru-RU" sz="1600" dirty="0">
                <a:solidFill>
                  <a:schemeClr val="tx1"/>
                </a:solidFill>
              </a:rPr>
              <a:t>Огромную работу ведут сотрудники НИУ "МЭИ" по оказанию помощи госпиталям и медицинским ротам. Перевязочные средства, постельное белье, медикаменты, средства реабилитации раненных - все это отправляется ежемесячно.</a:t>
            </a:r>
          </a:p>
          <a:p>
            <a:pPr>
              <a:buFont typeface="Wingdings" charset="0"/>
              <a:buChar char="Ø"/>
            </a:pPr>
            <a:r>
              <a:rPr lang="ru-RU" sz="1600" dirty="0">
                <a:solidFill>
                  <a:schemeClr val="tx1"/>
                </a:solidFill>
              </a:rPr>
              <a:t>Отдельным грузом доставлено более 1500 книг для восполнения библиотечного фонда образовательных организаций Донбасса и Луганской Народной Республики.</a:t>
            </a:r>
          </a:p>
        </p:txBody>
      </p:sp>
      <p:pic>
        <p:nvPicPr>
          <p:cNvPr id="4" name="Рисунок 3"/>
          <p:cNvPicPr>
            <a:picLocks noChangeAspect="1"/>
          </p:cNvPicPr>
          <p:nvPr/>
        </p:nvPicPr>
        <p:blipFill>
          <a:blip r:embed="rId3"/>
          <a:srcRect/>
          <a:stretch>
            <a:fillRect/>
          </a:stretch>
        </p:blipFill>
        <p:spPr>
          <a:xfrm>
            <a:off x="9286363" y="0"/>
            <a:ext cx="2838015" cy="185888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28416">
              <a:srgbClr val="EAF6C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489028" y="-319011"/>
            <a:ext cx="10515600" cy="1220678"/>
          </a:xfrm>
        </p:spPr>
        <p:txBody>
          <a:bodyPr>
            <a:normAutofit/>
          </a:bodyPr>
          <a:lstStyle/>
          <a:p>
            <a:r>
              <a:rPr lang="ru-RU" dirty="0" smtClean="0"/>
              <a:t> </a:t>
            </a:r>
            <a:br>
              <a:rPr lang="ru-RU" dirty="0" smtClean="0"/>
            </a:br>
            <a:r>
              <a:rPr lang="ru-RU" sz="2800" dirty="0" smtClean="0">
                <a:solidFill>
                  <a:srgbClr val="00B050"/>
                </a:solidFill>
              </a:rPr>
              <a:t>Изготовление продукции для нужд </a:t>
            </a:r>
            <a:r>
              <a:rPr lang="ru-RU" dirty="0" smtClean="0">
                <a:solidFill>
                  <a:srgbClr val="00B050"/>
                </a:solidFill>
              </a:rPr>
              <a:t>СВО</a:t>
            </a:r>
            <a:endParaRPr lang="en-US" dirty="0">
              <a:solidFill>
                <a:srgbClr val="00B050"/>
              </a:solidFill>
            </a:endParaRPr>
          </a:p>
        </p:txBody>
      </p:sp>
      <p:sp>
        <p:nvSpPr>
          <p:cNvPr id="3" name="Content Placeholder 2"/>
          <p:cNvSpPr>
            <a:spLocks noGrp="1" noEditPoints="1"/>
          </p:cNvSpPr>
          <p:nvPr>
            <p:ph idx="1"/>
          </p:nvPr>
        </p:nvSpPr>
        <p:spPr>
          <a:xfrm>
            <a:off x="489028" y="901666"/>
            <a:ext cx="6346996" cy="5190367"/>
          </a:xfrm>
        </p:spPr>
        <p:txBody>
          <a:bodyPr/>
          <a:lstStyle/>
          <a:p>
            <a:pPr>
              <a:buFont typeface="Wingdings" charset="0"/>
              <a:buChar char="Ø"/>
            </a:pPr>
            <a:r>
              <a:rPr lang="ru-RU" dirty="0">
                <a:solidFill>
                  <a:schemeClr val="tx1"/>
                </a:solidFill>
              </a:rPr>
              <a:t>Сотрудниками и студентами НИУ "МЭИ" сплетены своими руками и переданы на фронт маскировочные сети </a:t>
            </a:r>
            <a:r>
              <a:rPr lang="ru-RU" dirty="0" smtClean="0">
                <a:solidFill>
                  <a:schemeClr val="tx1"/>
                </a:solidFill>
              </a:rPr>
              <a:t>720 </a:t>
            </a:r>
            <a:r>
              <a:rPr lang="ru-RU" dirty="0">
                <a:solidFill>
                  <a:schemeClr val="tx1"/>
                </a:solidFill>
              </a:rPr>
              <a:t>штук. </a:t>
            </a:r>
            <a:endParaRPr lang="ru-RU" dirty="0" smtClean="0">
              <a:solidFill>
                <a:schemeClr val="tx1"/>
              </a:solidFill>
            </a:endParaRPr>
          </a:p>
          <a:p>
            <a:pPr>
              <a:buFont typeface="Wingdings" charset="0"/>
              <a:buChar char="Ø"/>
            </a:pPr>
            <a:r>
              <a:rPr lang="ru-RU" dirty="0" smtClean="0">
                <a:solidFill>
                  <a:schemeClr val="tx1"/>
                </a:solidFill>
              </a:rPr>
              <a:t>К акции "Вузы для фронта" присоединились участники Всероссийского детско-юношеского военно-патриотического общественного движения "</a:t>
            </a:r>
            <a:r>
              <a:rPr lang="ru-RU" dirty="0" err="1" smtClean="0">
                <a:solidFill>
                  <a:schemeClr val="tx1"/>
                </a:solidFill>
              </a:rPr>
              <a:t>ЮнАрмия</a:t>
            </a:r>
            <a:r>
              <a:rPr lang="ru-RU" dirty="0" smtClean="0">
                <a:solidFill>
                  <a:schemeClr val="tx1"/>
                </a:solidFill>
              </a:rPr>
              <a:t>", которые передали более 800 писем и подарков к Новому году. </a:t>
            </a:r>
          </a:p>
          <a:p>
            <a:pPr>
              <a:buFont typeface="Wingdings" charset="0"/>
              <a:buChar char="Ø"/>
            </a:pPr>
            <a:r>
              <a:rPr lang="ru-RU" dirty="0" smtClean="0">
                <a:solidFill>
                  <a:schemeClr val="tx1"/>
                </a:solidFill>
              </a:rPr>
              <a:t>Для улучшения бытовых условий силами сотрудников Опытного завода МЭИ изготовлены более 100 печей-буржуек, более 1000 саперных "кошек« и окопных свечей и переходников для гранатометов.</a:t>
            </a:r>
          </a:p>
          <a:p>
            <a:pPr marL="0" indent="0">
              <a:buNone/>
            </a:pPr>
            <a:endParaRPr lang="ru-RU" dirty="0">
              <a:solidFill>
                <a:schemeClr val="tx1"/>
              </a:solidFill>
            </a:endParaRPr>
          </a:p>
          <a:p>
            <a:endParaRPr lang="ru-RU" dirty="0">
              <a:solidFill>
                <a:schemeClr val="tx1"/>
              </a:solidFill>
            </a:endParaRPr>
          </a:p>
        </p:txBody>
      </p:sp>
      <p:pic>
        <p:nvPicPr>
          <p:cNvPr id="4" name="Рисунок 5"/>
          <p:cNvPicPr>
            <a:picLocks noChangeAspect="1"/>
          </p:cNvPicPr>
          <p:nvPr/>
        </p:nvPicPr>
        <p:blipFill>
          <a:blip r:embed="rId3"/>
          <a:srcRect/>
          <a:stretch>
            <a:fillRect/>
          </a:stretch>
        </p:blipFill>
        <p:spPr>
          <a:xfrm>
            <a:off x="6836024" y="2710607"/>
            <a:ext cx="2658040" cy="1770919"/>
          </a:xfrm>
          <a:prstGeom prst="rect">
            <a:avLst/>
          </a:prstGeom>
        </p:spPr>
      </p:pic>
      <p:pic>
        <p:nvPicPr>
          <p:cNvPr id="5" name="Рисунок 6"/>
          <p:cNvPicPr>
            <a:picLocks noChangeAspect="1"/>
          </p:cNvPicPr>
          <p:nvPr/>
        </p:nvPicPr>
        <p:blipFill>
          <a:blip r:embed="rId4"/>
          <a:srcRect/>
          <a:stretch>
            <a:fillRect/>
          </a:stretch>
        </p:blipFill>
        <p:spPr>
          <a:xfrm>
            <a:off x="3583801" y="4651900"/>
            <a:ext cx="2590512" cy="1725929"/>
          </a:xfrm>
          <a:prstGeom prst="rect">
            <a:avLst/>
          </a:prstGeom>
        </p:spPr>
      </p:pic>
      <p:pic>
        <p:nvPicPr>
          <p:cNvPr id="6" name="Рисунок 5"/>
          <p:cNvPicPr>
            <a:picLocks noChangeAspect="1"/>
          </p:cNvPicPr>
          <p:nvPr/>
        </p:nvPicPr>
        <p:blipFill>
          <a:blip r:embed="rId5"/>
          <a:srcRect/>
          <a:stretch>
            <a:fillRect/>
          </a:stretch>
        </p:blipFill>
        <p:spPr>
          <a:xfrm>
            <a:off x="9650862" y="403966"/>
            <a:ext cx="2477295" cy="3303060"/>
          </a:xfrm>
          <a:prstGeom prst="rect">
            <a:avLst/>
          </a:prstGeom>
        </p:spPr>
      </p:pic>
      <p:pic>
        <p:nvPicPr>
          <p:cNvPr id="7" name="Рисунок 6"/>
          <p:cNvPicPr>
            <a:picLocks noChangeAspect="1"/>
          </p:cNvPicPr>
          <p:nvPr/>
        </p:nvPicPr>
        <p:blipFill>
          <a:blip r:embed="rId6"/>
          <a:srcRect/>
          <a:stretch>
            <a:fillRect/>
          </a:stretch>
        </p:blipFill>
        <p:spPr>
          <a:xfrm>
            <a:off x="7485158" y="288936"/>
            <a:ext cx="1699155" cy="2311640"/>
          </a:xfrm>
          <a:prstGeom prst="rect">
            <a:avLst/>
          </a:prstGeom>
        </p:spPr>
      </p:pic>
      <p:pic>
        <p:nvPicPr>
          <p:cNvPr id="8" name="Рисунок 7"/>
          <p:cNvPicPr>
            <a:picLocks noChangeAspect="1"/>
          </p:cNvPicPr>
          <p:nvPr/>
        </p:nvPicPr>
        <p:blipFill>
          <a:blip r:embed="rId7"/>
          <a:srcRect/>
          <a:stretch>
            <a:fillRect/>
          </a:stretch>
        </p:blipFill>
        <p:spPr>
          <a:xfrm>
            <a:off x="966565" y="4651900"/>
            <a:ext cx="2417271" cy="1610507"/>
          </a:xfrm>
          <a:prstGeom prst="rect">
            <a:avLst/>
          </a:prstGeom>
        </p:spPr>
      </p:pic>
      <p:pic>
        <p:nvPicPr>
          <p:cNvPr id="9" name="Рисунок 8"/>
          <p:cNvPicPr>
            <a:picLocks noChangeAspect="1"/>
          </p:cNvPicPr>
          <p:nvPr/>
        </p:nvPicPr>
        <p:blipFill>
          <a:blip r:embed="rId8"/>
          <a:srcRect/>
          <a:stretch>
            <a:fillRect/>
          </a:stretch>
        </p:blipFill>
        <p:spPr>
          <a:xfrm>
            <a:off x="6477878" y="4651900"/>
            <a:ext cx="1536060" cy="2048080"/>
          </a:xfrm>
          <a:prstGeom prst="rect">
            <a:avLst/>
          </a:prstGeom>
        </p:spPr>
      </p:pic>
      <p:pic>
        <p:nvPicPr>
          <p:cNvPr id="10" name="Рисунок 9"/>
          <p:cNvPicPr>
            <a:picLocks noChangeAspect="1"/>
          </p:cNvPicPr>
          <p:nvPr/>
        </p:nvPicPr>
        <p:blipFill>
          <a:blip r:embed="rId9"/>
          <a:srcRect/>
          <a:stretch>
            <a:fillRect/>
          </a:stretch>
        </p:blipFill>
        <p:spPr>
          <a:xfrm flipH="1">
            <a:off x="8755532" y="4701589"/>
            <a:ext cx="2598268" cy="194870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838200" y="-368036"/>
            <a:ext cx="10515600" cy="1325563"/>
          </a:xfrm>
        </p:spPr>
        <p:txBody>
          <a:bodyPr>
            <a:normAutofit/>
          </a:bodyPr>
          <a:lstStyle/>
          <a:p>
            <a:endParaRPr lang="ru-RU" dirty="0"/>
          </a:p>
          <a:p>
            <a:pPr algn="ctr"/>
            <a:r>
              <a:rPr lang="ru-RU" dirty="0" smtClean="0">
                <a:solidFill>
                  <a:srgbClr val="00B050"/>
                </a:solidFill>
              </a:rPr>
              <a:t>Энергия добра для СВО</a:t>
            </a:r>
            <a:endParaRPr lang="ru-RU" dirty="0">
              <a:solidFill>
                <a:srgbClr val="00B050"/>
              </a:solidFill>
            </a:endParaRPr>
          </a:p>
        </p:txBody>
      </p:sp>
      <p:sp>
        <p:nvSpPr>
          <p:cNvPr id="3" name="Заполнитель контента 2"/>
          <p:cNvSpPr>
            <a:spLocks noGrp="1" noEditPoints="1"/>
          </p:cNvSpPr>
          <p:nvPr>
            <p:ph idx="1"/>
          </p:nvPr>
        </p:nvSpPr>
        <p:spPr>
          <a:xfrm>
            <a:off x="321832" y="957527"/>
            <a:ext cx="11524957" cy="5900473"/>
          </a:xfrm>
        </p:spPr>
        <p:txBody>
          <a:bodyPr>
            <a:normAutofit/>
          </a:bodyPr>
          <a:lstStyle/>
          <a:p>
            <a:pPr>
              <a:buFont typeface="Wingdings" charset="0"/>
              <a:buChar char="Ø"/>
            </a:pPr>
            <a:r>
              <a:rPr lang="ru-RU" sz="1800" dirty="0" smtClean="0">
                <a:solidFill>
                  <a:schemeClr val="tx1"/>
                </a:solidFill>
              </a:rPr>
              <a:t>Наши </a:t>
            </a:r>
            <a:r>
              <a:rPr lang="ru-RU" sz="1800" dirty="0">
                <a:solidFill>
                  <a:schemeClr val="tx1"/>
                </a:solidFill>
              </a:rPr>
              <a:t>сотрудники общежития под руководст</a:t>
            </a:r>
            <a:r>
              <a:rPr lang="ru-RU" sz="1800" dirty="0" err="1" smtClean="0">
                <a:solidFill>
                  <a:schemeClr val="tx1"/>
                </a:solidFill>
              </a:rPr>
              <a:t>вом</a:t>
            </a:r>
            <a:r>
              <a:rPr lang="ru-RU" sz="1800" dirty="0" smtClean="0">
                <a:solidFill>
                  <a:schemeClr val="tx1"/>
                </a:solidFill>
              </a:rPr>
              <a:t> </a:t>
            </a:r>
            <a:r>
              <a:rPr lang="ru-RU" sz="1800" dirty="0">
                <a:solidFill>
                  <a:schemeClr val="tx1"/>
                </a:solidFill>
              </a:rPr>
              <a:t>Сулеймановой ТИ продолжают плести </a:t>
            </a:r>
            <a:r>
              <a:rPr lang="ru-RU" sz="1800" dirty="0" smtClean="0">
                <a:solidFill>
                  <a:schemeClr val="tx1"/>
                </a:solidFill>
              </a:rPr>
              <a:t>маскировочные сети </a:t>
            </a:r>
            <a:r>
              <a:rPr lang="ru-RU" sz="1800" dirty="0">
                <a:solidFill>
                  <a:schemeClr val="tx1"/>
                </a:solidFill>
              </a:rPr>
              <a:t>и </a:t>
            </a:r>
            <a:r>
              <a:rPr lang="ru-RU" sz="1800" dirty="0" smtClean="0">
                <a:solidFill>
                  <a:schemeClr val="tx1"/>
                </a:solidFill>
              </a:rPr>
              <a:t>вязать шерстяные </a:t>
            </a:r>
            <a:r>
              <a:rPr lang="ru-RU" sz="1800" dirty="0">
                <a:solidFill>
                  <a:schemeClr val="tx1"/>
                </a:solidFill>
              </a:rPr>
              <a:t>носки, </a:t>
            </a:r>
            <a:r>
              <a:rPr lang="ru-RU" sz="1800" dirty="0" smtClean="0">
                <a:solidFill>
                  <a:schemeClr val="tx1"/>
                </a:solidFill>
              </a:rPr>
              <a:t>уже более 500 пар отправили для </a:t>
            </a:r>
            <a:r>
              <a:rPr lang="ru-RU" sz="1800" dirty="0">
                <a:solidFill>
                  <a:schemeClr val="tx1"/>
                </a:solidFill>
              </a:rPr>
              <a:t>наших бойцов для СВО, </a:t>
            </a:r>
            <a:r>
              <a:rPr lang="ru-RU" sz="1800" dirty="0" smtClean="0">
                <a:solidFill>
                  <a:schemeClr val="tx1"/>
                </a:solidFill>
              </a:rPr>
              <a:t>поэтому всегда нужны </a:t>
            </a:r>
            <a:r>
              <a:rPr lang="ru-RU" sz="1800" dirty="0">
                <a:solidFill>
                  <a:schemeClr val="tx1"/>
                </a:solidFill>
              </a:rPr>
              <a:t>ткань и </a:t>
            </a:r>
            <a:r>
              <a:rPr lang="ru-RU" sz="1800" dirty="0" smtClean="0">
                <a:solidFill>
                  <a:schemeClr val="tx1"/>
                </a:solidFill>
              </a:rPr>
              <a:t>нитки.</a:t>
            </a:r>
            <a:r>
              <a:rPr lang="ru-RU" sz="2400" dirty="0" smtClean="0">
                <a:solidFill>
                  <a:schemeClr val="tx1"/>
                </a:solidFill>
              </a:rPr>
              <a:t/>
            </a:r>
            <a:br>
              <a:rPr lang="ru-RU" sz="2400" dirty="0" smtClean="0">
                <a:solidFill>
                  <a:schemeClr val="tx1"/>
                </a:solidFill>
              </a:rPr>
            </a:br>
            <a:endParaRPr lang="ru-RU" sz="2400" dirty="0" smtClean="0">
              <a:solidFill>
                <a:schemeClr val="tx1"/>
              </a:solidFill>
            </a:endParaRPr>
          </a:p>
          <a:p>
            <a:endParaRPr lang="ru-RU" sz="2400" dirty="0">
              <a:solidFill>
                <a:schemeClr val="tx1"/>
              </a:solidFill>
            </a:endParaRPr>
          </a:p>
          <a:p>
            <a:pPr marL="0" indent="0">
              <a:buNone/>
            </a:pPr>
            <a:endParaRPr lang="ru-RU" sz="2400" dirty="0" smtClean="0">
              <a:solidFill>
                <a:schemeClr val="tx1"/>
              </a:solidFill>
            </a:endParaRPr>
          </a:p>
          <a:p>
            <a:pPr marL="0" indent="0">
              <a:buNone/>
            </a:pPr>
            <a:endParaRPr lang="ru-RU" sz="2400" dirty="0">
              <a:solidFill>
                <a:schemeClr val="tx1"/>
              </a:solidFill>
            </a:endParaRPr>
          </a:p>
          <a:p>
            <a:pPr marL="0" indent="0">
              <a:buNone/>
            </a:pPr>
            <a:endParaRPr lang="ru-RU" sz="2400" dirty="0" smtClean="0">
              <a:solidFill>
                <a:schemeClr val="tx1"/>
              </a:solidFill>
            </a:endParaRPr>
          </a:p>
        </p:txBody>
      </p:sp>
      <p:pic>
        <p:nvPicPr>
          <p:cNvPr id="4" name="Рисунок 3"/>
          <p:cNvPicPr>
            <a:picLocks noChangeAspect="1"/>
          </p:cNvPicPr>
          <p:nvPr/>
        </p:nvPicPr>
        <p:blipFill>
          <a:blip r:embed="rId3"/>
          <a:srcRect/>
          <a:stretch>
            <a:fillRect/>
          </a:stretch>
        </p:blipFill>
        <p:spPr>
          <a:xfrm>
            <a:off x="7819553" y="4692729"/>
            <a:ext cx="2843758" cy="1958479"/>
          </a:xfrm>
          <a:prstGeom prst="rect">
            <a:avLst/>
          </a:prstGeom>
        </p:spPr>
      </p:pic>
      <p:pic>
        <p:nvPicPr>
          <p:cNvPr id="5" name="Рисунок 4"/>
          <p:cNvPicPr>
            <a:picLocks noChangeAspect="1"/>
          </p:cNvPicPr>
          <p:nvPr/>
        </p:nvPicPr>
        <p:blipFill>
          <a:blip r:embed="rId4"/>
          <a:srcRect/>
          <a:stretch>
            <a:fillRect/>
          </a:stretch>
        </p:blipFill>
        <p:spPr>
          <a:xfrm>
            <a:off x="5398790" y="2461279"/>
            <a:ext cx="2240909" cy="2987879"/>
          </a:xfrm>
          <a:prstGeom prst="rect">
            <a:avLst/>
          </a:prstGeom>
        </p:spPr>
      </p:pic>
      <p:pic>
        <p:nvPicPr>
          <p:cNvPr id="6" name="Рисунок 5"/>
          <p:cNvPicPr>
            <a:picLocks noChangeAspect="1"/>
          </p:cNvPicPr>
          <p:nvPr/>
        </p:nvPicPr>
        <p:blipFill>
          <a:blip r:embed="rId5"/>
          <a:srcRect/>
          <a:stretch>
            <a:fillRect/>
          </a:stretch>
        </p:blipFill>
        <p:spPr>
          <a:xfrm>
            <a:off x="523472" y="2461279"/>
            <a:ext cx="2240910" cy="2987879"/>
          </a:xfrm>
          <a:prstGeom prst="rect">
            <a:avLst/>
          </a:prstGeom>
        </p:spPr>
      </p:pic>
      <p:pic>
        <p:nvPicPr>
          <p:cNvPr id="7" name="Рисунок 6"/>
          <p:cNvPicPr>
            <a:picLocks noChangeAspect="1"/>
          </p:cNvPicPr>
          <p:nvPr/>
        </p:nvPicPr>
        <p:blipFill>
          <a:blip r:embed="rId6"/>
          <a:srcRect/>
          <a:stretch>
            <a:fillRect/>
          </a:stretch>
        </p:blipFill>
        <p:spPr>
          <a:xfrm>
            <a:off x="8486233" y="2375259"/>
            <a:ext cx="2867567" cy="2150675"/>
          </a:xfrm>
          <a:prstGeom prst="rect">
            <a:avLst/>
          </a:prstGeom>
        </p:spPr>
      </p:pic>
      <p:pic>
        <p:nvPicPr>
          <p:cNvPr id="8" name="Рисунок 7"/>
          <p:cNvPicPr>
            <a:picLocks noChangeAspect="1"/>
          </p:cNvPicPr>
          <p:nvPr/>
        </p:nvPicPr>
        <p:blipFill>
          <a:blip r:embed="rId7"/>
          <a:srcRect/>
          <a:stretch>
            <a:fillRect/>
          </a:stretch>
        </p:blipFill>
        <p:spPr>
          <a:xfrm>
            <a:off x="2922449" y="3361038"/>
            <a:ext cx="2296487" cy="306198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838200" y="-456521"/>
            <a:ext cx="10184027" cy="1346207"/>
          </a:xfrm>
        </p:spPr>
        <p:txBody>
          <a:bodyPr>
            <a:normAutofit fontScale="90000"/>
          </a:bodyPr>
          <a:lstStyle/>
          <a:p>
            <a:r>
              <a:rPr lang="en-US" dirty="0" smtClean="0"/>
              <a:t/>
            </a:r>
            <a:br>
              <a:rPr lang="en-US" dirty="0" smtClean="0"/>
            </a:br>
            <a:r>
              <a:rPr lang="en-US" dirty="0"/>
              <a:t>	</a:t>
            </a:r>
            <a:r>
              <a:rPr lang="ru-RU" dirty="0" smtClean="0">
                <a:solidFill>
                  <a:srgbClr val="00B050"/>
                </a:solidFill>
              </a:rPr>
              <a:t>Благотворительный фонд штаба «Энергия Добра»</a:t>
            </a:r>
            <a:endParaRPr lang="ru-RU" dirty="0">
              <a:solidFill>
                <a:srgbClr val="00B050"/>
              </a:solidFill>
            </a:endParaRPr>
          </a:p>
        </p:txBody>
      </p:sp>
      <p:sp>
        <p:nvSpPr>
          <p:cNvPr id="3" name="Заполнитель контента 2"/>
          <p:cNvSpPr>
            <a:spLocks noGrp="1" noEditPoints="1"/>
          </p:cNvSpPr>
          <p:nvPr>
            <p:ph idx="1"/>
          </p:nvPr>
        </p:nvSpPr>
        <p:spPr>
          <a:xfrm>
            <a:off x="1270687" y="1004966"/>
            <a:ext cx="10515600" cy="5853034"/>
          </a:xfrm>
        </p:spPr>
        <p:txBody>
          <a:bodyPr>
            <a:normAutofit/>
          </a:bodyPr>
          <a:lstStyle/>
          <a:p>
            <a:pPr>
              <a:buFont typeface="Wingdings" charset="0"/>
              <a:buChar char="Ø"/>
            </a:pPr>
            <a:r>
              <a:rPr lang="ru-RU" dirty="0"/>
              <a:t>НИУ «МЭИ» является ответственным за централизованный сбор гуманитарной помощи и отправки его единой колонной от ДК МЭИ. Информация о проводимой образовательными учреждениями работе по поддержке бойцов, принимающих участие в специальной военной операции, и гражданского населения, пострадавшего от обстрелов ВСУ, поступает со всех регионов России. Всего за 2024-2025 гг.  сотрудниками Совета ветеранов, Профкома сотрудников и  студентов НИУ «МЭИ» было собрано и потрачено на закупку гуманитарной помощи  1.304.200 </a:t>
            </a:r>
            <a:r>
              <a:rPr lang="ru-RU" dirty="0" smtClean="0"/>
              <a:t>руб.</a:t>
            </a:r>
          </a:p>
          <a:p>
            <a:pPr>
              <a:buFont typeface="Wingdings" charset="0"/>
              <a:buChar char="Ø"/>
            </a:pPr>
            <a:r>
              <a:rPr lang="ru-RU" dirty="0">
                <a:solidFill>
                  <a:schemeClr val="tx1"/>
                </a:solidFill>
              </a:rPr>
              <a:t>Профком сотрудников  «МЭИ» совместно с Советом ветаранов НИУ "МЭИ" и штабом "Энергия Добра" сделали </a:t>
            </a:r>
            <a:r>
              <a:rPr lang="ru-RU" dirty="0" err="1">
                <a:solidFill>
                  <a:schemeClr val="tx1"/>
                </a:solidFill>
              </a:rPr>
              <a:t>куар</a:t>
            </a:r>
            <a:r>
              <a:rPr lang="ru-RU" dirty="0">
                <a:solidFill>
                  <a:schemeClr val="tx1"/>
                </a:solidFill>
              </a:rPr>
              <a:t> код для облегчения сбора денежных средств в Благотворительный </a:t>
            </a:r>
            <a:r>
              <a:rPr lang="ru-RU" dirty="0" smtClean="0">
                <a:solidFill>
                  <a:schemeClr val="tx1"/>
                </a:solidFill>
              </a:rPr>
              <a:t>фонд.</a:t>
            </a:r>
          </a:p>
          <a:p>
            <a:pPr>
              <a:buFont typeface="Wingdings" charset="0"/>
              <a:buChar char="Ø"/>
            </a:pPr>
            <a:endParaRPr lang="ru-RU" dirty="0" smtClean="0">
              <a:solidFill>
                <a:schemeClr val="tx1"/>
              </a:solidFill>
            </a:endParaRPr>
          </a:p>
          <a:p>
            <a:pPr marL="0" indent="0" algn="l" defTabSz="914400" eaLnBrk="0" fontAlgn="base" hangingPunct="0">
              <a:spcBef>
                <a:spcPct val="0"/>
              </a:spcBef>
              <a:spcAft>
                <a:spcPct val="0"/>
              </a:spcAft>
              <a:buSzPct val="100000"/>
              <a:buNone/>
              <a:tabLst>
                <a:tab pos="4895850" algn="l"/>
              </a:tabLst>
            </a:pPr>
            <a:r>
              <a:rPr lang="ru-RU" altLang="ru-RU" sz="3600" b="1" dirty="0" smtClean="0">
                <a:solidFill>
                  <a:srgbClr val="1F4E79"/>
                </a:solidFill>
                <a:latin typeface="Times New Roman" panose="02020603050405020304" pitchFamily="18" charset="0"/>
                <a:ea typeface="Calibri" panose="020F0502020204030204" pitchFamily="34" charset="0"/>
                <a:cs typeface="Times New Roman" panose="02020603050405020304" pitchFamily="18" charset="0"/>
              </a:rPr>
              <a:t>Профком сотрудников МЭИ</a:t>
            </a:r>
            <a:endParaRPr lang="ru-RU" altLang="ru-RU" sz="3600" dirty="0" smtClean="0">
              <a:solidFill>
                <a:schemeClr val="tx1"/>
              </a:solidFill>
            </a:endParaRPr>
          </a:p>
          <a:p>
            <a:pPr marL="0" indent="0" defTabSz="914400" eaLnBrk="0" fontAlgn="base" hangingPunct="0">
              <a:spcBef>
                <a:spcPct val="0"/>
              </a:spcBef>
              <a:spcAft>
                <a:spcPct val="0"/>
              </a:spcAft>
              <a:buSzPct val="100000"/>
              <a:buNone/>
              <a:tabLst>
                <a:tab pos="4895850" algn="l"/>
              </a:tabLst>
            </a:pPr>
            <a:r>
              <a:rPr lang="ru-RU" altLang="ru-RU" b="1" dirty="0" smtClean="0">
                <a:solidFill>
                  <a:srgbClr val="1F3864"/>
                </a:solidFill>
                <a:latin typeface="Times New Roman" panose="02020603050405020304" pitchFamily="18" charset="0"/>
                <a:ea typeface="Calibri" panose="020F0502020204030204" pitchFamily="34" charset="0"/>
                <a:cs typeface="Times New Roman" panose="02020603050405020304" pitchFamily="18" charset="0"/>
              </a:rPr>
              <a:t>ПОЖЕРТВОВАНИЕ </a:t>
            </a:r>
            <a:r>
              <a:rPr lang="ru-RU" altLang="ru-RU" b="1" dirty="0">
                <a:solidFill>
                  <a:srgbClr val="1F3864"/>
                </a:solidFill>
                <a:latin typeface="Times New Roman" panose="02020603050405020304" pitchFamily="18" charset="0"/>
                <a:ea typeface="Calibri" panose="020F0502020204030204" pitchFamily="34" charset="0"/>
                <a:cs typeface="Times New Roman" panose="02020603050405020304" pitchFamily="18" charset="0"/>
              </a:rPr>
              <a:t>В ПОДДЕРЖКУ БЛАГОТВОРИТЕЛЬНОЙ </a:t>
            </a:r>
            <a:endParaRPr lang="ru-RU" altLang="ru-RU" b="1" dirty="0" smtClean="0">
              <a:solidFill>
                <a:srgbClr val="1F3864"/>
              </a:solidFill>
              <a:latin typeface="Times New Roman" panose="02020603050405020304" pitchFamily="18" charset="0"/>
              <a:ea typeface="Calibri" panose="020F0502020204030204" pitchFamily="34" charset="0"/>
              <a:cs typeface="Times New Roman" panose="02020603050405020304" pitchFamily="18" charset="0"/>
            </a:endParaRPr>
          </a:p>
          <a:p>
            <a:pPr marL="0" indent="0" defTabSz="914400" eaLnBrk="0" fontAlgn="base" hangingPunct="0">
              <a:spcBef>
                <a:spcPct val="0"/>
              </a:spcBef>
              <a:spcAft>
                <a:spcPct val="0"/>
              </a:spcAft>
              <a:buSzPct val="100000"/>
              <a:buNone/>
              <a:tabLst>
                <a:tab pos="4895850" algn="l"/>
              </a:tabLst>
            </a:pPr>
            <a:r>
              <a:rPr lang="ru-RU" altLang="ru-RU" b="1" dirty="0" smtClean="0">
                <a:solidFill>
                  <a:srgbClr val="1F3864"/>
                </a:solidFill>
                <a:latin typeface="Times New Roman" panose="02020603050405020304" pitchFamily="18" charset="0"/>
                <a:ea typeface="Calibri" panose="020F0502020204030204" pitchFamily="34" charset="0"/>
                <a:cs typeface="Times New Roman" panose="02020603050405020304" pitchFamily="18" charset="0"/>
              </a:rPr>
              <a:t>АКЦИИ </a:t>
            </a:r>
            <a:r>
              <a:rPr lang="ru-RU" altLang="ru-RU" b="1" dirty="0">
                <a:solidFill>
                  <a:srgbClr val="1F3864"/>
                </a:solidFill>
                <a:latin typeface="Times New Roman" panose="02020603050405020304" pitchFamily="18" charset="0"/>
                <a:ea typeface="Calibri" panose="020F0502020204030204" pitchFamily="34" charset="0"/>
                <a:cs typeface="Times New Roman" panose="02020603050405020304" pitchFamily="18" charset="0"/>
              </a:rPr>
              <a:t>ПРОФКОМА </a:t>
            </a:r>
            <a:r>
              <a:rPr lang="ru-RU" altLang="ru-RU" b="1" dirty="0" smtClean="0">
                <a:solidFill>
                  <a:srgbClr val="1F3864"/>
                </a:solidFill>
                <a:latin typeface="Times New Roman" panose="02020603050405020304" pitchFamily="18" charset="0"/>
                <a:ea typeface="Calibri" panose="020F0502020204030204" pitchFamily="34" charset="0"/>
                <a:cs typeface="Times New Roman" panose="02020603050405020304" pitchFamily="18" charset="0"/>
              </a:rPr>
              <a:t>СОТРУДНИКОВ</a:t>
            </a:r>
          </a:p>
          <a:p>
            <a:pPr marL="0" indent="0" defTabSz="914400" eaLnBrk="0" fontAlgn="base" hangingPunct="0">
              <a:spcBef>
                <a:spcPct val="0"/>
              </a:spcBef>
              <a:spcAft>
                <a:spcPct val="0"/>
              </a:spcAft>
              <a:buSzPct val="100000"/>
              <a:buNone/>
              <a:tabLst>
                <a:tab pos="4895850" algn="l"/>
              </a:tabLst>
            </a:pPr>
            <a:endParaRPr lang="ru-RU" altLang="ru-RU" sz="900" dirty="0">
              <a:solidFill>
                <a:schemeClr val="tx1"/>
              </a:solidFill>
            </a:endParaRPr>
          </a:p>
          <a:p>
            <a:pPr marL="0" indent="0" defTabSz="914400" eaLnBrk="0" fontAlgn="base" hangingPunct="0">
              <a:spcBef>
                <a:spcPct val="0"/>
              </a:spcBef>
              <a:spcAft>
                <a:spcPct val="0"/>
              </a:spcAft>
              <a:buSzPct val="100000"/>
              <a:buNone/>
              <a:tabLst>
                <a:tab pos="4895850" algn="l"/>
              </a:tabLst>
            </a:pPr>
            <a:r>
              <a:rPr lang="ru-RU" altLang="ru-RU" sz="36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Штаб </a:t>
            </a:r>
            <a:r>
              <a:rPr lang="ru-RU" altLang="ru-RU" sz="3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a:t>
            </a:r>
            <a:r>
              <a:rPr lang="ru-RU" altLang="ru-RU" sz="36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Энергия Добра</a:t>
            </a:r>
            <a:r>
              <a:rPr lang="ru-RU" altLang="ru-RU" sz="3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a:t>
            </a:r>
          </a:p>
          <a:p>
            <a:pPr marL="0" indent="0" defTabSz="914400" eaLnBrk="0" fontAlgn="base" hangingPunct="0">
              <a:spcBef>
                <a:spcPct val="0"/>
              </a:spcBef>
              <a:spcAft>
                <a:spcPct val="0"/>
              </a:spcAft>
              <a:buSzPct val="100000"/>
              <a:buNone/>
              <a:tabLst>
                <a:tab pos="4895850" algn="l"/>
              </a:tabLst>
            </a:pPr>
            <a:r>
              <a:rPr lang="ru-RU" altLang="ru-RU" sz="1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вход через личный кабинет своего банка</a:t>
            </a:r>
          </a:p>
          <a:p>
            <a:pPr marL="0" indent="0" defTabSz="914400" eaLnBrk="0" fontAlgn="base" hangingPunct="0">
              <a:spcBef>
                <a:spcPct val="0"/>
              </a:spcBef>
              <a:spcAft>
                <a:spcPct val="0"/>
              </a:spcAft>
              <a:buSzPct val="100000"/>
              <a:buNone/>
              <a:tabLst>
                <a:tab pos="4895850" algn="l"/>
              </a:tabLst>
            </a:pPr>
            <a:endParaRPr lang="ru-RU" altLang="ru-RU" sz="18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0" indent="0" defTabSz="914400" eaLnBrk="0" fontAlgn="base" hangingPunct="0">
              <a:spcBef>
                <a:spcPct val="0"/>
              </a:spcBef>
              <a:spcAft>
                <a:spcPct val="0"/>
              </a:spcAft>
              <a:buSzPct val="100000"/>
              <a:buNone/>
              <a:tabLst>
                <a:tab pos="4895850" algn="l"/>
              </a:tabLst>
            </a:pPr>
            <a:endParaRPr lang="ru-RU" altLang="ru-RU" sz="36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0" indent="0" defTabSz="914400" eaLnBrk="0" fontAlgn="base" hangingPunct="0">
              <a:spcBef>
                <a:spcPct val="0"/>
              </a:spcBef>
              <a:spcAft>
                <a:spcPct val="0"/>
              </a:spcAft>
              <a:buSzPct val="100000"/>
              <a:buNone/>
              <a:tabLst>
                <a:tab pos="4895850" algn="l"/>
              </a:tabLst>
            </a:pPr>
            <a:endParaRPr lang="ru-RU" altLang="ru-RU" sz="2000" dirty="0">
              <a:solidFill>
                <a:schemeClr val="tx1"/>
              </a:solidFill>
              <a:latin typeface="Arial" panose="020B0604020202020204" pitchFamily="34" charset="0"/>
            </a:endParaRPr>
          </a:p>
          <a:p>
            <a:pPr marL="0" indent="0">
              <a:buFont typeface="Arial" panose="020B0604020202020204" pitchFamily="34" charset="0"/>
              <a:buNone/>
            </a:pPr>
            <a:endParaRPr lang="ru-RU" dirty="0">
              <a:solidFill>
                <a:schemeClr val="tx1"/>
              </a:solidFill>
            </a:endParaRPr>
          </a:p>
        </p:txBody>
      </p:sp>
      <p:pic>
        <p:nvPicPr>
          <p:cNvPr id="4" name="Рисунок 1" descr="IMG-20250616-WA0003"/>
          <p:cNvPicPr>
            <a:picLocks noChangeAspect="1" noChangeArrowheads="1"/>
          </p:cNvPicPr>
          <p:nvPr/>
        </p:nvPicPr>
        <p:blipFill>
          <a:blip r:embed="rId3"/>
          <a:srcRect/>
          <a:stretch>
            <a:fillRect/>
          </a:stretch>
        </p:blipFill>
        <p:spPr bwMode="auto">
          <a:xfrm>
            <a:off x="8799584" y="3747322"/>
            <a:ext cx="2986704" cy="298670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596901" y="165100"/>
            <a:ext cx="10680700" cy="1152747"/>
          </a:xfrm>
        </p:spPr>
        <p:txBody>
          <a:bodyPr>
            <a:normAutofit fontScale="90000"/>
          </a:bodyPr>
          <a:lstStyle/>
          <a:p>
            <a:pPr algn="ctr"/>
            <a:r>
              <a:rPr lang="ru-RU" dirty="0">
                <a:solidFill>
                  <a:srgbClr val="00B050"/>
                </a:solidFill>
              </a:rPr>
              <a:t>Отправка гуманитарной помощи на СВО </a:t>
            </a:r>
            <a:br>
              <a:rPr lang="ru-RU" dirty="0">
                <a:solidFill>
                  <a:srgbClr val="00B050"/>
                </a:solidFill>
              </a:rPr>
            </a:br>
            <a:r>
              <a:rPr lang="ru-RU" dirty="0">
                <a:solidFill>
                  <a:srgbClr val="00B050"/>
                </a:solidFill>
              </a:rPr>
              <a:t>по акции «ВУЗЫ ДЛЯ ФРОНТА</a:t>
            </a:r>
            <a:r>
              <a:rPr lang="ru-RU" dirty="0" smtClean="0">
                <a:solidFill>
                  <a:srgbClr val="00B050"/>
                </a:solidFill>
              </a:rPr>
              <a:t>»</a:t>
            </a:r>
            <a:r>
              <a:rPr lang="ru-RU" dirty="0">
                <a:solidFill>
                  <a:srgbClr val="00B050"/>
                </a:solidFill>
              </a:rPr>
              <a:t/>
            </a:r>
            <a:br>
              <a:rPr lang="ru-RU" dirty="0">
                <a:solidFill>
                  <a:srgbClr val="00B050"/>
                </a:solidFill>
              </a:rPr>
            </a:br>
            <a:r>
              <a:rPr lang="ru-RU" dirty="0"/>
              <a:t> </a:t>
            </a:r>
          </a:p>
        </p:txBody>
      </p:sp>
      <p:pic>
        <p:nvPicPr>
          <p:cNvPr id="7" name="Объект 6"/>
          <p:cNvPicPr>
            <a:picLocks noGrp="1" noChangeAspect="1"/>
          </p:cNvPicPr>
          <p:nvPr>
            <p:ph idx="1"/>
          </p:nvPr>
        </p:nvPicPr>
        <p:blipFill>
          <a:blip r:embed="rId3"/>
          <a:srcRect/>
          <a:stretch>
            <a:fillRect/>
          </a:stretch>
        </p:blipFill>
        <p:spPr>
          <a:xfrm>
            <a:off x="8793380" y="1148085"/>
            <a:ext cx="3203584" cy="1914718"/>
          </a:xfrm>
          <a:prstGeom prst="rect">
            <a:avLst/>
          </a:prstGeom>
        </p:spPr>
      </p:pic>
      <p:pic>
        <p:nvPicPr>
          <p:cNvPr id="8" name="Рисунок 7"/>
          <p:cNvPicPr>
            <a:picLocks noChangeAspect="1"/>
          </p:cNvPicPr>
          <p:nvPr/>
        </p:nvPicPr>
        <p:blipFill>
          <a:blip r:embed="rId4"/>
          <a:srcRect/>
          <a:stretch>
            <a:fillRect/>
          </a:stretch>
        </p:blipFill>
        <p:spPr>
          <a:xfrm>
            <a:off x="6096000" y="4303414"/>
            <a:ext cx="3300022" cy="2202814"/>
          </a:xfrm>
          <a:prstGeom prst="rect">
            <a:avLst/>
          </a:prstGeom>
        </p:spPr>
      </p:pic>
      <p:pic>
        <p:nvPicPr>
          <p:cNvPr id="9" name="Рисунок 8"/>
          <p:cNvPicPr>
            <a:picLocks noChangeAspect="1"/>
          </p:cNvPicPr>
          <p:nvPr/>
        </p:nvPicPr>
        <p:blipFill>
          <a:blip r:embed="rId5"/>
          <a:srcRect/>
          <a:stretch>
            <a:fillRect/>
          </a:stretch>
        </p:blipFill>
        <p:spPr>
          <a:xfrm>
            <a:off x="82051" y="4303414"/>
            <a:ext cx="2937086" cy="2202814"/>
          </a:xfrm>
          <a:prstGeom prst="rect">
            <a:avLst/>
          </a:prstGeom>
        </p:spPr>
      </p:pic>
      <p:pic>
        <p:nvPicPr>
          <p:cNvPr id="10" name="Рисунок 9"/>
          <p:cNvPicPr>
            <a:picLocks noChangeAspect="1"/>
          </p:cNvPicPr>
          <p:nvPr/>
        </p:nvPicPr>
        <p:blipFill>
          <a:blip r:embed="rId6"/>
          <a:srcRect/>
          <a:stretch>
            <a:fillRect/>
          </a:stretch>
        </p:blipFill>
        <p:spPr>
          <a:xfrm>
            <a:off x="3089024" y="4303414"/>
            <a:ext cx="2937089" cy="2202815"/>
          </a:xfrm>
          <a:prstGeom prst="rect">
            <a:avLst/>
          </a:prstGeom>
        </p:spPr>
      </p:pic>
      <p:pic>
        <p:nvPicPr>
          <p:cNvPr id="11" name="Рисунок 10"/>
          <p:cNvPicPr>
            <a:picLocks noChangeAspect="1"/>
          </p:cNvPicPr>
          <p:nvPr/>
        </p:nvPicPr>
        <p:blipFill>
          <a:blip r:embed="rId7"/>
          <a:srcRect/>
          <a:stretch>
            <a:fillRect/>
          </a:stretch>
        </p:blipFill>
        <p:spPr>
          <a:xfrm>
            <a:off x="9514455" y="3196215"/>
            <a:ext cx="2482510" cy="3310012"/>
          </a:xfrm>
          <a:prstGeom prst="rect">
            <a:avLst/>
          </a:prstGeom>
        </p:spPr>
      </p:pic>
      <p:sp>
        <p:nvSpPr>
          <p:cNvPr id="12" name="Текст. поле 11"/>
          <p:cNvSpPr txBox="1"/>
          <p:nvPr/>
        </p:nvSpPr>
        <p:spPr>
          <a:xfrm>
            <a:off x="296033" y="1317847"/>
            <a:ext cx="8393522" cy="2832940"/>
          </a:xfrm>
          <a:prstGeom prst="rect">
            <a:avLst/>
          </a:prstGeom>
          <a:noFill/>
        </p:spPr>
        <p:txBody>
          <a:bodyPr wrap="square" rtlCol="0">
            <a:spAutoFit/>
          </a:bodyPr>
          <a:lstStyle/>
          <a:p>
            <a:pPr marL="285750" indent="-285750">
              <a:buFont typeface="Arial" panose="020B0604020202020204" pitchFamily="34" charset="0"/>
              <a:buChar char="•"/>
            </a:pPr>
            <a:r>
              <a:rPr lang="ru-RU" sz="1800" dirty="0" smtClean="0">
                <a:solidFill>
                  <a:schemeClr val="tx1"/>
                </a:solidFill>
              </a:rPr>
              <a:t>В передаче гуманитарной помощи  участвовали совместно коллективы преподавателей и студентов</a:t>
            </a:r>
            <a:r>
              <a:rPr lang="ru-RU" sz="1800"/>
              <a:t> НИУ "МЭИ", РТУ МИРЭА, МГТУ "СТАНКИН",РХТУ им. Д.И. Менделеева, ВлГУ, Университета МИСИС, ГУУ, МГЮА им. О.Е. Кутафина, РОСБИОТЕХа,СВФУ, Державинский университет,  ВГЛТУ им.Г.Ф.Морозова, СПбГАСУ, ННГУ, КГУ, МГУТУ им. К.Г. Разумовского, Технологический университет им. А.А. Леонова, МГППУ, МГРИ, МИИГАиК, Институт А.С. Пушкина, МГИМО,  РУДН, АГИКИ, МФТИ, РГУ им. А.Н.Косыгина, МСПИ, МГУ им.Н.П. Огарева, НИУ МГСУ, РЭУ им.Г.В. Плеханова, СМУ ВГУЮ, ВТУ им.М.С. Щепкина, Сколтех,РТА, НГЛУ им. Н.А.Добролюбова, а также  Совет ветеранов Лефортово.</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838200" y="-336434"/>
            <a:ext cx="10256382" cy="1100156"/>
          </a:xfrm>
        </p:spPr>
        <p:txBody>
          <a:bodyPr/>
          <a:lstStyle/>
          <a:p>
            <a:endParaRPr lang="ru-RU"/>
          </a:p>
          <a:p>
            <a:pPr algn="ctr"/>
            <a:r>
              <a:rPr lang="ru-RU">
                <a:solidFill>
                  <a:srgbClr val="00B050"/>
                </a:solidFill>
              </a:rPr>
              <a:t>80-летию Великой Победы</a:t>
            </a:r>
          </a:p>
          <a:p>
            <a:endParaRPr lang="ru-RU" sz="1800">
              <a:solidFill>
                <a:schemeClr val="tx1"/>
              </a:solidFill>
            </a:endParaRPr>
          </a:p>
        </p:txBody>
      </p:sp>
      <p:sp>
        <p:nvSpPr>
          <p:cNvPr id="3" name="Заполнитель контента 2"/>
          <p:cNvSpPr>
            <a:spLocks noGrp="1" noEditPoints="1"/>
          </p:cNvSpPr>
          <p:nvPr>
            <p:ph idx="1"/>
          </p:nvPr>
        </p:nvSpPr>
        <p:spPr>
          <a:xfrm>
            <a:off x="2496379" y="763722"/>
            <a:ext cx="4269630" cy="4927038"/>
          </a:xfrm>
        </p:spPr>
        <p:txBody>
          <a:bodyPr>
            <a:normAutofit fontScale="77500" lnSpcReduction="20000"/>
          </a:bodyPr>
          <a:lstStyle/>
          <a:p>
            <a:pPr marL="0" indent="0" algn="ctr">
              <a:lnSpc>
                <a:spcPts val="1000"/>
              </a:lnSpc>
              <a:buNone/>
            </a:pPr>
            <a:endParaRPr sz="24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ctr">
              <a:lnSpc>
                <a:spcPts val="1300"/>
              </a:lnSpc>
              <a:buFont typeface="Arial" panose="020B0604020202020204" pitchFamily="34" charset="0"/>
              <a:buNone/>
            </a:pPr>
            <a:r>
              <a:rPr lang="ru-RU" sz="2000" b="0">
                <a:solidFill>
                  <a:schemeClr val="tx1"/>
                </a:solidFill>
                <a:latin typeface="Calibri" panose="020F0502020204030204" pitchFamily="34" charset="0"/>
                <a:ea typeface="Calibri" panose="020F0502020204030204" pitchFamily="34" charset="0"/>
                <a:cs typeface="Calibri" panose="020F0502020204030204" pitchFamily="34" charset="0"/>
              </a:rPr>
              <a:t>Весной в мае месяце прошли мероприятия,  посвященные юбилею празднования ВОВ</a:t>
            </a:r>
            <a:r>
              <a:rPr lang="ru-RU" sz="2400" b="0">
                <a:solidFill>
                  <a:schemeClr val="tx1"/>
                </a:solidFill>
                <a:latin typeface="Calibri" panose="020F0502020204030204" pitchFamily="34" charset="0"/>
                <a:ea typeface="Calibri" panose="020F0502020204030204" pitchFamily="34" charset="0"/>
                <a:cs typeface="Calibri" panose="020F0502020204030204" pitchFamily="34" charset="0"/>
              </a:rPr>
              <a:t>.</a:t>
            </a:r>
          </a:p>
          <a:p>
            <a:pPr algn="ctr">
              <a:lnSpc>
                <a:spcPts val="1300"/>
              </a:lnSpc>
              <a:buFont typeface="Arial" panose="020B0604020202020204" pitchFamily="34" charset="0"/>
              <a:buChar char="•"/>
            </a:pPr>
            <a:endParaRPr lang="ru-RU" sz="2400" b="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ctr">
              <a:lnSpc>
                <a:spcPts val="1300"/>
              </a:lnSpc>
              <a:buNone/>
            </a:pPr>
            <a:r>
              <a:rPr sz="1800">
                <a:solidFill>
                  <a:schemeClr val="tx1"/>
                </a:solidFill>
                <a:latin typeface="Calibri" panose="020F0502020204030204" pitchFamily="34" charset="0"/>
                <a:ea typeface="Calibri" panose="020F0502020204030204" pitchFamily="34" charset="0"/>
                <a:cs typeface="Calibri" panose="020F0502020204030204" pitchFamily="34" charset="0"/>
              </a:rPr>
              <a:t>Патриотическая студенческая акция «ПОБЕДА»</a:t>
            </a:r>
            <a:endParaRPr lang="en-US" sz="18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ctr">
              <a:lnSpc>
                <a:spcPts val="1300"/>
              </a:lnSpc>
              <a:buNone/>
            </a:pPr>
            <a:r>
              <a:rPr lang="ru-RU" sz="1800">
                <a:solidFill>
                  <a:schemeClr val="tx1"/>
                </a:solidFill>
                <a:latin typeface="Calibri" panose="020F0502020204030204" pitchFamily="34" charset="0"/>
                <a:ea typeface="Calibri" panose="020F0502020204030204" pitchFamily="34" charset="0"/>
                <a:cs typeface="Calibri" panose="020F0502020204030204" pitchFamily="34" charset="0"/>
              </a:rPr>
              <a:t>Торжественный марш студентов ВУЦ</a:t>
            </a:r>
          </a:p>
          <a:p>
            <a:pPr marL="0" indent="0" algn="ctr">
              <a:lnSpc>
                <a:spcPts val="1300"/>
              </a:lnSpc>
              <a:buNone/>
            </a:pPr>
            <a:r>
              <a:rPr sz="1800" b="1">
                <a:solidFill>
                  <a:schemeClr val="tx1"/>
                </a:solidFill>
                <a:latin typeface="Calibri" panose="020F0502020204030204" pitchFamily="34" charset="0"/>
                <a:ea typeface="Calibri" panose="020F0502020204030204" pitchFamily="34" charset="0"/>
                <a:cs typeface="Calibri" panose="020F0502020204030204" pitchFamily="34" charset="0"/>
              </a:rPr>
              <a:t> </a:t>
            </a:r>
            <a:r>
              <a:rPr sz="1800">
                <a:solidFill>
                  <a:schemeClr val="tx1"/>
                </a:solidFill>
                <a:latin typeface="Calibri" panose="020F0502020204030204" pitchFamily="34" charset="0"/>
                <a:ea typeface="Calibri" panose="020F0502020204030204" pitchFamily="34" charset="0"/>
                <a:cs typeface="Calibri" panose="020F0502020204030204" pitchFamily="34" charset="0"/>
              </a:rPr>
              <a:t>Акция «Георгиевская ленточк</a:t>
            </a:r>
            <a:r>
              <a:rPr lang="ru-RU" sz="1800">
                <a:solidFill>
                  <a:schemeClr val="tx1"/>
                </a:solidFill>
                <a:latin typeface="Calibri" panose="020F0502020204030204" pitchFamily="34" charset="0"/>
                <a:ea typeface="Calibri" panose="020F0502020204030204" pitchFamily="34" charset="0"/>
                <a:cs typeface="Calibri" panose="020F0502020204030204" pitchFamily="34" charset="0"/>
              </a:rPr>
              <a:t>а</a:t>
            </a:r>
          </a:p>
          <a:p>
            <a:pPr marL="0" indent="0" algn="ctr">
              <a:lnSpc>
                <a:spcPts val="1300"/>
              </a:lnSpc>
              <a:buNone/>
            </a:pPr>
            <a:r>
              <a:rPr sz="1800">
                <a:solidFill>
                  <a:schemeClr val="tx1"/>
                </a:solidFill>
                <a:latin typeface="Calibri" panose="020F0502020204030204" pitchFamily="34" charset="0"/>
                <a:ea typeface="Calibri" panose="020F0502020204030204" pitchFamily="34" charset="0"/>
                <a:cs typeface="Calibri" panose="020F0502020204030204" pitchFamily="34" charset="0"/>
              </a:rPr>
              <a:t>Приветственный концерт военного оркестра (гарнизона) </a:t>
            </a:r>
          </a:p>
          <a:p>
            <a:pPr marL="0" indent="0" algn="ctr">
              <a:lnSpc>
                <a:spcPts val="1300"/>
              </a:lnSpc>
              <a:buNone/>
            </a:pPr>
            <a:r>
              <a:rPr sz="1800">
                <a:solidFill>
                  <a:schemeClr val="tx1"/>
                </a:solidFill>
                <a:latin typeface="Calibri" panose="020F0502020204030204" pitchFamily="34" charset="0"/>
                <a:ea typeface="Calibri" panose="020F0502020204030204" pitchFamily="34" charset="0"/>
                <a:cs typeface="Calibri" panose="020F0502020204030204" pitchFamily="34" charset="0"/>
              </a:rPr>
              <a:t> Бессмертный полк </a:t>
            </a:r>
            <a:r>
              <a:rPr lang="ru-RU" sz="180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sz="18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ctr">
              <a:lnSpc>
                <a:spcPts val="1300"/>
              </a:lnSpc>
              <a:buNone/>
            </a:pPr>
            <a:r>
              <a:rPr sz="1800">
                <a:solidFill>
                  <a:schemeClr val="tx1"/>
                </a:solidFill>
                <a:latin typeface="Calibri" panose="020F0502020204030204" pitchFamily="34" charset="0"/>
                <a:ea typeface="Calibri" panose="020F0502020204030204" pitchFamily="34" charset="0"/>
                <a:cs typeface="Calibri" panose="020F0502020204030204" pitchFamily="34" charset="0"/>
              </a:rPr>
              <a:t>Торжественный митинг, посвященный 80-ю Победы советского народа в Великой Отечественной войне 1941-1945 гг.</a:t>
            </a:r>
          </a:p>
          <a:p>
            <a:pPr marL="0" indent="0" algn="ctr">
              <a:lnSpc>
                <a:spcPts val="1300"/>
              </a:lnSpc>
              <a:buNone/>
            </a:pPr>
            <a:r>
              <a:rPr sz="1800">
                <a:solidFill>
                  <a:schemeClr val="tx1"/>
                </a:solidFill>
                <a:latin typeface="Calibri" panose="020F0502020204030204" pitchFamily="34" charset="0"/>
                <a:ea typeface="Calibri" panose="020F0502020204030204" pitchFamily="34" charset="0"/>
                <a:cs typeface="Calibri" panose="020F0502020204030204" pitchFamily="34" charset="0"/>
              </a:rPr>
              <a:t> Гала-концерт регионального межвузовского фестиваля «Салют, Победа!» - специального проекта «Московская студенческая весна»</a:t>
            </a:r>
          </a:p>
          <a:p>
            <a:pPr marL="0" indent="0" algn="ctr">
              <a:lnSpc>
                <a:spcPts val="1300"/>
              </a:lnSpc>
              <a:buFont typeface="Arial" panose="020B0604020202020204" pitchFamily="34" charset="0"/>
              <a:buNone/>
            </a:pPr>
            <a:r>
              <a:rPr sz="1800">
                <a:solidFill>
                  <a:schemeClr val="tx1"/>
                </a:solidFill>
                <a:latin typeface="Calibri" panose="020F0502020204030204" pitchFamily="34" charset="0"/>
                <a:ea typeface="Calibri" panose="020F0502020204030204" pitchFamily="34" charset="0"/>
                <a:cs typeface="Calibri" panose="020F0502020204030204" pitchFamily="34" charset="0"/>
              </a:rPr>
              <a:t>«Весна победная!» - концерт ансамбля русских народных</a:t>
            </a:r>
            <a:r>
              <a:rPr lang="ru-RU" sz="1800">
                <a:solidFill>
                  <a:schemeClr val="tx1"/>
                </a:solidFill>
                <a:latin typeface="Calibri" panose="020F0502020204030204" pitchFamily="34" charset="0"/>
                <a:ea typeface="Calibri" panose="020F0502020204030204" pitchFamily="34" charset="0"/>
                <a:cs typeface="Calibri" panose="020F0502020204030204" pitchFamily="34" charset="0"/>
              </a:rPr>
              <a:t> </a:t>
            </a:r>
            <a:r>
              <a:rPr sz="1800">
                <a:solidFill>
                  <a:schemeClr val="tx1"/>
                </a:solidFill>
                <a:latin typeface="Calibri" panose="020F0502020204030204" pitchFamily="34" charset="0"/>
                <a:ea typeface="Calibri" panose="020F0502020204030204" pitchFamily="34" charset="0"/>
                <a:cs typeface="Calibri" panose="020F0502020204030204" pitchFamily="34" charset="0"/>
              </a:rPr>
              <a:t>инструментов ДК МЭИ (рук. Казистый А.Н.)</a:t>
            </a:r>
            <a:endParaRPr lang="ru-RU" sz="18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ctr">
              <a:lnSpc>
                <a:spcPts val="1300"/>
              </a:lnSpc>
              <a:buFont typeface="Arial" panose="020B0604020202020204" pitchFamily="34" charset="0"/>
              <a:buNone/>
            </a:pPr>
            <a:r>
              <a:rPr lang="ru-RU" sz="1800">
                <a:solidFill>
                  <a:schemeClr val="tx1"/>
                </a:solidFill>
                <a:latin typeface="Calibri" panose="020F0502020204030204" pitchFamily="34" charset="0"/>
                <a:ea typeface="Calibri" panose="020F0502020204030204" pitchFamily="34" charset="0"/>
                <a:cs typeface="Calibri" panose="020F0502020204030204" pitchFamily="34" charset="0"/>
              </a:rPr>
              <a:t>Просмотр студентами документального фильма "Битва под Ржевом"</a:t>
            </a:r>
          </a:p>
          <a:p>
            <a:pPr marL="0" indent="0" algn="ctr">
              <a:lnSpc>
                <a:spcPts val="1300"/>
              </a:lnSpc>
              <a:buFont typeface="Arial" panose="020B0604020202020204" pitchFamily="34" charset="0"/>
              <a:buNone/>
            </a:pPr>
            <a:endParaRPr lang="ru-RU" sz="18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ctr">
              <a:lnSpc>
                <a:spcPts val="1300"/>
              </a:lnSpc>
              <a:buFont typeface="Arial" panose="020B0604020202020204" pitchFamily="34" charset="0"/>
              <a:buNone/>
            </a:pPr>
            <a:r>
              <a:rPr lang="ru-RU" sz="2400">
                <a:solidFill>
                  <a:schemeClr val="tx1"/>
                </a:solidFill>
                <a:latin typeface="Calibri" panose="020F0502020204030204" pitchFamily="34" charset="0"/>
                <a:ea typeface="Calibri" panose="020F0502020204030204" pitchFamily="34" charset="0"/>
                <a:cs typeface="Calibri" panose="020F0502020204030204" pitchFamily="34" charset="0"/>
              </a:rPr>
              <a:t>Вместе мы поможем нашим солдатам и офицерам приблизить "Нашу Победу"</a:t>
            </a:r>
          </a:p>
          <a:p>
            <a:pPr marL="0" indent="0">
              <a:buNone/>
            </a:pPr>
            <a:endParaRPr lang="ru-RU" sz="24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Текст. поле 3"/>
          <p:cNvSpPr txBox="1"/>
          <p:nvPr/>
        </p:nvSpPr>
        <p:spPr>
          <a:xfrm>
            <a:off x="620713" y="1799289"/>
            <a:ext cx="11571287" cy="454933"/>
          </a:xfrm>
          <a:prstGeom prst="rect">
            <a:avLst/>
          </a:prstGeom>
          <a:noFill/>
        </p:spPr>
        <p:txBody>
          <a:bodyPr wrap="square" rtlCol="0">
            <a:spAutoFit/>
          </a:bodyPr>
          <a:lstStyle/>
          <a:p>
            <a:pPr marL="0" indent="0">
              <a:buFont typeface="Arial" panose="020B0604020202020204" pitchFamily="34" charset="0"/>
              <a:buNone/>
            </a:pPr>
            <a:r>
              <a:rPr sz="2400">
                <a:solidFill>
                  <a:schemeClr val="tx1"/>
                </a:solidFill>
              </a:rPr>
              <a:t> </a:t>
            </a:r>
            <a:endParaRPr lang="en-US"/>
          </a:p>
        </p:txBody>
      </p:sp>
      <p:sp>
        <p:nvSpPr>
          <p:cNvPr id="5" name="Текст. поле 4"/>
          <p:cNvSpPr txBox="1"/>
          <p:nvPr/>
        </p:nvSpPr>
        <p:spPr>
          <a:xfrm>
            <a:off x="355015" y="2361372"/>
            <a:ext cx="11302164" cy="366801"/>
          </a:xfrm>
          <a:prstGeom prst="rect">
            <a:avLst/>
          </a:prstGeom>
          <a:noFill/>
        </p:spPr>
        <p:txBody>
          <a:bodyPr wrap="square" rtlCol="0">
            <a:spAutoFit/>
          </a:bodyPr>
          <a:lstStyle/>
          <a:p>
            <a:pPr marL="342900" indent="-342900">
              <a:buClr>
                <a:schemeClr val="accent1"/>
              </a:buClr>
              <a:buFont typeface="Arial" panose="020B0604020202020204" pitchFamily="34" charset="0"/>
              <a:buChar char="•"/>
            </a:pPr>
            <a:endParaRPr lang="en-US" sz="1800">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p:cNvPicPr>
            <a:picLocks noChangeAspect="1"/>
          </p:cNvPicPr>
          <p:nvPr/>
        </p:nvPicPr>
        <p:blipFill>
          <a:blip r:embed="rId3"/>
          <a:srcRect/>
          <a:stretch>
            <a:fillRect/>
          </a:stretch>
        </p:blipFill>
        <p:spPr>
          <a:xfrm>
            <a:off x="6678692" y="4423689"/>
            <a:ext cx="3132468" cy="2280559"/>
          </a:xfrm>
          <a:prstGeom prst="rect">
            <a:avLst/>
          </a:prstGeom>
        </p:spPr>
      </p:pic>
      <p:pic>
        <p:nvPicPr>
          <p:cNvPr id="9" name="Рисунок 8"/>
          <p:cNvPicPr>
            <a:picLocks noChangeAspect="1"/>
          </p:cNvPicPr>
          <p:nvPr/>
        </p:nvPicPr>
        <p:blipFill>
          <a:blip r:embed="rId4"/>
          <a:srcRect/>
          <a:stretch>
            <a:fillRect/>
          </a:stretch>
        </p:blipFill>
        <p:spPr>
          <a:xfrm>
            <a:off x="9494904" y="148601"/>
            <a:ext cx="2318486" cy="1571205"/>
          </a:xfrm>
          <a:prstGeom prst="rect">
            <a:avLst/>
          </a:prstGeom>
        </p:spPr>
      </p:pic>
      <p:pic>
        <p:nvPicPr>
          <p:cNvPr id="11" name="Рисунок 6"/>
          <p:cNvPicPr>
            <a:picLocks noChangeAspect="1"/>
          </p:cNvPicPr>
          <p:nvPr/>
        </p:nvPicPr>
        <p:blipFill>
          <a:blip r:embed="rId5"/>
          <a:srcRect/>
          <a:stretch>
            <a:fillRect/>
          </a:stretch>
        </p:blipFill>
        <p:spPr>
          <a:xfrm>
            <a:off x="9895935" y="3891745"/>
            <a:ext cx="1582034" cy="2812503"/>
          </a:xfrm>
          <a:prstGeom prst="rect">
            <a:avLst/>
          </a:prstGeom>
        </p:spPr>
      </p:pic>
      <p:pic>
        <p:nvPicPr>
          <p:cNvPr id="14" name="Изображение 13"/>
          <p:cNvPicPr>
            <a:picLocks noChangeAspect="1"/>
          </p:cNvPicPr>
          <p:nvPr/>
        </p:nvPicPr>
        <p:blipFill>
          <a:blip r:embed="rId6"/>
          <a:srcRect/>
          <a:stretch>
            <a:fillRect/>
          </a:stretch>
        </p:blipFill>
        <p:spPr>
          <a:xfrm>
            <a:off x="732028" y="3891745"/>
            <a:ext cx="1469239" cy="3187502"/>
          </a:xfrm>
          <a:prstGeom prst="rect">
            <a:avLst/>
          </a:prstGeom>
        </p:spPr>
      </p:pic>
      <p:pic>
        <p:nvPicPr>
          <p:cNvPr id="15" name="Изображение 14"/>
          <p:cNvPicPr>
            <a:picLocks noChangeAspect="1"/>
          </p:cNvPicPr>
          <p:nvPr/>
        </p:nvPicPr>
        <p:blipFill>
          <a:blip r:embed="rId7"/>
          <a:srcRect/>
          <a:stretch>
            <a:fillRect/>
          </a:stretch>
        </p:blipFill>
        <p:spPr>
          <a:xfrm>
            <a:off x="10130103" y="1348037"/>
            <a:ext cx="1254559" cy="2721756"/>
          </a:xfrm>
          <a:prstGeom prst="rect">
            <a:avLst/>
          </a:prstGeom>
        </p:spPr>
      </p:pic>
      <p:pic>
        <p:nvPicPr>
          <p:cNvPr id="16" name="Изображение 15"/>
          <p:cNvPicPr>
            <a:picLocks noChangeAspect="1"/>
          </p:cNvPicPr>
          <p:nvPr/>
        </p:nvPicPr>
        <p:blipFill>
          <a:blip r:embed="rId8"/>
          <a:srcRect/>
          <a:stretch>
            <a:fillRect/>
          </a:stretch>
        </p:blipFill>
        <p:spPr>
          <a:xfrm>
            <a:off x="7657779" y="934203"/>
            <a:ext cx="1727068" cy="3746860"/>
          </a:xfrm>
          <a:prstGeom prst="rect">
            <a:avLst/>
          </a:prstGeom>
        </p:spPr>
      </p:pic>
      <p:pic>
        <p:nvPicPr>
          <p:cNvPr id="17" name="Изображение 16"/>
          <p:cNvPicPr>
            <a:picLocks noChangeAspect="1"/>
          </p:cNvPicPr>
          <p:nvPr/>
        </p:nvPicPr>
        <p:blipFill>
          <a:blip r:embed="rId9"/>
          <a:srcRect/>
          <a:stretch>
            <a:fillRect/>
          </a:stretch>
        </p:blipFill>
        <p:spPr>
          <a:xfrm>
            <a:off x="502241" y="462746"/>
            <a:ext cx="1928812" cy="342899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a:themeElements>
    <a:clrScheme name="Офис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фисная">
      <a:majorFont>
        <a:latin typeface="Calibri"/>
        <a:ea typeface=""/>
        <a:cs typeface=""/>
      </a:majorFont>
      <a:minorFont>
        <a:latin typeface="Calibri"/>
        <a:ea typeface=""/>
        <a:cs typeface=""/>
      </a:minorFont>
    </a:fontScheme>
    <a:fmtScheme name="Офис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Офисная тема">
  <a:themeElements>
    <a:clrScheme name="Офис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исная">
      <a:majorFont>
        <a:latin typeface="Calibri Light" panose="020F0302020204030204"/>
        <a:ea typeface=""/>
        <a:cs typeface=""/>
        <a:font script="Arab" typeface="Times New Roman"/>
        <a:font script="Armn" typeface="Arial"/>
        <a:font script="Beng" typeface="Vrinda"/>
        <a:font script="Bopo" typeface="Microsoft JhengHei"/>
        <a:font script="Cher" typeface="Plantagenet Cherokee"/>
        <a:font script="Deva" typeface="Mangal"/>
        <a:font script="Ethi" typeface="Nyala"/>
        <a:font script="Geor" typeface="Sylfaen"/>
        <a:font script="Gujr" typeface="Shruti"/>
        <a:font script="Guru" typeface="Raavi"/>
        <a:font script="Hang" typeface="맑은 고딕"/>
        <a:font script="Hebr" typeface="Times New Roman"/>
        <a:font script="Knda" typeface="Tunga"/>
        <a:font script="Khmr" typeface="MoolBoran"/>
        <a:font script="Laoo" typeface="DokChampa"/>
        <a:font script="Mlym" typeface="Kartika"/>
        <a:font script="Mong" typeface="Mongolian Baiti"/>
        <a:font script="Mymr" typeface="Myanmar Text"/>
        <a:font script="Orya" typeface="Kalinga"/>
        <a:font script="Sinh" typeface="Iskoola Pota"/>
        <a:font script="Syrc" typeface="Estrangelo Edessa"/>
        <a:font script="Taml" typeface="Latha"/>
        <a:font script="Telu" typeface="Gautami"/>
        <a:font script="Thaa" typeface="MV Boli"/>
        <a:font script="Thai" typeface="Angsana New"/>
        <a:font script="Tibt" typeface="Microsoft Himalaya"/>
        <a:font script="Cans" typeface="Euphemia"/>
        <a:font script="Yiii" typeface="Microsoft Yi Baiti"/>
        <a:font script="Osma" typeface="Ebrima"/>
        <a:font script="Tale" typeface="Microsoft Tai Le"/>
        <a:font script="Bugi" typeface="Leelawadee UI"/>
        <a:font script="Talu" typeface="Microsoft New Tai Lue"/>
        <a:font script="Tfng" typeface="Ebrima"/>
        <a:font script="Hans" typeface="等线 Light"/>
        <a:font script="Hant" typeface="新細明體"/>
        <a:font script="Java" typeface="Javanese Text"/>
        <a:font script="Nkoo" typeface="Ebrima"/>
        <a:font script="Phag" typeface="Phagspa"/>
        <a:font script="Syre" typeface="Estrangelo Edessa"/>
        <a:font script="Syrj" typeface="Estrangelo Edessa"/>
        <a:font script="Syrn" typeface="Estrangelo Edessa"/>
        <a:font script="Jpan" typeface="游ゴシック Light"/>
        <a:font script="Olck" typeface="Nirmala UI"/>
        <a:font script="Lisu" typeface="Segoe UI"/>
        <a:font script="Sora" typeface="Nirmala UI"/>
      </a:majorFont>
      <a:minorFont>
        <a:latin typeface="Calibri" panose="020F0502020204030204"/>
        <a:ea typeface=""/>
        <a:cs typeface=""/>
        <a:font script="Arab" typeface="Arial"/>
        <a:font script="Armn" typeface="Arial"/>
        <a:font script="Beng" typeface="Vrinda"/>
        <a:font script="Bopo" typeface="Microsoft JhengHei"/>
        <a:font script="Cher" typeface="Plantagenet Cherokee"/>
        <a:font script="Deva" typeface="Mangal"/>
        <a:font script="Ethi" typeface="Nyala"/>
        <a:font script="Geor" typeface="Sylfaen"/>
        <a:font script="Gujr" typeface="Shruti"/>
        <a:font script="Guru" typeface="Raavi"/>
        <a:font script="Hang" typeface="맑은 고딕"/>
        <a:font script="Hebr" typeface="Arial"/>
        <a:font script="Knda" typeface="Tunga"/>
        <a:font script="Khmr" typeface="DaunPenh"/>
        <a:font script="Laoo" typeface="DokChampa"/>
        <a:font script="Mlym" typeface="Kartika"/>
        <a:font script="Mong" typeface="Mongolian Baiti"/>
        <a:font script="Mymr" typeface="Myanmar Text"/>
        <a:font script="Orya" typeface="Kalinga"/>
        <a:font script="Sinh" typeface="Iskoola Pota"/>
        <a:font script="Syrc" typeface="Estrangelo Edessa"/>
        <a:font script="Taml" typeface="Latha"/>
        <a:font script="Telu" typeface="Gautami"/>
        <a:font script="Thaa" typeface="MV Boli"/>
        <a:font script="Thai" typeface="Cordia New"/>
        <a:font script="Tibt" typeface="Microsoft Himalaya"/>
        <a:font script="Cans" typeface="Euphemia"/>
        <a:font script="Yiii" typeface="Microsoft Yi Baiti"/>
        <a:font script="Osma" typeface="Ebrima"/>
        <a:font script="Tale" typeface="Microsoft Tai Le"/>
        <a:font script="Bugi" typeface="Leelawadee UI"/>
        <a:font script="Talu" typeface="Microsoft New Tai Lue"/>
        <a:font script="Tfng" typeface="Ebrima"/>
        <a:font script="Hans" typeface="等线"/>
        <a:font script="Hant" typeface="新細明體"/>
        <a:font script="Java" typeface="Javanese Text"/>
        <a:font script="Nkoo" typeface="Ebrima"/>
        <a:font script="Phag" typeface="Phagspa"/>
        <a:font script="Syre" typeface="Estrangelo Edessa"/>
        <a:font script="Syrj" typeface="Estrangelo Edessa"/>
        <a:font script="Syrn" typeface="Estrangelo Edessa"/>
        <a:font script="Jpan" typeface="游ゴシック"/>
        <a:font script="Olck" typeface="Nirmala UI"/>
        <a:font script="Lisu" typeface="Segoe UI"/>
        <a:font script="Sora" typeface="Nirmala UI"/>
      </a:minorFont>
    </a:fontScheme>
    <a:fmtScheme name="Офис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7B62F06F10449C4BA2AEA3F2777B3C90" ma:contentTypeVersion="1" ma:contentTypeDescription="Создание документа." ma:contentTypeScope="" ma:versionID="5d8921f5d693410691b70024098c6bed">
  <xsd:schema xmlns:xsd="http://www.w3.org/2001/XMLSchema" xmlns:xs="http://www.w3.org/2001/XMLSchema" xmlns:p="http://schemas.microsoft.com/office/2006/metadata/properties" xmlns:ns1="http://schemas.microsoft.com/sharepoint/v3" targetNamespace="http://schemas.microsoft.com/office/2006/metadata/properties" ma:root="true" ma:fieldsID="2a10c82831e5d625bbb0173136b0368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Дата начала расписания" ma:description="" ma:hidden="true" ma:internalName="PublishingStartDate">
      <xsd:simpleType>
        <xsd:restriction base="dms:Unknown"/>
      </xsd:simpleType>
    </xsd:element>
    <xsd:element name="PublishingExpirationDate" ma:index="9" nillable="true" ma:displayName="Дата окончания расписания"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5DE52A5-E933-40E3-AA0B-126A7F17DFD6}"/>
</file>

<file path=customXml/itemProps2.xml><?xml version="1.0" encoding="utf-8"?>
<ds:datastoreItem xmlns:ds="http://schemas.openxmlformats.org/officeDocument/2006/customXml" ds:itemID="{464162C9-ED59-49DF-A15B-412D91BADD6C}"/>
</file>

<file path=customXml/itemProps3.xml><?xml version="1.0" encoding="utf-8"?>
<ds:datastoreItem xmlns:ds="http://schemas.openxmlformats.org/officeDocument/2006/customXml" ds:itemID="{BD17A44F-D87A-4372-818C-17C974129692}"/>
</file>

<file path=docProps/app.xml><?xml version="1.0" encoding="utf-8"?>
<Properties xmlns="http://schemas.openxmlformats.org/officeDocument/2006/extended-properties" xmlns:vt="http://schemas.openxmlformats.org/officeDocument/2006/docPropsVTypes">
  <Template>Facet</Template>
  <TotalTime>773</TotalTime>
  <Words>828</Words>
  <Application>Microsoft Office PowerPoint</Application>
  <PresentationFormat>Произвольный</PresentationFormat>
  <Paragraphs>66</Paragraphs>
  <Slides>9</Slides>
  <Notes>9</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9</vt:i4>
      </vt:variant>
    </vt:vector>
  </HeadingPairs>
  <TitlesOfParts>
    <vt:vector size="11" baseType="lpstr">
      <vt:lpstr>Грань</vt:lpstr>
      <vt:lpstr>Acrobat Document</vt:lpstr>
      <vt:lpstr>Презентация  о работе  Совета ветеранов НИУ «МЭИ»  в новых условиях, помощь СВО и  работа с молодежью </vt:lpstr>
      <vt:lpstr>                    Инициатива Минобрнауки РФ</vt:lpstr>
      <vt:lpstr>Отправка гуманитарной помощи на СВО  по акции «ВУЗЫ ДЛЯ ФРОНТА»  от ДК МЭИ в 2024-2025 гг.</vt:lpstr>
      <vt:lpstr>  Гуманитарная помощь для СВО</vt:lpstr>
      <vt:lpstr>  Изготовление продукции для нужд СВО</vt:lpstr>
      <vt:lpstr> Энергия добра для СВО</vt:lpstr>
      <vt:lpstr>  Благотворительный фонд штаба «Энергия Добра»</vt:lpstr>
      <vt:lpstr>Отправка гуманитарной помощи на СВО  по акции «ВУЗЫ ДЛЯ ФРОНТА»  </vt:lpstr>
      <vt:lpstr> 80-летию Великой Победы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Анастасия Аленина</dc:creator>
  <cp:lastModifiedBy>Фазулова Нина Петровна</cp:lastModifiedBy>
  <cp:revision>51</cp:revision>
  <dcterms:created xsi:type="dcterms:W3CDTF">2020-01-30T11:26:31Z</dcterms:created>
  <dcterms:modified xsi:type="dcterms:W3CDTF">2026-02-18T16:11:33Z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0x0101007B62F06F10449C4BA2AEA3F2777B3C90</vt:lpwstr>
  </property>
</Properties>
</file>