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379" r:id="rId2"/>
    <p:sldId id="461" r:id="rId3"/>
    <p:sldId id="499" r:id="rId4"/>
    <p:sldId id="512" r:id="rId5"/>
    <p:sldId id="471" r:id="rId6"/>
    <p:sldId id="500" r:id="rId7"/>
    <p:sldId id="497" r:id="rId8"/>
    <p:sldId id="531" r:id="rId9"/>
    <p:sldId id="484" r:id="rId10"/>
    <p:sldId id="508" r:id="rId11"/>
    <p:sldId id="509" r:id="rId12"/>
    <p:sldId id="516" r:id="rId13"/>
  </p:sldIdLst>
  <p:sldSz cx="9906000" cy="6858000" type="A4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BF0"/>
    <a:srgbClr val="0099FF"/>
    <a:srgbClr val="003399"/>
    <a:srgbClr val="333399"/>
    <a:srgbClr val="A08214"/>
    <a:srgbClr val="BF9B19"/>
    <a:srgbClr val="A9E1E9"/>
    <a:srgbClr val="FFFFCC"/>
    <a:srgbClr val="FFFF99"/>
    <a:srgbClr val="57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3850" autoAdjust="0"/>
  </p:normalViewPr>
  <p:slideViewPr>
    <p:cSldViewPr>
      <p:cViewPr varScale="1">
        <p:scale>
          <a:sx n="109" d="100"/>
          <a:sy n="109" d="100"/>
        </p:scale>
        <p:origin x="1782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7A2CB-81C8-427E-8F20-C1D7DD01D246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51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159" y="8829651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9963B-006D-4D2B-A173-046BC5CFFD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07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3FF34-E3DD-427A-B4A9-D21AF5471240}" type="datetimeFigureOut">
              <a:rPr lang="ru-RU" smtClean="0"/>
              <a:pPr/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0714" y="4416314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51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159" y="8829651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B6699-E0D3-4C61-B866-2F5541FA7F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0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B6699-E0D3-4C61-B866-2F5541FA7F9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4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07B7-DDB9-4E24-86C1-F87EF4DD47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D2EB7-F6AF-427D-B5DA-E91A68D2C3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9AC49-DF09-4B99-AEB7-F6F5FCD803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50C3-3DAC-45DF-8C84-C4DD3923B15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825208" y="6237314"/>
            <a:ext cx="3080792" cy="120171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202B-CDC1-4DED-B164-FBB33FD89D6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5386-62BB-4FAA-B37B-1C975C1245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2A29-EBBA-41AF-B6F5-259B1746AD1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7F39-9E8A-4302-B037-79B5D97401D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BDA5-F2CB-4DC5-B9D2-FDE1CAB75C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5BD56-FEF1-429E-B7FA-457441BAB2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4697-28E8-4EB6-AC47-529556E10D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3FDB2-D906-405C-93B6-054415EAA3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3C50C3-3DAC-45DF-8C84-C4DD3923B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80992" y="1970810"/>
            <a:ext cx="4824535" cy="1242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b="1">
                <a:solidFill>
                  <a:srgbClr val="003399"/>
                </a:solidFill>
                <a:latin typeface="+mn-lt"/>
              </a:defRPr>
            </a:lvl1pPr>
          </a:lstStyle>
          <a:p>
            <a:r>
              <a:rPr lang="ru-RU" sz="3600" dirty="0">
                <a:solidFill>
                  <a:srgbClr val="0099FF"/>
                </a:solidFill>
                <a:latin typeface="Calibri" panose="020F0502020204030204" pitchFamily="34" charset="0"/>
              </a:rPr>
              <a:t>АО «Институт Теплоэлектропроект»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4792" y="3212976"/>
            <a:ext cx="4820735" cy="1800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600"/>
              </a:spcBef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100 лет на рынке проектно-изыскательских работ</a:t>
            </a:r>
            <a:br>
              <a:rPr lang="ru-RU" sz="1600" b="1" dirty="0" smtClean="0">
                <a:solidFill>
                  <a:srgbClr val="003399"/>
                </a:solidFill>
                <a:latin typeface="Calibri Light" panose="020F0302020204030204" pitchFamily="34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в энергетике</a:t>
            </a:r>
          </a:p>
          <a:p>
            <a:pPr marL="285750" indent="-285750">
              <a:spcBef>
                <a:spcPts val="600"/>
              </a:spcBef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003399"/>
                </a:solidFill>
                <a:latin typeface="Calibri Light" panose="020F0302020204030204" pitchFamily="34" charset="0"/>
              </a:rPr>
              <a:t>Выполнение комплекса проектных работ силами специалистов Института</a:t>
            </a:r>
            <a:endParaRPr lang="ru-RU" sz="1600" b="1" dirty="0">
              <a:solidFill>
                <a:srgbClr val="003399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r="18742"/>
          <a:stretch/>
        </p:blipFill>
        <p:spPr>
          <a:xfrm>
            <a:off x="946812" y="1970810"/>
            <a:ext cx="3826168" cy="315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Текущие проекты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10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0551" y="3881232"/>
            <a:ext cx="3600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Заказчик: </a:t>
            </a:r>
            <a:r>
              <a:rPr lang="ru-RU" sz="1200" dirty="0">
                <a:latin typeface="Calibri Light" panose="020F0302020204030204" pitchFamily="34" charset="0"/>
              </a:rPr>
              <a:t>ПАО «ОГК-2»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подрядчик: </a:t>
            </a:r>
            <a:r>
              <a:rPr lang="ru-RU" sz="1200" dirty="0">
                <a:latin typeface="Calibri Light" panose="020F0302020204030204" pitchFamily="34" charset="0"/>
              </a:rPr>
              <a:t>ООО «Кварц </a:t>
            </a:r>
            <a:r>
              <a:rPr lang="ru-RU" sz="1200" dirty="0" smtClean="0">
                <a:latin typeface="Calibri Light" panose="020F0302020204030204" pitchFamily="34" charset="0"/>
              </a:rPr>
              <a:t>- </a:t>
            </a:r>
            <a:r>
              <a:rPr lang="ru-RU" sz="1200" dirty="0">
                <a:latin typeface="Calibri Light" panose="020F0302020204030204" pitchFamily="34" charset="0"/>
              </a:rPr>
              <a:t>Новые Технологии»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1 </a:t>
            </a:r>
            <a:r>
              <a:rPr lang="ru-RU" sz="1200" dirty="0">
                <a:latin typeface="Calibri Light" panose="020F0302020204030204" pitchFamily="34" charset="0"/>
              </a:rPr>
              <a:t>паровой котёл </a:t>
            </a:r>
            <a:r>
              <a:rPr lang="en-US" sz="1200" dirty="0" smtClean="0">
                <a:latin typeface="Calibri Light" panose="020F0302020204030204" pitchFamily="34" charset="0"/>
              </a:rPr>
              <a:t>HG-2100-25,4-YM;</a:t>
            </a:r>
            <a:endParaRPr lang="en-US" sz="1200" dirty="0">
              <a:latin typeface="Calibri Light" panose="020F0302020204030204" pitchFamily="34" charset="0"/>
            </a:endParaRP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Calibri Light" panose="020F0302020204030204" pitchFamily="34" charset="0"/>
              </a:rPr>
              <a:t>1 </a:t>
            </a:r>
            <a:r>
              <a:rPr lang="ru-RU" sz="1200" dirty="0">
                <a:latin typeface="Calibri Light" panose="020F0302020204030204" pitchFamily="34" charset="0"/>
              </a:rPr>
              <a:t>паровая турбина </a:t>
            </a:r>
            <a:r>
              <a:rPr lang="en-US" sz="1200" dirty="0" smtClean="0">
                <a:latin typeface="Calibri Light" panose="020F0302020204030204" pitchFamily="34" charset="0"/>
              </a:rPr>
              <a:t>CLN-660-24,2-566-566;</a:t>
            </a:r>
            <a:endParaRPr lang="en-US" sz="1200" dirty="0">
              <a:latin typeface="Calibri Light" panose="020F0302020204030204" pitchFamily="34" charset="0"/>
            </a:endParaRP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 Light" panose="020F0302020204030204" pitchFamily="34" charset="0"/>
              </a:rPr>
              <a:t>1 </a:t>
            </a:r>
            <a:r>
              <a:rPr lang="ru-RU" sz="1200" dirty="0">
                <a:latin typeface="Calibri Light" panose="020F0302020204030204" pitchFamily="34" charset="0"/>
              </a:rPr>
              <a:t>турбогенератор </a:t>
            </a:r>
            <a:r>
              <a:rPr lang="en-US" sz="1200" dirty="0" smtClean="0">
                <a:latin typeface="Calibri Light" panose="020F0302020204030204" pitchFamily="34" charset="0"/>
              </a:rPr>
              <a:t>QFSN-660-2.</a:t>
            </a:r>
            <a:endParaRPr lang="en-US" sz="1200" dirty="0">
              <a:latin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660 МВт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Тепловая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мощность: </a:t>
            </a:r>
            <a:r>
              <a:rPr lang="ru-RU" sz="1200" dirty="0">
                <a:latin typeface="Calibri Light" panose="020F0302020204030204" pitchFamily="34" charset="0"/>
              </a:rPr>
              <a:t>200 </a:t>
            </a:r>
            <a:r>
              <a:rPr lang="ru-RU" sz="1200" dirty="0" smtClean="0">
                <a:latin typeface="Calibri Light" panose="020F0302020204030204" pitchFamily="34" charset="0"/>
              </a:rPr>
              <a:t>Гкал/час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0553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Троицкая ГРЭС</a:t>
            </a:r>
            <a:endParaRPr lang="ru-RU" dirty="0" smtClean="0">
              <a:solidFill>
                <a:srgbClr val="0099FF"/>
              </a:solidFill>
              <a:latin typeface="Calibri" panose="020F0502020204030204" pitchFamily="34" charset="0"/>
            </a:endParaRP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</a:t>
            </a:r>
            <a:r>
              <a:rPr lang="ru-RU" sz="1400" dirty="0">
                <a:latin typeface="Calibri Light" panose="020F0302020204030204" pitchFamily="34" charset="0"/>
              </a:rPr>
              <a:t>, Челябинская </a:t>
            </a:r>
            <a:r>
              <a:rPr lang="ru-RU" sz="1400" dirty="0" smtClean="0">
                <a:latin typeface="Calibri Light" panose="020F0302020204030204" pitchFamily="34" charset="0"/>
              </a:rPr>
              <a:t>область, г. Троицк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>
          <a:xfrm>
            <a:off x="920551" y="1416702"/>
            <a:ext cx="3647694" cy="2367848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313040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Сахалинская ГРЭС-2</a:t>
            </a:r>
            <a:endParaRPr lang="ru-RU" dirty="0">
              <a:solidFill>
                <a:srgbClr val="0099FF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 Light" panose="020F0302020204030204" pitchFamily="34" charset="0"/>
              </a:rPr>
              <a:t>Россия</a:t>
            </a:r>
            <a:r>
              <a:rPr lang="ru-RU" sz="1400" dirty="0" smtClean="0">
                <a:latin typeface="Calibri Light" panose="020F0302020204030204" pitchFamily="34" charset="0"/>
              </a:rPr>
              <a:t>, Сахалинская область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99557" y="3881232"/>
            <a:ext cx="3600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Заказчик: </a:t>
            </a:r>
            <a:r>
              <a:rPr lang="ru-RU" sz="1200" dirty="0" smtClean="0">
                <a:latin typeface="Calibri Light" panose="020F0302020204030204" pitchFamily="34" charset="0"/>
              </a:rPr>
              <a:t>ПАО «Рус-</a:t>
            </a:r>
            <a:r>
              <a:rPr lang="ru-RU" sz="1200" dirty="0" err="1" smtClean="0">
                <a:latin typeface="Calibri Light" panose="020F0302020204030204" pitchFamily="34" charset="0"/>
              </a:rPr>
              <a:t>Гидро</a:t>
            </a:r>
            <a:r>
              <a:rPr lang="ru-RU" sz="1200" dirty="0" smtClean="0">
                <a:latin typeface="Calibri Light" panose="020F0302020204030204" pitchFamily="34" charset="0"/>
              </a:rPr>
              <a:t>»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подрядчик: </a:t>
            </a:r>
            <a:r>
              <a:rPr lang="ru-RU" sz="1200" dirty="0" smtClean="0">
                <a:latin typeface="Calibri Light" panose="020F0302020204030204" pitchFamily="34" charset="0"/>
              </a:rPr>
              <a:t>АО «ТЭК Мосэнерго»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Основное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оборудование:</a:t>
            </a:r>
          </a:p>
          <a:p>
            <a:pPr marL="171450" indent="-1714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latin typeface="Calibri Light" panose="020F0302020204030204" pitchFamily="34" charset="0"/>
              </a:rPr>
              <a:t>3хПСУ-120 </a:t>
            </a:r>
            <a:r>
              <a:rPr lang="ru-RU" sz="1200" dirty="0" smtClean="0">
                <a:latin typeface="Calibri Light" panose="020F0302020204030204" pitchFamily="34" charset="0"/>
              </a:rPr>
              <a:t>МВт</a:t>
            </a:r>
          </a:p>
          <a:p>
            <a:pPr>
              <a:buClr>
                <a:srgbClr val="BF9B19"/>
              </a:buClr>
            </a:pP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360 МВт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b="3480"/>
          <a:stretch/>
        </p:blipFill>
        <p:spPr>
          <a:xfrm>
            <a:off x="5295677" y="1376490"/>
            <a:ext cx="3732838" cy="2448272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6796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Реализованные </a:t>
            </a:r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проекты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11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553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Нижнетуринская 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ГРЭС</a:t>
            </a: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Россия, Свердловская область, г. Н. Тура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03"/>
          <a:stretch/>
        </p:blipFill>
        <p:spPr>
          <a:xfrm>
            <a:off x="920551" y="1375374"/>
            <a:ext cx="3600400" cy="2413666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920551" y="3881232"/>
            <a:ext cx="3600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ПАО «Т Плюс»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подрядчик: </a:t>
            </a:r>
            <a:r>
              <a:rPr lang="ru-RU" sz="1200" dirty="0">
                <a:latin typeface="Calibri Light" panose="020F0302020204030204" pitchFamily="34" charset="0"/>
              </a:rPr>
              <a:t>АО «ТЭК Мосэнерго</a:t>
            </a:r>
            <a:r>
              <a:rPr lang="ru-RU" sz="1200" dirty="0" smtClean="0">
                <a:latin typeface="Calibri Light" panose="020F0302020204030204" pitchFamily="34" charset="0"/>
              </a:rPr>
              <a:t>»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latin typeface="Calibri Light" panose="020F0302020204030204" pitchFamily="34" charset="0"/>
              </a:rPr>
              <a:t>2хПГУ-230 МВт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450 МВт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Тепловая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520 Гкал/час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Введена в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эксплуатацию: </a:t>
            </a:r>
            <a:r>
              <a:rPr lang="ru-RU" sz="1200" dirty="0" smtClean="0">
                <a:latin typeface="Calibri Light" panose="020F0302020204030204" pitchFamily="34" charset="0"/>
              </a:rPr>
              <a:t>15 декабря 2015 г.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13440" y="3881232"/>
            <a:ext cx="3600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ОАО «Силовые машины»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подрядчик: </a:t>
            </a:r>
            <a:r>
              <a:rPr lang="en-US" sz="1200" dirty="0">
                <a:latin typeface="Calibri Light" panose="020F0302020204030204" pitchFamily="34" charset="0"/>
              </a:rPr>
              <a:t>Lilama Corporation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паровая </a:t>
            </a:r>
            <a:r>
              <a:rPr lang="ru-RU" sz="1200" dirty="0">
                <a:latin typeface="Calibri Light" panose="020F0302020204030204" pitchFamily="34" charset="0"/>
              </a:rPr>
              <a:t>турбина </a:t>
            </a:r>
            <a:r>
              <a:rPr lang="ru-RU" sz="1200" dirty="0" smtClean="0">
                <a:latin typeface="Calibri Light" panose="020F0302020204030204" pitchFamily="34" charset="0"/>
              </a:rPr>
              <a:t>К-300-170-1Р;</a:t>
            </a:r>
            <a:endParaRPr lang="ru-RU" sz="1200" dirty="0">
              <a:latin typeface="Calibri Light" panose="020F0302020204030204" pitchFamily="34" charset="0"/>
            </a:endParaRP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паровой </a:t>
            </a:r>
            <a:r>
              <a:rPr lang="ru-RU" sz="1200" dirty="0">
                <a:latin typeface="Calibri Light" panose="020F0302020204030204" pitchFamily="34" charset="0"/>
              </a:rPr>
              <a:t>котел </a:t>
            </a:r>
            <a:r>
              <a:rPr lang="ru-RU" sz="1200" dirty="0" smtClean="0">
                <a:latin typeface="Calibri Light" panose="020F0302020204030204" pitchFamily="34" charset="0"/>
              </a:rPr>
              <a:t>Еп-920-17,6-543-АТ (</a:t>
            </a:r>
            <a:r>
              <a:rPr lang="ru-RU" sz="1200" dirty="0">
                <a:latin typeface="Calibri Light" panose="020F0302020204030204" pitchFamily="34" charset="0"/>
              </a:rPr>
              <a:t>ТПЕ 318/СО</a:t>
            </a:r>
            <a:r>
              <a:rPr lang="ru-RU" sz="1200" dirty="0" smtClean="0">
                <a:latin typeface="Calibri Light" panose="020F0302020204030204" pitchFamily="34" charset="0"/>
              </a:rPr>
              <a:t>);</a:t>
            </a:r>
            <a:endParaRPr lang="ru-RU" sz="1200" dirty="0">
              <a:latin typeface="Calibri Light" panose="020F0302020204030204" pitchFamily="34" charset="0"/>
            </a:endParaRP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турбогенератор </a:t>
            </a:r>
            <a:r>
              <a:rPr lang="ru-RU" sz="1200" dirty="0" smtClean="0">
                <a:latin typeface="Calibri Light" panose="020F0302020204030204" pitchFamily="34" charset="0"/>
              </a:rPr>
              <a:t>ТВВ-320-2ЕТЗ.</a:t>
            </a:r>
            <a:endParaRPr lang="ru-RU" sz="1200" dirty="0" smtClean="0">
              <a:latin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мощность: </a:t>
            </a:r>
            <a:r>
              <a:rPr lang="ru-RU" sz="1200" dirty="0">
                <a:latin typeface="Calibri Light" panose="020F0302020204030204" pitchFamily="34" charset="0"/>
              </a:rPr>
              <a:t>300 МВт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Введена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в эксплуатацию: </a:t>
            </a:r>
            <a:r>
              <a:rPr lang="ru-RU" sz="1200" dirty="0" smtClean="0">
                <a:latin typeface="Calibri Light" panose="020F0302020204030204" pitchFamily="34" charset="0"/>
              </a:rPr>
              <a:t>декабрь 2006 г.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3442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ТЭС «</a:t>
            </a:r>
            <a:r>
              <a:rPr lang="ru-RU" dirty="0" err="1">
                <a:solidFill>
                  <a:srgbClr val="0099FF"/>
                </a:solidFill>
                <a:latin typeface="Calibri" panose="020F0502020204030204" pitchFamily="34" charset="0"/>
              </a:rPr>
              <a:t>Уонг</a:t>
            </a:r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-Би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»</a:t>
            </a:r>
            <a:endParaRPr lang="ru-RU" dirty="0">
              <a:solidFill>
                <a:srgbClr val="0099FF"/>
              </a:solidFill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 Light" panose="020F0302020204030204" pitchFamily="34" charset="0"/>
              </a:rPr>
              <a:t>Вьетнам, г. </a:t>
            </a:r>
            <a:r>
              <a:rPr lang="ru-RU" sz="1400" dirty="0" smtClean="0">
                <a:latin typeface="Calibri Light" panose="020F0302020204030204" pitchFamily="34" charset="0"/>
              </a:rPr>
              <a:t>Ханой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22" name="Picture 202" descr="PB074040"/>
          <p:cNvPicPr>
            <a:picLocks noChangeAspect="1" noChangeArrowheads="1"/>
          </p:cNvPicPr>
          <p:nvPr/>
        </p:nvPicPr>
        <p:blipFill rotWithShape="1">
          <a:blip r:embed="rId3" cstate="print"/>
          <a:srcRect b="10633"/>
          <a:stretch/>
        </p:blipFill>
        <p:spPr bwMode="auto">
          <a:xfrm>
            <a:off x="5313040" y="1375374"/>
            <a:ext cx="3600401" cy="2413666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0009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Реализованные </a:t>
            </a:r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проекты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12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553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99FF"/>
                </a:solidFill>
                <a:latin typeface="Calibri" panose="020F0502020204030204" pitchFamily="34" charset="0"/>
              </a:rPr>
              <a:t>Южноуральская</a:t>
            </a:r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 ГРЭС-2</a:t>
            </a: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Россия, </a:t>
            </a:r>
            <a:r>
              <a:rPr lang="ru-RU" sz="1400" dirty="0">
                <a:latin typeface="Calibri Light" panose="020F0302020204030204" pitchFamily="34" charset="0"/>
              </a:rPr>
              <a:t>Челябинская </a:t>
            </a:r>
            <a:r>
              <a:rPr lang="ru-RU" sz="1400" dirty="0" smtClean="0">
                <a:latin typeface="Calibri Light" panose="020F0302020204030204" pitchFamily="34" charset="0"/>
              </a:rPr>
              <a:t>обл., г. </a:t>
            </a:r>
            <a:r>
              <a:rPr lang="ru-RU" sz="1400" dirty="0" err="1" smtClean="0">
                <a:latin typeface="Calibri Light" panose="020F0302020204030204" pitchFamily="34" charset="0"/>
              </a:rPr>
              <a:t>Южноуральск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1" y="1386091"/>
            <a:ext cx="3600400" cy="2392231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920551" y="3881232"/>
            <a:ext cx="3600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ИНТЕР РАО </a:t>
            </a:r>
            <a:r>
              <a:rPr lang="ru-RU" sz="1200" dirty="0" err="1">
                <a:latin typeface="Calibri Light" panose="020F0302020204030204" pitchFamily="34" charset="0"/>
              </a:rPr>
              <a:t>Электрогенерация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подрядчик: </a:t>
            </a:r>
            <a:r>
              <a:rPr lang="ru-RU" sz="1200" dirty="0">
                <a:latin typeface="Calibri Light" panose="020F0302020204030204" pitchFamily="34" charset="0"/>
              </a:rPr>
              <a:t>ЗАО «</a:t>
            </a:r>
            <a:r>
              <a:rPr lang="ru-RU" sz="1200" dirty="0" err="1">
                <a:latin typeface="Calibri Light" panose="020F0302020204030204" pitchFamily="34" charset="0"/>
              </a:rPr>
              <a:t>Атомстройэкспорт</a:t>
            </a:r>
            <a:r>
              <a:rPr lang="ru-RU" sz="1200" dirty="0" smtClean="0">
                <a:latin typeface="Calibri Light" panose="020F0302020204030204" pitchFamily="34" charset="0"/>
              </a:rPr>
              <a:t>»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2хПГУ-400 МВт (</a:t>
            </a:r>
            <a:r>
              <a:rPr lang="en-US" sz="1200" dirty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1200" dirty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en-US" sz="1200" dirty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SCC5-PAC 4000F 1S, 2 </a:t>
            </a:r>
            <a:r>
              <a:rPr lang="ru-RU" sz="1200" dirty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en-US" sz="1200" dirty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SGT5-4000F, 2 x </a:t>
            </a:r>
            <a:r>
              <a:rPr lang="en-US" sz="12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SST5-3000</a:t>
            </a:r>
            <a:r>
              <a:rPr lang="ru-RU" sz="12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мощность: </a:t>
            </a:r>
            <a:r>
              <a:rPr lang="ru-RU" sz="1200" dirty="0">
                <a:latin typeface="Calibri Light" panose="020F0302020204030204" pitchFamily="34" charset="0"/>
              </a:rPr>
              <a:t>840 МВт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Введена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в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эксплуатацию: </a:t>
            </a:r>
            <a:r>
              <a:rPr lang="ru-RU" sz="1200" dirty="0">
                <a:latin typeface="Calibri Light" panose="020F0302020204030204" pitchFamily="34" charset="0"/>
              </a:rPr>
              <a:t>31 октября 2013 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13440" y="3881232"/>
            <a:ext cx="3600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ЗАО «КЭС-Холдинг»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подрядчик: </a:t>
            </a:r>
            <a:r>
              <a:rPr lang="ru-RU" sz="1200" dirty="0">
                <a:latin typeface="Calibri Light" panose="020F0302020204030204" pitchFamily="34" charset="0"/>
              </a:rPr>
              <a:t>ЗАО «</a:t>
            </a:r>
            <a:r>
              <a:rPr lang="ru-RU" sz="1200" dirty="0" err="1">
                <a:latin typeface="Calibri Light" panose="020F0302020204030204" pitchFamily="34" charset="0"/>
              </a:rPr>
              <a:t>Интертехэлектро</a:t>
            </a:r>
            <a:r>
              <a:rPr lang="ru-RU" sz="1200" dirty="0" smtClean="0">
                <a:latin typeface="Calibri Light" panose="020F0302020204030204" pitchFamily="34" charset="0"/>
              </a:rPr>
              <a:t>»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ПГУ-230 МВт (</a:t>
            </a:r>
            <a:r>
              <a:rPr lang="ru-RU" sz="1200" dirty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х </a:t>
            </a:r>
            <a:r>
              <a:rPr lang="ru-RU" sz="12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ГТЭ-160/</a:t>
            </a:r>
            <a:r>
              <a:rPr lang="en-US" sz="1200" dirty="0" smtClean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SGT5-2000E</a:t>
            </a:r>
            <a:r>
              <a:rPr lang="ru-RU" sz="1200" smtClean="0">
                <a:solidFill>
                  <a:schemeClr val="dk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200" dirty="0" smtClean="0">
              <a:latin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236 МВт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Тепловая 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136 Гкал/час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Введена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в эксплуатацию: </a:t>
            </a:r>
            <a:r>
              <a:rPr lang="ru-RU" sz="1200" dirty="0">
                <a:latin typeface="Calibri Light" panose="020F0302020204030204" pitchFamily="34" charset="0"/>
              </a:rPr>
              <a:t>31 июля 2014 </a:t>
            </a:r>
            <a:r>
              <a:rPr lang="ru-RU" sz="1200" dirty="0" smtClean="0">
                <a:latin typeface="Calibri Light" panose="020F0302020204030204" pitchFamily="34" charset="0"/>
              </a:rPr>
              <a:t>г.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3442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Кировская 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ТЭЦ-3</a:t>
            </a:r>
            <a:endParaRPr lang="ru-RU" dirty="0">
              <a:solidFill>
                <a:srgbClr val="0099FF"/>
              </a:solidFill>
              <a:latin typeface="Calibri" panose="020F0502020204030204" pitchFamily="34" charset="0"/>
            </a:endParaRP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Россия, Кировская </a:t>
            </a:r>
            <a:r>
              <a:rPr lang="ru-RU" sz="1400" dirty="0">
                <a:latin typeface="Calibri Light" panose="020F0302020204030204" pitchFamily="34" charset="0"/>
              </a:rPr>
              <a:t>область, г. Кирово-Чепецк</a:t>
            </a:r>
          </a:p>
        </p:txBody>
      </p:sp>
      <p:pic>
        <p:nvPicPr>
          <p:cNvPr id="22" name="Picture 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3040" y="1385074"/>
            <a:ext cx="3600401" cy="2394266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303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Области компетенции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2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528" y="779078"/>
            <a:ext cx="40324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</a:rPr>
              <a:t>Проектирование новых тепловых 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электростанций:</a:t>
            </a:r>
            <a:endParaRPr lang="en-US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п</a:t>
            </a:r>
            <a:r>
              <a:rPr lang="ru-RU" sz="1600" dirty="0" smtClean="0">
                <a:latin typeface="Calibri Light" panose="020F0302020204030204" pitchFamily="34" charset="0"/>
              </a:rPr>
              <a:t>олный </a:t>
            </a:r>
            <a:r>
              <a:rPr lang="ru-RU" sz="1600" dirty="0">
                <a:latin typeface="Calibri Light" panose="020F0302020204030204" pitchFamily="34" charset="0"/>
              </a:rPr>
              <a:t>комплекс экологически чистой тепловой </a:t>
            </a:r>
            <a:r>
              <a:rPr lang="ru-RU" sz="1600" dirty="0" smtClean="0">
                <a:latin typeface="Calibri Light" panose="020F0302020204030204" pitchFamily="34" charset="0"/>
              </a:rPr>
              <a:t>электростанции;</a:t>
            </a:r>
            <a:endParaRPr lang="ru-RU" sz="1600" dirty="0">
              <a:latin typeface="Calibri Light" panose="020F0302020204030204" pitchFamily="34" charset="0"/>
            </a:endParaRPr>
          </a:p>
          <a:p>
            <a:pPr lvl="1">
              <a:buClr>
                <a:srgbClr val="BF9B19"/>
              </a:buClr>
            </a:pPr>
            <a:r>
              <a:rPr lang="ru-RU" sz="1600" dirty="0" smtClean="0">
                <a:latin typeface="Calibri Light" panose="020F0302020204030204" pitchFamily="34" charset="0"/>
              </a:rPr>
              <a:t>электростанции </a:t>
            </a:r>
            <a:r>
              <a:rPr lang="ru-RU" sz="1600" dirty="0">
                <a:latin typeface="Calibri Light" panose="020F0302020204030204" pitchFamily="34" charset="0"/>
              </a:rPr>
              <a:t>на всех видах </a:t>
            </a:r>
            <a:r>
              <a:rPr lang="ru-RU" sz="1600" dirty="0" smtClean="0">
                <a:latin typeface="Calibri Light" panose="020F0302020204030204" pitchFamily="34" charset="0"/>
              </a:rPr>
              <a:t>топлива;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 Light" panose="020F0302020204030204" pitchFamily="34" charset="0"/>
              </a:rPr>
              <a:t>паротурбинный</a:t>
            </a:r>
            <a:r>
              <a:rPr lang="ru-RU" sz="1600" dirty="0">
                <a:latin typeface="Calibri Light" panose="020F0302020204030204" pitchFamily="34" charset="0"/>
              </a:rPr>
              <a:t>, газотурбинный, парогазовый </a:t>
            </a:r>
            <a:r>
              <a:rPr lang="ru-RU" sz="1600" dirty="0" smtClean="0">
                <a:latin typeface="Calibri Light" panose="020F0302020204030204" pitchFamily="34" charset="0"/>
              </a:rPr>
              <a:t>циклы;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 Light" panose="020F0302020204030204" pitchFamily="34" charset="0"/>
              </a:rPr>
              <a:t>тепловые </a:t>
            </a:r>
            <a:r>
              <a:rPr lang="ru-RU" sz="1600" dirty="0">
                <a:latin typeface="Calibri Light" panose="020F0302020204030204" pitchFamily="34" charset="0"/>
              </a:rPr>
              <a:t>электростанции с </a:t>
            </a:r>
            <a:r>
              <a:rPr lang="ru-RU" sz="1600" dirty="0" smtClean="0">
                <a:latin typeface="Calibri Light" panose="020F0302020204030204" pitchFamily="34" charset="0"/>
              </a:rPr>
              <a:t>котлами</a:t>
            </a:r>
            <a:br>
              <a:rPr lang="ru-RU" sz="1600" dirty="0" smtClean="0">
                <a:latin typeface="Calibri Light" panose="020F0302020204030204" pitchFamily="34" charset="0"/>
              </a:rPr>
            </a:br>
            <a:r>
              <a:rPr lang="ru-RU" sz="1600" dirty="0" smtClean="0">
                <a:latin typeface="Calibri Light" panose="020F0302020204030204" pitchFamily="34" charset="0"/>
              </a:rPr>
              <a:t>с ЦКС.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527" y="3428485"/>
            <a:ext cx="40331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</a:rPr>
              <a:t>Реконструкция и техническое перевооружение 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ТЭС:</a:t>
            </a:r>
            <a:endParaRPr lang="en-US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установка современного оборудования на действующих ТЭС взамен </a:t>
            </a:r>
            <a:r>
              <a:rPr lang="ru-RU" sz="1600" dirty="0" smtClean="0">
                <a:latin typeface="Calibri Light" panose="020F0302020204030204" pitchFamily="34" charset="0"/>
              </a:rPr>
              <a:t>демонтируемого;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газотурбинные надстройки паросилового </a:t>
            </a:r>
            <a:r>
              <a:rPr lang="ru-RU" sz="1600" dirty="0" smtClean="0">
                <a:latin typeface="Calibri Light" panose="020F0302020204030204" pitchFamily="34" charset="0"/>
              </a:rPr>
              <a:t>энергоблока;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замена угольных котлов на котлы с </a:t>
            </a:r>
            <a:r>
              <a:rPr lang="ru-RU" sz="1600" dirty="0" smtClean="0">
                <a:latin typeface="Calibri Light" panose="020F0302020204030204" pitchFamily="34" charset="0"/>
              </a:rPr>
              <a:t>ЦКС;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перевод на сжигание других видов </a:t>
            </a:r>
            <a:r>
              <a:rPr lang="ru-RU" sz="1600" dirty="0" smtClean="0">
                <a:latin typeface="Calibri Light" panose="020F0302020204030204" pitchFamily="34" charset="0"/>
              </a:rPr>
              <a:t>топлива.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008" y="77907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</a:rPr>
              <a:t>Инжиниринговые услуги по конкретным инженерно-техническим 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проблемам:</a:t>
            </a:r>
            <a:endParaRPr lang="en-US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помощь Заказчику по формированию комплектов исполнительной </a:t>
            </a:r>
            <a:r>
              <a:rPr lang="ru-RU" sz="1600" dirty="0" smtClean="0">
                <a:latin typeface="Calibri Light" panose="020F0302020204030204" pitchFamily="34" charset="0"/>
              </a:rPr>
              <a:t>документации;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разработка технико-экономических обоснований </a:t>
            </a:r>
            <a:r>
              <a:rPr lang="ru-RU" sz="1600" dirty="0" smtClean="0">
                <a:latin typeface="Calibri Light" panose="020F0302020204030204" pitchFamily="34" charset="0"/>
              </a:rPr>
              <a:t>строительства;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оценка воздействия на окружающую </a:t>
            </a:r>
            <a:r>
              <a:rPr lang="ru-RU" sz="1600" dirty="0" smtClean="0">
                <a:latin typeface="Calibri Light" panose="020F0302020204030204" pitchFamily="34" charset="0"/>
              </a:rPr>
              <a:t>среду;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Calibri Light" panose="020F0302020204030204" pitchFamily="34" charset="0"/>
              </a:rPr>
              <a:t>авторский надзор на площадке </a:t>
            </a:r>
            <a:r>
              <a:rPr lang="ru-RU" sz="1600" dirty="0" smtClean="0">
                <a:latin typeface="Calibri Light" panose="020F0302020204030204" pitchFamily="34" charset="0"/>
              </a:rPr>
              <a:t>строительства.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3994" y="3918399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Calibri" panose="020F0502020204030204" pitchFamily="34" charset="0"/>
              </a:rPr>
              <a:t>Проектирование </a:t>
            </a:r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электросетевых объектов:</a:t>
            </a: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 Light" panose="020F0302020204030204" pitchFamily="34" charset="0"/>
              </a:rPr>
              <a:t>проектирование электроподстанций;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 Light" panose="020F0302020204030204" pitchFamily="34" charset="0"/>
              </a:rPr>
              <a:t>проектирование воздушных линий;</a:t>
            </a:r>
            <a:endParaRPr lang="ru-RU" sz="1600" dirty="0">
              <a:latin typeface="Calibri Light" panose="020F0302020204030204" pitchFamily="34" charset="0"/>
            </a:endParaRPr>
          </a:p>
          <a:p>
            <a:pPr marL="742950" lvl="1" indent="-2857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600" dirty="0" smtClean="0">
                <a:latin typeface="Calibri Light" panose="020F0302020204030204" pitchFamily="34" charset="0"/>
              </a:rPr>
              <a:t>проектирование кабельных линий.</a:t>
            </a:r>
            <a:endParaRPr lang="ru-RU" sz="1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3994" y="554961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Calibri" panose="020F0502020204030204" pitchFamily="34" charset="0"/>
              </a:rPr>
              <a:t>Управление проектно-изыскательскими работами.</a:t>
            </a:r>
          </a:p>
        </p:txBody>
      </p:sp>
    </p:spTree>
    <p:extLst>
      <p:ext uri="{BB962C8B-B14F-4D97-AF65-F5344CB8AC3E}">
        <p14:creationId xmlns:p14="http://schemas.microsoft.com/office/powerpoint/2010/main" val="2746443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География </a:t>
            </a:r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проектов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3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7" y="908720"/>
            <a:ext cx="9455159" cy="5256585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386896" y="5070664"/>
            <a:ext cx="1260000" cy="1260000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87096" y="5070664"/>
            <a:ext cx="1260000" cy="12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68824" y="5162055"/>
            <a:ext cx="1296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стран</a:t>
            </a:r>
            <a:endParaRPr lang="ru-RU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87296" y="5070664"/>
            <a:ext cx="1296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69024" y="5162055"/>
            <a:ext cx="1296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72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ТЭС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87224" y="5162055"/>
            <a:ext cx="1296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48</a:t>
            </a: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ГВт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81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Персонал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4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3" name="Picture 1040" descr="Фасад_14_10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1196751"/>
            <a:ext cx="3384376" cy="3081298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160912" y="1124744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Общая численность, чел.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Производственный персонал, чел.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Производственные отделы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Специалисты, имеющие научные степени, чел.</a:t>
            </a:r>
          </a:p>
          <a:p>
            <a:endParaRPr lang="ru-RU" dirty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Специалисты и руководители, </a:t>
            </a:r>
            <a:r>
              <a:rPr lang="ru-RU" dirty="0">
                <a:latin typeface="Calibri" panose="020F0502020204030204" pitchFamily="34" charset="0"/>
              </a:rPr>
              <a:t>внесенные в Национальный реестр специалистов и проектировщиков в области инженерных изысканий и архитектурно-строительного </a:t>
            </a:r>
            <a:r>
              <a:rPr lang="ru-RU" dirty="0" smtClean="0">
                <a:latin typeface="Calibri" panose="020F0502020204030204" pitchFamily="34" charset="0"/>
              </a:rPr>
              <a:t>проектирования, чел.</a:t>
            </a:r>
          </a:p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5228" y="1078157"/>
            <a:ext cx="93610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rnd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&gt;</a:t>
            </a:r>
            <a:r>
              <a:rPr lang="ru-RU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30</a:t>
            </a:r>
            <a:r>
              <a:rPr lang="en-US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0</a:t>
            </a:r>
            <a:endParaRPr lang="ru-RU" sz="24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7717" y="1628800"/>
            <a:ext cx="91112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rnd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&gt;2</a:t>
            </a:r>
            <a:r>
              <a:rPr lang="ru-RU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5</a:t>
            </a:r>
            <a:r>
              <a:rPr lang="en-US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0</a:t>
            </a:r>
            <a:endParaRPr lang="ru-RU" sz="24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9244" y="2928395"/>
            <a:ext cx="6480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rnd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6</a:t>
            </a:r>
            <a:endParaRPr lang="ru-RU" sz="24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9244" y="3645024"/>
            <a:ext cx="6480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rnd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15</a:t>
            </a:r>
            <a:endParaRPr lang="ru-RU" sz="24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9244" y="2258870"/>
            <a:ext cx="6480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 cap="rnd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11</a:t>
            </a:r>
            <a:endParaRPr lang="ru-RU" sz="24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86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Современные технологии </a:t>
            </a:r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проектирования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3627960"/>
            <a:ext cx="3420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alibri Light" panose="020F0302020204030204" pitchFamily="34" charset="0"/>
              </a:rPr>
              <a:t>Почти 20 </a:t>
            </a:r>
            <a:r>
              <a:rPr lang="ru-RU" sz="1400" dirty="0">
                <a:latin typeface="Calibri Light" panose="020F0302020204030204" pitchFamily="34" charset="0"/>
              </a:rPr>
              <a:t>лет в Институте используется система комплексного трехмерного проектирования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Plant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Design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Management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System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(PDMS) </a:t>
            </a:r>
            <a:r>
              <a:rPr lang="ru-RU" sz="1400" dirty="0">
                <a:latin typeface="Calibri Light" panose="020F0302020204030204" pitchFamily="34" charset="0"/>
              </a:rPr>
              <a:t>разработки компании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AVEVA</a:t>
            </a:r>
            <a:r>
              <a:rPr lang="ru-RU" sz="1400" dirty="0">
                <a:latin typeface="Calibri Light" panose="020F0302020204030204" pitchFamily="34" charset="0"/>
              </a:rPr>
              <a:t>.</a:t>
            </a:r>
          </a:p>
          <a:p>
            <a:r>
              <a:rPr lang="ru-RU" sz="1400" dirty="0">
                <a:latin typeface="Calibri Light" panose="020F0302020204030204" pitchFamily="34" charset="0"/>
              </a:rPr>
              <a:t>Сегодня проектирование по всем объектам в институте  ведется только с созданием трехмерной модели. Наработан уникальный банк проектов энергоблоков различных типов и мощностей.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876925"/>
            <a:ext cx="3420000" cy="2565000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62131" y="876925"/>
            <a:ext cx="35689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Для создания монтажно-технологических схем используется система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AVEVA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Diagrams</a:t>
            </a:r>
            <a:r>
              <a:rPr lang="ru-RU" sz="1400" dirty="0">
                <a:latin typeface="Calibri Light" panose="020F0302020204030204" pitchFamily="34" charset="0"/>
              </a:rPr>
              <a:t>, позволяющая вести разработку «интеллектуальных» схем, содержащих всю необходимую информацию об оборудовании, трубопроводных линиях, арматуре, приборах </a:t>
            </a:r>
            <a:r>
              <a:rPr lang="ru-RU" sz="1400" dirty="0" err="1">
                <a:latin typeface="Calibri Light" panose="020F0302020204030204" pitchFamily="34" charset="0"/>
              </a:rPr>
              <a:t>КИПиА</a:t>
            </a:r>
            <a:r>
              <a:rPr lang="ru-RU" sz="1400" dirty="0">
                <a:latin typeface="Calibri Light" panose="020F0302020204030204" pitchFamily="34" charset="0"/>
              </a:rPr>
              <a:t>. </a:t>
            </a:r>
          </a:p>
          <a:p>
            <a:r>
              <a:rPr lang="ru-RU" sz="1400" dirty="0">
                <a:latin typeface="Calibri Light" panose="020F0302020204030204" pitchFamily="34" charset="0"/>
              </a:rPr>
              <a:t>Эта информация является общей и для схемы, и для трехмерной модели, а потому внесенное любых изменений находит свое отражение, как в схеме, так и в модели</a:t>
            </a:r>
            <a:r>
              <a:rPr lang="ru-RU" sz="1400" dirty="0" smtClean="0">
                <a:latin typeface="Calibri Light" panose="020F0302020204030204" pitchFamily="34" charset="0"/>
              </a:rPr>
              <a:t>.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29" y="3627960"/>
            <a:ext cx="3420000" cy="2565001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611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Современные технологии </a:t>
            </a:r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проектирования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6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2920623"/>
            <a:ext cx="342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В институте внедрена и используется система планирования и контроля выполнения работ на основе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Microsoft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Project</a:t>
            </a:r>
            <a:r>
              <a:rPr lang="ru-RU" sz="1400" dirty="0">
                <a:latin typeface="Calibri Light" panose="020F0302020204030204" pitchFamily="34" charset="0"/>
              </a:rPr>
              <a:t>. График проектирования, интегрированный с системой документооборота и выпуска документации, является тем инструментом руководителя проекта, который позволяет максимально эффективно организовать работу и контролировать ход ее выполнения. Ежедневная автоматическая актуализация графика дает возможность руководителю предвидеть возможные проблемы и принимать решения заблаговременно, тем самым снижая проектные риски.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2131" y="876925"/>
            <a:ext cx="35689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В институте развиваются методы математического моделирования гидродинамики и теплообмена основного и вспомогательного оборудования ТЭС. Адаптация и применение программ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CFD (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Computational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Fluid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err="1">
                <a:solidFill>
                  <a:srgbClr val="0099FF"/>
                </a:solidFill>
                <a:latin typeface="Calibri" panose="020F0502020204030204" pitchFamily="34" charset="0"/>
              </a:rPr>
              <a:t>Dynamics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) </a:t>
            </a:r>
            <a:r>
              <a:rPr lang="ru-RU" sz="1400" dirty="0">
                <a:latin typeface="Calibri Light" panose="020F0302020204030204" pitchFamily="34" charset="0"/>
              </a:rPr>
              <a:t>в проектах института для расчета элементов оборудования ТЭС позволяет минимизировать тепловые и гидравлические потери, оптимизировать компоновку газо-воздушных трактов и уменьшить затраты на собственные нужды энергоблока.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876925"/>
            <a:ext cx="3420000" cy="1884486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29" y="3770025"/>
            <a:ext cx="3420000" cy="2587745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454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3399"/>
                </a:solidFill>
                <a:latin typeface="Calibri" panose="020F0502020204030204" pitchFamily="34" charset="0"/>
              </a:rPr>
              <a:t>Разработка типовых проектных </a:t>
            </a:r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решений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7</a:t>
            </a:fld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25" y="1929016"/>
            <a:ext cx="2520000" cy="1841859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65" y="1466873"/>
            <a:ext cx="2520000" cy="2304002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5" y="2219470"/>
            <a:ext cx="2520000" cy="1530702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681192" y="3889927"/>
            <a:ext cx="25306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Пылеугольные энергоблоки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мощностью</a:t>
            </a:r>
            <a:r>
              <a:rPr lang="ru-RU" sz="1400" dirty="0">
                <a:latin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от 350 до 1000 МВт </a:t>
            </a:r>
            <a:r>
              <a:rPr lang="ru-RU" sz="1400" dirty="0" smtClean="0">
                <a:latin typeface="Calibri Light" panose="020F0302020204030204" pitchFamily="34" charset="0"/>
              </a:rPr>
              <a:t>на </a:t>
            </a:r>
            <a:r>
              <a:rPr lang="ru-RU" sz="1400" dirty="0" err="1" smtClean="0">
                <a:latin typeface="Calibri Light" panose="020F0302020204030204" pitchFamily="34" charset="0"/>
              </a:rPr>
              <a:t>суперсверхкритические</a:t>
            </a:r>
            <a:r>
              <a:rPr lang="ru-RU" sz="1400" dirty="0" smtClean="0">
                <a:latin typeface="Calibri Light" panose="020F0302020204030204" pitchFamily="34" charset="0"/>
              </a:rPr>
              <a:t> </a:t>
            </a:r>
            <a:r>
              <a:rPr lang="ru-RU" sz="1400" dirty="0">
                <a:latin typeface="Calibri Light" panose="020F0302020204030204" pitchFamily="34" charset="0"/>
              </a:rPr>
              <a:t>параметры  пара (28 МПа, 600/620 °С)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1552" y="3889927"/>
            <a:ext cx="25306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Угольные блоки на базе котлов с циркулирующим кипящим слоем (ЦКС)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мощностью 225 и 330 МВт</a:t>
            </a:r>
            <a:r>
              <a:rPr lang="ru-RU" sz="1400" dirty="0">
                <a:latin typeface="Calibri Light" panose="020F0302020204030204" pitchFamily="34" charset="0"/>
              </a:rPr>
              <a:t> на докритические и сверхкритические параметры пара (14 МПа, 25,5 МПа, 565-585 °С)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912" y="3889927"/>
            <a:ext cx="2530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 Light" panose="020F0302020204030204" pitchFamily="34" charset="0"/>
              </a:rPr>
              <a:t>Парогазовые установки </a:t>
            </a:r>
            <a:r>
              <a:rPr lang="ru-RU" sz="1400" dirty="0">
                <a:solidFill>
                  <a:srgbClr val="0099FF"/>
                </a:solidFill>
                <a:latin typeface="Calibri" panose="020F0502020204030204" pitchFamily="34" charset="0"/>
              </a:rPr>
              <a:t>мощностью от 120 до 900 МВт</a:t>
            </a:r>
          </a:p>
        </p:txBody>
      </p:sp>
    </p:spTree>
    <p:extLst>
      <p:ext uri="{BB962C8B-B14F-4D97-AF65-F5344CB8AC3E}">
        <p14:creationId xmlns:p14="http://schemas.microsoft.com/office/powerpoint/2010/main" val="2719808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Текущие проекты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8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553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Амурская ТЭС</a:t>
            </a: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Россия, Амурская область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3040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Артемовская 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ТЭЦ-2</a:t>
            </a: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Россия, г. Артем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4174" y="3304561"/>
            <a:ext cx="3600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Заказчик: </a:t>
            </a:r>
            <a:r>
              <a:rPr lang="ru-RU" sz="1200" dirty="0" smtClean="0">
                <a:latin typeface="Calibri Light" panose="020F0302020204030204" pitchFamily="34" charset="0"/>
              </a:rPr>
              <a:t>ПАО </a:t>
            </a:r>
            <a:r>
              <a:rPr lang="ru-RU" sz="1200" dirty="0">
                <a:latin typeface="Calibri Light" panose="020F0302020204030204" pitchFamily="34" charset="0"/>
              </a:rPr>
              <a:t>«</a:t>
            </a:r>
            <a:r>
              <a:rPr lang="ru-RU" sz="1200" dirty="0" err="1">
                <a:latin typeface="Calibri Light" panose="020F0302020204030204" pitchFamily="34" charset="0"/>
              </a:rPr>
              <a:t>РусГидро</a:t>
            </a:r>
            <a:r>
              <a:rPr lang="ru-RU" sz="1200" dirty="0">
                <a:latin typeface="Calibri Light" panose="020F0302020204030204" pitchFamily="34" charset="0"/>
              </a:rPr>
              <a:t>»</a:t>
            </a:r>
            <a:endParaRPr lang="ru-RU" sz="1200" dirty="0" smtClean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проектировщик: </a:t>
            </a:r>
            <a:r>
              <a:rPr lang="ru-RU" sz="1200" dirty="0">
                <a:latin typeface="Calibri Light" panose="020F0302020204030204" pitchFamily="34" charset="0"/>
              </a:rPr>
              <a:t>АО «Институт Теплоэлектропроект</a:t>
            </a:r>
            <a:r>
              <a:rPr lang="ru-RU" sz="1200" dirty="0" smtClean="0">
                <a:latin typeface="Calibri Light" panose="020F0302020204030204" pitchFamily="34" charset="0"/>
              </a:rPr>
              <a:t>»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Основное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оборудование:</a:t>
            </a:r>
          </a:p>
          <a:p>
            <a:pPr marL="171450" indent="-1714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latin typeface="Calibri Light" panose="020F0302020204030204" pitchFamily="34" charset="0"/>
              </a:rPr>
              <a:t>3 ПСУх140-165 МВт (уголь).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Процесс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проектирования.</a:t>
            </a:r>
            <a:endParaRPr lang="ru-RU" sz="12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0551" y="3881232"/>
            <a:ext cx="3600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ООО «ГЭХ-Инжиниринг»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подрядчик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АО «ТЭК-Мосэнерго»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2хПСУ-80 МВт</a:t>
            </a:r>
            <a:endParaRPr lang="ru-RU" sz="1200" dirty="0">
              <a:latin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1" y="1375658"/>
            <a:ext cx="3612455" cy="2429902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r="4859"/>
          <a:stretch/>
        </p:blipFill>
        <p:spPr>
          <a:xfrm>
            <a:off x="5345578" y="1375657"/>
            <a:ext cx="3711600" cy="1928903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714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64568" y="112198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Calibri" panose="020F0502020204030204" pitchFamily="34" charset="0"/>
              </a:rPr>
              <a:t>Текущие проекты</a:t>
            </a:r>
            <a:endParaRPr lang="ru-RU" sz="2400" b="1" dirty="0">
              <a:solidFill>
                <a:srgbClr val="0033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1512" y="64960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85EB250-2A8C-4230-B2CD-4AD5E486D899}" type="slidenum">
              <a:rPr lang="ru-RU" sz="1400" smtClean="0">
                <a:solidFill>
                  <a:schemeClr val="bg1"/>
                </a:solidFill>
              </a:rPr>
              <a:t>9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553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Якутская ГРЭС-2 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(</a:t>
            </a:r>
            <a:r>
              <a:rPr lang="en-US" dirty="0" smtClean="0">
                <a:solidFill>
                  <a:srgbClr val="0099FF"/>
                </a:solidFill>
                <a:latin typeface="Calibri" panose="020F0502020204030204" pitchFamily="34" charset="0"/>
              </a:rPr>
              <a:t>II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очередь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)</a:t>
            </a:r>
          </a:p>
          <a:p>
            <a:r>
              <a:rPr lang="ru-RU" sz="1400" dirty="0">
                <a:latin typeface="Calibri Light" panose="020F0302020204030204" pitchFamily="34" charset="0"/>
              </a:rPr>
              <a:t>Россия, г. Якутск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0551" y="3881232"/>
            <a:ext cx="3600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Заказчик: </a:t>
            </a:r>
            <a:r>
              <a:rPr lang="ru-RU" sz="1200" dirty="0">
                <a:latin typeface="Calibri Light" panose="020F0302020204030204" pitchFamily="34" charset="0"/>
              </a:rPr>
              <a:t>ПАО «</a:t>
            </a:r>
            <a:r>
              <a:rPr lang="ru-RU" sz="1200" dirty="0" err="1">
                <a:latin typeface="Calibri Light" panose="020F0302020204030204" pitchFamily="34" charset="0"/>
              </a:rPr>
              <a:t>РусГидро</a:t>
            </a:r>
            <a:r>
              <a:rPr lang="ru-RU" sz="1200" dirty="0">
                <a:latin typeface="Calibri Light" panose="020F0302020204030204" pitchFamily="34" charset="0"/>
              </a:rPr>
              <a:t>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проектировщик: </a:t>
            </a:r>
            <a:r>
              <a:rPr lang="ru-RU" sz="1200" dirty="0">
                <a:latin typeface="Calibri Light" panose="020F0302020204030204" pitchFamily="34" charset="0"/>
              </a:rPr>
              <a:t>АО «Институт Теплоэлектропроект»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оборудование:</a:t>
            </a:r>
          </a:p>
          <a:p>
            <a:pPr marL="171450" indent="-171450">
              <a:buClr>
                <a:srgbClr val="BF9B19"/>
              </a:buClr>
              <a:buFont typeface="Courier New" panose="02070309020205020404" pitchFamily="49" charset="0"/>
              <a:buChar char="o"/>
            </a:pPr>
            <a:r>
              <a:rPr lang="ru-RU" sz="1200" dirty="0">
                <a:latin typeface="Calibri Light" panose="020F0302020204030204" pitchFamily="34" charset="0"/>
              </a:rPr>
              <a:t>2 ГТУх80 МВт (газ).</a:t>
            </a:r>
            <a:endParaRPr lang="ru-RU" sz="1200" dirty="0" smtClean="0">
              <a:latin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Процесс проектирования.</a:t>
            </a:r>
            <a:endParaRPr lang="ru-RU" sz="1200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1" y="1368773"/>
            <a:ext cx="3817856" cy="2430000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13040" y="735246"/>
            <a:ext cx="360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99FF"/>
                </a:solidFill>
                <a:latin typeface="Calibri" panose="020F0502020204030204" pitchFamily="34" charset="0"/>
              </a:rPr>
              <a:t>Ивановская </a:t>
            </a:r>
            <a:r>
              <a:rPr lang="ru-RU" dirty="0" smtClean="0">
                <a:solidFill>
                  <a:srgbClr val="0099FF"/>
                </a:solidFill>
                <a:latin typeface="Calibri" panose="020F0502020204030204" pitchFamily="34" charset="0"/>
              </a:rPr>
              <a:t>ГРЭС</a:t>
            </a:r>
          </a:p>
          <a:p>
            <a:r>
              <a:rPr lang="ru-RU" sz="1400" dirty="0" smtClean="0">
                <a:latin typeface="Calibri Light" panose="020F0302020204030204" pitchFamily="34" charset="0"/>
              </a:rPr>
              <a:t>Россия, Ивановская область</a:t>
            </a:r>
            <a:endParaRPr lang="ru-RU" sz="1400" dirty="0">
              <a:latin typeface="Calibri Light" panose="020F0302020204030204" pitchFamily="34" charset="0"/>
            </a:endParaRPr>
          </a:p>
        </p:txBody>
      </p:sp>
      <p:pic>
        <p:nvPicPr>
          <p:cNvPr id="12" name="Picture 223" descr="1-web"/>
          <p:cNvPicPr>
            <a:picLocks noChangeAspect="1" noChangeArrowheads="1"/>
          </p:cNvPicPr>
          <p:nvPr/>
        </p:nvPicPr>
        <p:blipFill rotWithShape="1">
          <a:blip r:embed="rId3" cstate="print"/>
          <a:srcRect t="6160" b="4881"/>
          <a:stretch/>
        </p:blipFill>
        <p:spPr bwMode="auto">
          <a:xfrm>
            <a:off x="5313040" y="1386929"/>
            <a:ext cx="3600000" cy="2402112"/>
          </a:xfrm>
          <a:prstGeom prst="rect">
            <a:avLst/>
          </a:prstGeom>
          <a:noFill/>
          <a:ln w="317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299557" y="3881232"/>
            <a:ext cx="3600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Заказчик: </a:t>
            </a:r>
            <a:r>
              <a:rPr lang="ru-RU" sz="1200" dirty="0">
                <a:latin typeface="Calibri Light" panose="020F0302020204030204" pitchFamily="34" charset="0"/>
              </a:rPr>
              <a:t>ОАО «Инженерный центр ЕЭС»</a:t>
            </a: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Генеральный подрядчик: </a:t>
            </a:r>
            <a:r>
              <a:rPr lang="ru-RU" sz="1200" dirty="0">
                <a:latin typeface="Calibri Light" panose="020F0302020204030204" pitchFamily="34" charset="0"/>
              </a:rPr>
              <a:t> ОАО «ВО «Технопромэкспорт»</a:t>
            </a:r>
            <a:endParaRPr lang="ru-RU" sz="1200" dirty="0" smtClean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Основное оборудование:</a:t>
            </a:r>
          </a:p>
          <a:p>
            <a:pPr marL="171450" indent="-171450">
              <a:buClr>
                <a:srgbClr val="A08214"/>
              </a:buClr>
              <a:buFont typeface="Courier New" panose="02070309020205020404" pitchFamily="49" charset="0"/>
              <a:buChar char="o"/>
            </a:pPr>
            <a:r>
              <a:rPr lang="ru-RU" sz="1200" dirty="0" smtClean="0">
                <a:latin typeface="Calibri Light" panose="020F0302020204030204" pitchFamily="34" charset="0"/>
              </a:rPr>
              <a:t>2хПГУ-325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Установленная электрическая 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мощность: </a:t>
            </a:r>
            <a:r>
              <a:rPr lang="ru-RU" sz="1200" dirty="0" smtClean="0">
                <a:latin typeface="Calibri Light" panose="020F0302020204030204" pitchFamily="34" charset="0"/>
              </a:rPr>
              <a:t>650 МВт</a:t>
            </a:r>
            <a:endParaRPr lang="ru-RU" sz="1200" dirty="0">
              <a:latin typeface="Calibri Light" panose="020F0302020204030204" pitchFamily="34" charset="0"/>
            </a:endParaRPr>
          </a:p>
          <a:p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Тепловая </a:t>
            </a:r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мощность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</a:t>
            </a:r>
            <a:r>
              <a:rPr lang="ru-RU" sz="1200" dirty="0">
                <a:latin typeface="Calibri Light" panose="020F0302020204030204" pitchFamily="34" charset="0"/>
              </a:rPr>
              <a:t> </a:t>
            </a:r>
            <a:r>
              <a:rPr lang="ru-RU" sz="1200" dirty="0" smtClean="0">
                <a:latin typeface="Calibri Light" panose="020F0302020204030204" pitchFamily="34" charset="0"/>
              </a:rPr>
              <a:t>40 </a:t>
            </a:r>
            <a:r>
              <a:rPr lang="ru-RU" sz="1200" dirty="0">
                <a:latin typeface="Calibri Light" panose="020F0302020204030204" pitchFamily="34" charset="0"/>
              </a:rPr>
              <a:t>Гкал/час</a:t>
            </a:r>
          </a:p>
          <a:p>
            <a:r>
              <a:rPr lang="ru-RU" sz="1200" dirty="0">
                <a:solidFill>
                  <a:srgbClr val="0099FF"/>
                </a:solidFill>
                <a:latin typeface="Calibri" panose="020F0502020204030204" pitchFamily="34" charset="0"/>
              </a:rPr>
              <a:t>Введена в эксплуатацию</a:t>
            </a:r>
            <a:r>
              <a:rPr lang="ru-RU" sz="1200" dirty="0" smtClean="0">
                <a:solidFill>
                  <a:srgbClr val="0099FF"/>
                </a:solidFill>
                <a:latin typeface="Calibri" panose="020F0502020204030204" pitchFamily="34" charset="0"/>
              </a:rPr>
              <a:t>: </a:t>
            </a:r>
            <a:r>
              <a:rPr lang="ru-RU" sz="1200" dirty="0">
                <a:latin typeface="Calibri Light" panose="020F0302020204030204" pitchFamily="34" charset="0"/>
              </a:rPr>
              <a:t>2007/2010</a:t>
            </a:r>
          </a:p>
        </p:txBody>
      </p:sp>
    </p:spTree>
    <p:extLst>
      <p:ext uri="{BB962C8B-B14F-4D97-AF65-F5344CB8AC3E}">
        <p14:creationId xmlns:p14="http://schemas.microsoft.com/office/powerpoint/2010/main" val="3435315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4269082A861EF419B33892A134ED44E" ma:contentTypeVersion="1" ma:contentTypeDescription="Создание документа." ma:contentTypeScope="" ma:versionID="594ebe387244c41b5b276fd22aea8b7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CB9B85F-C7B6-4104-9280-7D8410D04184}"/>
</file>

<file path=customXml/itemProps2.xml><?xml version="1.0" encoding="utf-8"?>
<ds:datastoreItem xmlns:ds="http://schemas.openxmlformats.org/officeDocument/2006/customXml" ds:itemID="{18F85DAB-3163-416A-BC79-FFAE776B7B2A}"/>
</file>

<file path=customXml/itemProps3.xml><?xml version="1.0" encoding="utf-8"?>
<ds:datastoreItem xmlns:ds="http://schemas.openxmlformats.org/officeDocument/2006/customXml" ds:itemID="{81112DA5-556D-4B6C-B2D5-FBA7A32C0D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18243</TotalTime>
  <Words>945</Words>
  <Application>Microsoft Office PowerPoint</Application>
  <PresentationFormat>Лист A4 (210x297 мм)</PresentationFormat>
  <Paragraphs>157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Branch "Institute TEPLOELECTROPROJECT"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Презентация_ТЭП_</dc:title>
  <dc:creator>TEP USER</dc:creator>
  <cp:lastModifiedBy>Трофимова Надежда Валерьевна</cp:lastModifiedBy>
  <cp:revision>1056</cp:revision>
  <cp:lastPrinted>2017-12-25T12:47:37Z</cp:lastPrinted>
  <dcterms:created xsi:type="dcterms:W3CDTF">2009-05-26T08:06:49Z</dcterms:created>
  <dcterms:modified xsi:type="dcterms:W3CDTF">2019-10-04T13:09:48Z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0x01010094269082A861EF419B33892A134ED44E</vt:lpwstr>
  </property>
</Properties>
</file>