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860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248197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559678" y="387172"/>
            <a:ext cx="5633084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0" i="0">
                <a:solidFill>
                  <a:srgbClr val="DEEEF8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0" i="0">
                <a:solidFill>
                  <a:srgbClr val="DEEEF8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389120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46531" y="2005583"/>
            <a:ext cx="5291455" cy="822960"/>
          </a:xfrm>
          <a:custGeom>
            <a:avLst/>
            <a:gdLst/>
            <a:ahLst/>
            <a:cxnLst/>
            <a:rect l="l" t="t" r="r" b="b"/>
            <a:pathLst>
              <a:path w="5291455" h="822960">
                <a:moveTo>
                  <a:pt x="0" y="822960"/>
                </a:moveTo>
                <a:lnTo>
                  <a:pt x="5291328" y="822960"/>
                </a:lnTo>
                <a:lnTo>
                  <a:pt x="5291328" y="0"/>
                </a:lnTo>
                <a:lnTo>
                  <a:pt x="0" y="0"/>
                </a:lnTo>
                <a:lnTo>
                  <a:pt x="0" y="822960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0" i="0">
                <a:solidFill>
                  <a:srgbClr val="DEEEF8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286999" cy="685799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988295" y="5050535"/>
            <a:ext cx="2004059" cy="154228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0" i="0">
                <a:solidFill>
                  <a:srgbClr val="DEEEF8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47359" y="0"/>
            <a:ext cx="664464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438912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03857" y="2489072"/>
            <a:ext cx="8384285" cy="939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0" i="0">
                <a:solidFill>
                  <a:srgbClr val="DEEEF8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18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8700516" y="5478779"/>
            <a:ext cx="2769235" cy="1307465"/>
            <a:chOff x="8700516" y="5478779"/>
            <a:chExt cx="2769235" cy="130746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00516" y="5550407"/>
              <a:ext cx="943355" cy="69646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9994392" y="5478779"/>
              <a:ext cx="0" cy="1307465"/>
            </a:xfrm>
            <a:custGeom>
              <a:avLst/>
              <a:gdLst/>
              <a:ahLst/>
              <a:cxnLst/>
              <a:rect l="l" t="t" r="r" b="b"/>
              <a:pathLst>
                <a:path h="1307465">
                  <a:moveTo>
                    <a:pt x="0" y="0"/>
                  </a:moveTo>
                  <a:lnTo>
                    <a:pt x="0" y="1307431"/>
                  </a:lnTo>
                </a:path>
              </a:pathLst>
            </a:custGeom>
            <a:ln w="6096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12908" y="5558027"/>
              <a:ext cx="1156716" cy="69646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324457" y="304800"/>
            <a:ext cx="1342543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-20" dirty="0">
                <a:solidFill>
                  <a:srgbClr val="873393"/>
                </a:solidFill>
                <a:latin typeface="Arial"/>
                <a:cs typeface="Arial"/>
              </a:rPr>
              <a:t>202</a:t>
            </a:r>
            <a:r>
              <a:rPr lang="ru-RU" sz="1050" b="1" spc="-20" dirty="0">
                <a:solidFill>
                  <a:srgbClr val="873393"/>
                </a:solidFill>
                <a:latin typeface="Arial"/>
                <a:cs typeface="Arial"/>
              </a:rPr>
              <a:t>6</a:t>
            </a:r>
            <a:endParaRPr sz="105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374904"/>
            <a:ext cx="1091565" cy="6350"/>
          </a:xfrm>
          <a:custGeom>
            <a:avLst/>
            <a:gdLst/>
            <a:ahLst/>
            <a:cxnLst/>
            <a:rect l="l" t="t" r="r" b="b"/>
            <a:pathLst>
              <a:path w="1091565" h="6350">
                <a:moveTo>
                  <a:pt x="1091298" y="0"/>
                </a:moveTo>
                <a:lnTo>
                  <a:pt x="0" y="0"/>
                </a:lnTo>
                <a:lnTo>
                  <a:pt x="0" y="6096"/>
                </a:lnTo>
                <a:lnTo>
                  <a:pt x="1091298" y="6096"/>
                </a:lnTo>
                <a:lnTo>
                  <a:pt x="1091298" y="0"/>
                </a:lnTo>
                <a:close/>
              </a:path>
            </a:pathLst>
          </a:custGeom>
          <a:solidFill>
            <a:srgbClr val="CEB5D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9619" y="1222247"/>
            <a:ext cx="3506724" cy="76809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EF8180E-2419-4DA8-8486-D6D158D90D35}"/>
              </a:ext>
            </a:extLst>
          </p:cNvPr>
          <p:cNvSpPr txBox="1"/>
          <p:nvPr/>
        </p:nvSpPr>
        <p:spPr>
          <a:xfrm>
            <a:off x="1324456" y="2590800"/>
            <a:ext cx="7057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Попробую профессию в деле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58542" y="1029848"/>
            <a:ext cx="8632190" cy="1122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0100"/>
              </a:lnSpc>
              <a:spcBef>
                <a:spcPts val="95"/>
              </a:spcBef>
            </a:pPr>
            <a:r>
              <a:rPr sz="1600" spc="-10" dirty="0">
                <a:latin typeface="Calibri"/>
                <a:cs typeface="Calibri"/>
              </a:rPr>
              <a:t>«П</a:t>
            </a:r>
            <a:r>
              <a:rPr sz="1600" spc="-10" dirty="0">
                <a:latin typeface="Microsoft Sans Serif"/>
                <a:cs typeface="Microsoft Sans Serif"/>
              </a:rPr>
              <a:t>опро</a:t>
            </a:r>
            <a:r>
              <a:rPr sz="1600" spc="-10" dirty="0">
                <a:latin typeface="Calibri"/>
                <a:cs typeface="Calibri"/>
              </a:rPr>
              <a:t>бу</a:t>
            </a:r>
            <a:r>
              <a:rPr sz="1600" spc="-10" dirty="0">
                <a:latin typeface="Microsoft Sans Serif"/>
                <a:cs typeface="Microsoft Sans Serif"/>
              </a:rPr>
              <a:t>й</a:t>
            </a:r>
            <a:r>
              <a:rPr sz="1600" spc="-7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про</a:t>
            </a:r>
            <a:r>
              <a:rPr sz="1600" spc="-10" dirty="0">
                <a:latin typeface="Calibri"/>
                <a:cs typeface="Calibri"/>
              </a:rPr>
              <a:t>ф</a:t>
            </a:r>
            <a:r>
              <a:rPr sz="1600" spc="-10" dirty="0">
                <a:latin typeface="Microsoft Sans Serif"/>
                <a:cs typeface="Microsoft Sans Serif"/>
              </a:rPr>
              <a:t>есси</a:t>
            </a:r>
            <a:r>
              <a:rPr sz="1600" spc="-10" dirty="0">
                <a:latin typeface="Calibri"/>
                <a:cs typeface="Calibri"/>
              </a:rPr>
              <a:t>ю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70" dirty="0">
                <a:latin typeface="Microsoft Sans Serif"/>
                <a:cs typeface="Microsoft Sans Serif"/>
              </a:rPr>
              <a:t>в </a:t>
            </a:r>
            <a:r>
              <a:rPr sz="1600" spc="-50" dirty="0">
                <a:latin typeface="Microsoft Sans Serif"/>
                <a:cs typeface="Microsoft Sans Serif"/>
              </a:rPr>
              <a:t>деле</a:t>
            </a:r>
            <a:r>
              <a:rPr sz="1600" spc="-50" dirty="0">
                <a:latin typeface="Calibri"/>
                <a:cs typeface="Calibri"/>
              </a:rPr>
              <a:t>»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80" dirty="0">
                <a:latin typeface="Microsoft Sans Serif"/>
                <a:cs typeface="Microsoft Sans Serif"/>
              </a:rPr>
              <a:t>-</a:t>
            </a:r>
            <a:r>
              <a:rPr sz="1600" spc="-7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Calibri"/>
                <a:cs typeface="Calibri"/>
              </a:rPr>
              <a:t>э</a:t>
            </a:r>
            <a:r>
              <a:rPr sz="1600" dirty="0">
                <a:latin typeface="Microsoft Sans Serif"/>
                <a:cs typeface="Microsoft Sans Serif"/>
              </a:rPr>
              <a:t>то</a:t>
            </a:r>
            <a:r>
              <a:rPr sz="1600" spc="-70" dirty="0">
                <a:latin typeface="Microsoft Sans Serif"/>
                <a:cs typeface="Microsoft Sans Serif"/>
              </a:rPr>
              <a:t> </a:t>
            </a:r>
            <a:r>
              <a:rPr sz="1600" spc="-45" dirty="0">
                <a:latin typeface="Microsoft Sans Serif"/>
                <a:cs typeface="Microsoft Sans Serif"/>
              </a:rPr>
              <a:t>програ</a:t>
            </a:r>
            <a:r>
              <a:rPr sz="1600" spc="-45" dirty="0">
                <a:latin typeface="Calibri"/>
                <a:cs typeface="Calibri"/>
              </a:rPr>
              <a:t>мм</a:t>
            </a:r>
            <a:r>
              <a:rPr sz="1600" spc="-45" dirty="0">
                <a:latin typeface="Microsoft Sans Serif"/>
                <a:cs typeface="Microsoft Sans Serif"/>
              </a:rPr>
              <a:t>а</a:t>
            </a:r>
            <a:r>
              <a:rPr sz="1600" spc="-50" dirty="0">
                <a:latin typeface="Microsoft Sans Serif"/>
                <a:cs typeface="Microsoft Sans Serif"/>
              </a:rPr>
              <a:t> </a:t>
            </a:r>
            <a:r>
              <a:rPr sz="1600" spc="-65" dirty="0">
                <a:latin typeface="Microsoft Sans Serif"/>
                <a:cs typeface="Microsoft Sans Serif"/>
              </a:rPr>
              <a:t>наставни</a:t>
            </a:r>
            <a:r>
              <a:rPr sz="1600" spc="-65" dirty="0">
                <a:latin typeface="Calibri"/>
                <a:cs typeface="Calibri"/>
              </a:rPr>
              <a:t>ч</a:t>
            </a:r>
            <a:r>
              <a:rPr sz="1600" spc="-65" dirty="0">
                <a:latin typeface="Microsoft Sans Serif"/>
                <a:cs typeface="Microsoft Sans Serif"/>
              </a:rPr>
              <a:t>ества, </a:t>
            </a:r>
            <a:r>
              <a:rPr sz="1600" spc="-80" dirty="0">
                <a:latin typeface="Microsoft Sans Serif"/>
                <a:cs typeface="Microsoft Sans Serif"/>
              </a:rPr>
              <a:t>цель</a:t>
            </a:r>
            <a:r>
              <a:rPr sz="1600" spc="-6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которой</a:t>
            </a:r>
            <a:r>
              <a:rPr sz="1600" spc="-5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Calibri"/>
                <a:cs typeface="Calibri"/>
              </a:rPr>
              <a:t>я</a:t>
            </a:r>
            <a:r>
              <a:rPr sz="1600" spc="-30" dirty="0">
                <a:latin typeface="Microsoft Sans Serif"/>
                <a:cs typeface="Microsoft Sans Serif"/>
              </a:rPr>
              <a:t>вл</a:t>
            </a:r>
            <a:r>
              <a:rPr sz="1600" spc="-30" dirty="0">
                <a:latin typeface="Calibri"/>
                <a:cs typeface="Calibri"/>
              </a:rPr>
              <a:t>я</a:t>
            </a:r>
            <a:r>
              <a:rPr sz="1600" spc="-30" dirty="0">
                <a:latin typeface="Microsoft Sans Serif"/>
                <a:cs typeface="Microsoft Sans Serif"/>
              </a:rPr>
              <a:t>етс</a:t>
            </a:r>
            <a:r>
              <a:rPr sz="1600" spc="-30" dirty="0">
                <a:latin typeface="Calibri"/>
                <a:cs typeface="Calibri"/>
              </a:rPr>
              <a:t>я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по</a:t>
            </a:r>
            <a:r>
              <a:rPr sz="1600" spc="-10" dirty="0">
                <a:latin typeface="Calibri"/>
                <a:cs typeface="Calibri"/>
              </a:rPr>
              <a:t>м</a:t>
            </a:r>
            <a:r>
              <a:rPr sz="1600" spc="-10" dirty="0">
                <a:latin typeface="Microsoft Sans Serif"/>
                <a:cs typeface="Microsoft Sans Serif"/>
              </a:rPr>
              <a:t>о</a:t>
            </a:r>
            <a:r>
              <a:rPr sz="1600" spc="-10" dirty="0">
                <a:latin typeface="Calibri"/>
                <a:cs typeface="Calibri"/>
              </a:rPr>
              <a:t>ч</a:t>
            </a:r>
            <a:r>
              <a:rPr sz="1600" spc="-10" dirty="0">
                <a:latin typeface="Microsoft Sans Serif"/>
                <a:cs typeface="Microsoft Sans Serif"/>
              </a:rPr>
              <a:t>ь </a:t>
            </a:r>
            <a:r>
              <a:rPr sz="1600" spc="-45" dirty="0">
                <a:latin typeface="Microsoft Sans Serif"/>
                <a:cs typeface="Microsoft Sans Serif"/>
              </a:rPr>
              <a:t>ст</a:t>
            </a:r>
            <a:r>
              <a:rPr sz="1600" spc="-45" dirty="0">
                <a:latin typeface="Calibri"/>
                <a:cs typeface="Calibri"/>
              </a:rPr>
              <a:t>у</a:t>
            </a:r>
            <a:r>
              <a:rPr sz="1600" spc="-45" dirty="0">
                <a:latin typeface="Microsoft Sans Serif"/>
                <a:cs typeface="Microsoft Sans Serif"/>
              </a:rPr>
              <a:t>дента</a:t>
            </a:r>
            <a:r>
              <a:rPr sz="1600" spc="-45" dirty="0">
                <a:latin typeface="Calibri"/>
                <a:cs typeface="Calibri"/>
              </a:rPr>
              <a:t>м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и</a:t>
            </a:r>
            <a:r>
              <a:rPr sz="1600" spc="-65" dirty="0">
                <a:latin typeface="Microsoft Sans Serif"/>
                <a:cs typeface="Microsoft Sans Serif"/>
              </a:rPr>
              <a:t> </a:t>
            </a:r>
            <a:r>
              <a:rPr sz="1600" spc="-40" dirty="0">
                <a:latin typeface="Microsoft Sans Serif"/>
                <a:cs typeface="Microsoft Sans Serif"/>
              </a:rPr>
              <a:t>вып</a:t>
            </a:r>
            <a:r>
              <a:rPr sz="1600" spc="-40" dirty="0">
                <a:latin typeface="Calibri"/>
                <a:cs typeface="Calibri"/>
              </a:rPr>
              <a:t>у</a:t>
            </a:r>
            <a:r>
              <a:rPr sz="1600" spc="-40" dirty="0">
                <a:latin typeface="Microsoft Sans Serif"/>
                <a:cs typeface="Microsoft Sans Serif"/>
              </a:rPr>
              <a:t>скника</a:t>
            </a:r>
            <a:r>
              <a:rPr sz="1600" spc="-40" dirty="0">
                <a:latin typeface="Calibri"/>
                <a:cs typeface="Calibri"/>
              </a:rPr>
              <a:t>м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с</a:t>
            </a:r>
            <a:r>
              <a:rPr sz="1600" spc="-70" dirty="0">
                <a:latin typeface="Microsoft Sans Serif"/>
                <a:cs typeface="Microsoft Sans Serif"/>
              </a:rPr>
              <a:t> </a:t>
            </a:r>
            <a:r>
              <a:rPr sz="1600" spc="-45" dirty="0">
                <a:latin typeface="Microsoft Sans Serif"/>
                <a:cs typeface="Microsoft Sans Serif"/>
              </a:rPr>
              <a:t>инвалидность</a:t>
            </a:r>
            <a:r>
              <a:rPr sz="1600" spc="-45" dirty="0">
                <a:latin typeface="Calibri"/>
                <a:cs typeface="Calibri"/>
              </a:rPr>
              <a:t>ю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70" dirty="0">
                <a:latin typeface="Microsoft Sans Serif"/>
                <a:cs typeface="Microsoft Sans Serif"/>
              </a:rPr>
              <a:t>реализовать</a:t>
            </a:r>
            <a:r>
              <a:rPr sz="1600" spc="-4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свой</a:t>
            </a:r>
            <a:r>
              <a:rPr sz="1600" spc="-85" dirty="0">
                <a:latin typeface="Microsoft Sans Serif"/>
                <a:cs typeface="Microsoft Sans Serif"/>
              </a:rPr>
              <a:t> </a:t>
            </a:r>
            <a:r>
              <a:rPr sz="1600" spc="-45" dirty="0">
                <a:latin typeface="Microsoft Sans Serif"/>
                <a:cs typeface="Microsoft Sans Serif"/>
              </a:rPr>
              <a:t>потенциал</a:t>
            </a:r>
            <a:r>
              <a:rPr sz="1600" spc="-5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и</a:t>
            </a:r>
            <a:r>
              <a:rPr sz="1600" spc="-6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погр</a:t>
            </a:r>
            <a:r>
              <a:rPr sz="1600" spc="-30" dirty="0">
                <a:latin typeface="Calibri"/>
                <a:cs typeface="Calibri"/>
              </a:rPr>
              <a:t>у</a:t>
            </a:r>
            <a:r>
              <a:rPr sz="1600" spc="-30" dirty="0">
                <a:latin typeface="Microsoft Sans Serif"/>
                <a:cs typeface="Microsoft Sans Serif"/>
              </a:rPr>
              <a:t>зитьс</a:t>
            </a:r>
            <a:r>
              <a:rPr sz="1600" spc="-30" dirty="0">
                <a:latin typeface="Calibri"/>
                <a:cs typeface="Calibri"/>
              </a:rPr>
              <a:t>я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0" dirty="0">
                <a:latin typeface="Microsoft Sans Serif"/>
                <a:cs typeface="Microsoft Sans Serif"/>
              </a:rPr>
              <a:t>в </a:t>
            </a:r>
            <a:r>
              <a:rPr sz="1600" spc="-35" dirty="0">
                <a:latin typeface="Microsoft Sans Serif"/>
                <a:cs typeface="Microsoft Sans Serif"/>
              </a:rPr>
              <a:t>из</a:t>
            </a:r>
            <a:r>
              <a:rPr sz="1600" spc="-35" dirty="0">
                <a:latin typeface="Calibri"/>
                <a:cs typeface="Calibri"/>
              </a:rPr>
              <a:t>уч</a:t>
            </a:r>
            <a:r>
              <a:rPr sz="1600" spc="-35" dirty="0">
                <a:latin typeface="Microsoft Sans Serif"/>
                <a:cs typeface="Microsoft Sans Serif"/>
              </a:rPr>
              <a:t>ае</a:t>
            </a:r>
            <a:r>
              <a:rPr sz="1600" spc="-35" dirty="0">
                <a:latin typeface="Calibri"/>
                <a:cs typeface="Calibri"/>
              </a:rPr>
              <a:t>мую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про</a:t>
            </a:r>
            <a:r>
              <a:rPr sz="1600" spc="-10" dirty="0">
                <a:latin typeface="Calibri"/>
                <a:cs typeface="Calibri"/>
              </a:rPr>
              <a:t>ф</a:t>
            </a:r>
            <a:r>
              <a:rPr sz="1600" spc="-10" dirty="0">
                <a:latin typeface="Microsoft Sans Serif"/>
                <a:cs typeface="Microsoft Sans Serif"/>
              </a:rPr>
              <a:t>есси</a:t>
            </a:r>
            <a:r>
              <a:rPr sz="1600" spc="-10" dirty="0">
                <a:latin typeface="Calibri"/>
                <a:cs typeface="Calibri"/>
              </a:rPr>
              <a:t>ю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13035" y="6013703"/>
            <a:ext cx="644651" cy="475487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0696956" y="5964935"/>
            <a:ext cx="0" cy="893444"/>
          </a:xfrm>
          <a:custGeom>
            <a:avLst/>
            <a:gdLst/>
            <a:ahLst/>
            <a:cxnLst/>
            <a:rect l="l" t="t" r="r" b="b"/>
            <a:pathLst>
              <a:path h="893445">
                <a:moveTo>
                  <a:pt x="0" y="0"/>
                </a:moveTo>
                <a:lnTo>
                  <a:pt x="0" y="892994"/>
                </a:lnTo>
              </a:path>
            </a:pathLst>
          </a:custGeom>
          <a:ln w="6096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14888" y="6018276"/>
            <a:ext cx="790955" cy="477012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404040"/>
                </a:solidFill>
                <a:latin typeface="Calibri"/>
                <a:cs typeface="Calibri"/>
              </a:rPr>
              <a:t>«П</a:t>
            </a:r>
            <a:r>
              <a:rPr sz="3200" dirty="0">
                <a:solidFill>
                  <a:srgbClr val="404040"/>
                </a:solidFill>
                <a:latin typeface="Microsoft Sans Serif"/>
                <a:cs typeface="Microsoft Sans Serif"/>
              </a:rPr>
              <a:t>опро</a:t>
            </a:r>
            <a:r>
              <a:rPr sz="3200" dirty="0">
                <a:solidFill>
                  <a:srgbClr val="404040"/>
                </a:solidFill>
                <a:latin typeface="Calibri"/>
                <a:cs typeface="Calibri"/>
              </a:rPr>
              <a:t>бу</a:t>
            </a:r>
            <a:r>
              <a:rPr sz="3200" dirty="0">
                <a:solidFill>
                  <a:srgbClr val="404040"/>
                </a:solidFill>
                <a:latin typeface="Microsoft Sans Serif"/>
                <a:cs typeface="Microsoft Sans Serif"/>
              </a:rPr>
              <a:t>й</a:t>
            </a:r>
            <a:r>
              <a:rPr sz="3200" spc="-215" dirty="0">
                <a:solidFill>
                  <a:srgbClr val="404040"/>
                </a:solidFill>
                <a:latin typeface="Microsoft Sans Serif"/>
                <a:cs typeface="Microsoft Sans Serif"/>
              </a:rPr>
              <a:t> </a:t>
            </a:r>
            <a:r>
              <a:rPr sz="3200" spc="-10" dirty="0">
                <a:solidFill>
                  <a:srgbClr val="404040"/>
                </a:solidFill>
                <a:latin typeface="Microsoft Sans Serif"/>
                <a:cs typeface="Microsoft Sans Serif"/>
              </a:rPr>
              <a:t>про</a:t>
            </a:r>
            <a:r>
              <a:rPr sz="3200" spc="-10" dirty="0">
                <a:solidFill>
                  <a:srgbClr val="404040"/>
                </a:solidFill>
                <a:latin typeface="Calibri"/>
                <a:cs typeface="Calibri"/>
              </a:rPr>
              <a:t>ф</a:t>
            </a:r>
            <a:r>
              <a:rPr sz="3200" spc="-10" dirty="0">
                <a:solidFill>
                  <a:srgbClr val="404040"/>
                </a:solidFill>
                <a:latin typeface="Microsoft Sans Serif"/>
                <a:cs typeface="Microsoft Sans Serif"/>
              </a:rPr>
              <a:t>есси</a:t>
            </a:r>
            <a:r>
              <a:rPr sz="3200" spc="-10" dirty="0">
                <a:solidFill>
                  <a:srgbClr val="404040"/>
                </a:solidFill>
                <a:latin typeface="Calibri"/>
                <a:cs typeface="Calibri"/>
              </a:rPr>
              <a:t>ю</a:t>
            </a:r>
            <a:r>
              <a:rPr sz="32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200" spc="-125" dirty="0">
                <a:solidFill>
                  <a:srgbClr val="404040"/>
                </a:solidFill>
                <a:latin typeface="Microsoft Sans Serif"/>
                <a:cs typeface="Microsoft Sans Serif"/>
              </a:rPr>
              <a:t>в</a:t>
            </a:r>
            <a:r>
              <a:rPr sz="3200" spc="-145" dirty="0">
                <a:solidFill>
                  <a:srgbClr val="404040"/>
                </a:solidFill>
                <a:latin typeface="Microsoft Sans Serif"/>
                <a:cs typeface="Microsoft Sans Serif"/>
              </a:rPr>
              <a:t> </a:t>
            </a:r>
            <a:r>
              <a:rPr sz="3200" spc="-45" dirty="0">
                <a:solidFill>
                  <a:srgbClr val="404040"/>
                </a:solidFill>
                <a:latin typeface="Microsoft Sans Serif"/>
                <a:cs typeface="Microsoft Sans Serif"/>
              </a:rPr>
              <a:t>деле</a:t>
            </a:r>
            <a:r>
              <a:rPr sz="3200" spc="-45" dirty="0">
                <a:solidFill>
                  <a:srgbClr val="404040"/>
                </a:solidFill>
                <a:latin typeface="Calibri"/>
                <a:cs typeface="Calibri"/>
              </a:rPr>
              <a:t>»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79548" y="2385060"/>
            <a:ext cx="6160008" cy="410413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8065769" y="54609"/>
            <a:ext cx="371411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25" dirty="0">
                <a:solidFill>
                  <a:srgbClr val="000000"/>
                </a:solidFill>
              </a:rPr>
              <a:t>Описание</a:t>
            </a:r>
            <a:r>
              <a:rPr sz="3200" spc="-140" dirty="0">
                <a:solidFill>
                  <a:srgbClr val="000000"/>
                </a:solidFill>
              </a:rPr>
              <a:t> </a:t>
            </a:r>
            <a:r>
              <a:rPr sz="3200" spc="-10" dirty="0">
                <a:solidFill>
                  <a:srgbClr val="000000"/>
                </a:solidFill>
              </a:rPr>
              <a:t>программы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3023616" y="2318004"/>
            <a:ext cx="1260475" cy="1259205"/>
          </a:xfrm>
          <a:prstGeom prst="rect">
            <a:avLst/>
          </a:prstGeom>
          <a:solidFill>
            <a:srgbClr val="6F2F9F"/>
          </a:solidFill>
          <a:ln w="12192">
            <a:solidFill>
              <a:srgbClr val="6F2F9F"/>
            </a:solidFill>
          </a:ln>
        </p:spPr>
        <p:txBody>
          <a:bodyPr vert="horz" wrap="square" lIns="0" tIns="21462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689"/>
              </a:spcBef>
            </a:pP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b="1" spc="-25" dirty="0">
                <a:latin typeface="Calibri"/>
                <a:cs typeface="Calibri"/>
              </a:rPr>
              <a:t>КТО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23616" y="798576"/>
            <a:ext cx="1260475" cy="1260475"/>
          </a:xfrm>
          <a:prstGeom prst="rect">
            <a:avLst/>
          </a:prstGeom>
          <a:solidFill>
            <a:srgbClr val="E7E6E6"/>
          </a:solidFill>
          <a:ln w="12192">
            <a:solidFill>
              <a:srgbClr val="D5DCE4"/>
            </a:solidFill>
          </a:ln>
        </p:spPr>
        <p:txBody>
          <a:bodyPr vert="horz" wrap="square" lIns="0" tIns="21462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689"/>
              </a:spcBef>
            </a:pPr>
            <a:endParaRPr sz="1800">
              <a:latin typeface="Times New Roman"/>
              <a:cs typeface="Times New Roman"/>
            </a:endParaRPr>
          </a:p>
          <a:p>
            <a:pPr marL="365125">
              <a:lnSpc>
                <a:spcPct val="100000"/>
              </a:lnSpc>
            </a:pPr>
            <a:r>
              <a:rPr sz="1800" b="1" spc="-20" dirty="0">
                <a:latin typeface="Calibri"/>
                <a:cs typeface="Calibri"/>
              </a:rPr>
              <a:t>ЦЕЛЬ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23616" y="5355335"/>
            <a:ext cx="1260475" cy="1259205"/>
          </a:xfrm>
          <a:prstGeom prst="rect">
            <a:avLst/>
          </a:prstGeom>
          <a:solidFill>
            <a:srgbClr val="DAE2F3"/>
          </a:solidFill>
          <a:ln w="12192">
            <a:solidFill>
              <a:srgbClr val="DAE2F3"/>
            </a:solidFill>
          </a:ln>
        </p:spPr>
        <p:txBody>
          <a:bodyPr vert="horz" wrap="square" lIns="0" tIns="2152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695"/>
              </a:spcBef>
            </a:pP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b="1" spc="-25" dirty="0">
                <a:latin typeface="Calibri"/>
                <a:cs typeface="Calibri"/>
              </a:rPr>
              <a:t>КАК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42509" y="2442718"/>
            <a:ext cx="6496685" cy="1092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99085" algn="l"/>
              </a:tabLst>
            </a:pPr>
            <a:r>
              <a:rPr sz="1400" spc="-10" dirty="0">
                <a:latin typeface="Calibri"/>
                <a:cs typeface="Calibri"/>
              </a:rPr>
              <a:t>Студенты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spc="-35" dirty="0">
                <a:latin typeface="Calibri"/>
                <a:cs typeface="Calibri"/>
              </a:rPr>
              <a:t>ИТ, </a:t>
            </a:r>
            <a:r>
              <a:rPr sz="1400" spc="-10" dirty="0">
                <a:latin typeface="Calibri"/>
                <a:cs typeface="Calibri"/>
              </a:rPr>
              <a:t>маркетинговых,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юридических,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экономических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других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факультетов </a:t>
            </a:r>
            <a:r>
              <a:rPr sz="1400" dirty="0">
                <a:latin typeface="Calibri"/>
                <a:cs typeface="Calibri"/>
              </a:rPr>
              <a:t>(знание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английского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приветствуется)</a:t>
            </a:r>
            <a:endParaRPr sz="14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spc="-20" dirty="0">
                <a:latin typeface="Calibri"/>
                <a:cs typeface="Calibri"/>
              </a:rPr>
              <a:t>География:</a:t>
            </a:r>
            <a:r>
              <a:rPr sz="1400" dirty="0">
                <a:latin typeface="Calibri"/>
                <a:cs typeface="Calibri"/>
              </a:rPr>
              <a:t> нет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географических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ограничений</a:t>
            </a:r>
            <a:endParaRPr sz="1400">
              <a:latin typeface="Calibri"/>
              <a:cs typeface="Calibri"/>
            </a:endParaRPr>
          </a:p>
          <a:p>
            <a:pPr marL="299085" marR="106172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dirty="0">
                <a:latin typeface="Calibri"/>
                <a:cs typeface="Calibri"/>
              </a:rPr>
              <a:t>Наличие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компьютера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доступа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интернет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из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дома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для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регулярной индивидуальной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работы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с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ментором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23616" y="3835908"/>
            <a:ext cx="1260475" cy="1260475"/>
          </a:xfrm>
          <a:prstGeom prst="rect">
            <a:avLst/>
          </a:prstGeom>
          <a:solidFill>
            <a:srgbClr val="CEB5D2"/>
          </a:solidFill>
          <a:ln w="12192">
            <a:solidFill>
              <a:srgbClr val="CEB5D2"/>
            </a:solidFill>
          </a:ln>
        </p:spPr>
        <p:txBody>
          <a:bodyPr vert="horz" wrap="square" lIns="0" tIns="2159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700"/>
              </a:spcBef>
            </a:pP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b="1" spc="-25" dirty="0">
                <a:latin typeface="Calibri"/>
                <a:cs typeface="Calibri"/>
              </a:rPr>
              <a:t>ЧТО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42509" y="3948176"/>
            <a:ext cx="6179820" cy="1093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</a:tabLst>
            </a:pPr>
            <a:r>
              <a:rPr sz="1400" dirty="0">
                <a:latin typeface="Calibri"/>
                <a:cs typeface="Calibri"/>
              </a:rPr>
              <a:t>Решение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презентация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практического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бизнес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кейса</a:t>
            </a:r>
            <a:endParaRPr sz="14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</a:tabLst>
            </a:pPr>
            <a:r>
              <a:rPr sz="1400" spc="-10" dirty="0">
                <a:latin typeface="Calibri"/>
                <a:cs typeface="Calibri"/>
              </a:rPr>
              <a:t>Длительность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программы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–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6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недель</a:t>
            </a:r>
            <a:endParaRPr sz="14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dirty="0">
                <a:latin typeface="Calibri"/>
                <a:cs typeface="Calibri"/>
              </a:rPr>
              <a:t>Включает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обучение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технологиям,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необходимым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для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решения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бизнес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кейса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50" dirty="0">
                <a:latin typeface="Calibri"/>
                <a:cs typeface="Calibri"/>
              </a:rPr>
              <a:t>и</a:t>
            </a:r>
            <a:endParaRPr sz="1400">
              <a:latin typeface="Calibri"/>
              <a:cs typeface="Calibri"/>
            </a:endParaRPr>
          </a:p>
          <a:p>
            <a:pPr marR="3072765" algn="r">
              <a:lnSpc>
                <a:spcPct val="100000"/>
              </a:lnSpc>
            </a:pPr>
            <a:r>
              <a:rPr sz="1400" spc="-10" dirty="0">
                <a:latin typeface="Calibri"/>
                <a:cs typeface="Calibri"/>
              </a:rPr>
              <a:t>индивидуальную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работу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с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ментором</a:t>
            </a:r>
            <a:endParaRPr sz="1400">
              <a:latin typeface="Calibri"/>
              <a:cs typeface="Calibri"/>
            </a:endParaRPr>
          </a:p>
          <a:p>
            <a:pPr marL="286385" marR="3027045" indent="-286385" algn="r">
              <a:lnSpc>
                <a:spcPct val="100000"/>
              </a:lnSpc>
              <a:buFont typeface="Arial MT"/>
              <a:buChar char="•"/>
              <a:tabLst>
                <a:tab pos="286385" algn="l"/>
              </a:tabLst>
            </a:pPr>
            <a:r>
              <a:rPr sz="1400" spc="-20" dirty="0">
                <a:latin typeface="Calibri"/>
                <a:cs typeface="Calibri"/>
              </a:rPr>
              <a:t>Результат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-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презентация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бизнес</a:t>
            </a:r>
            <a:r>
              <a:rPr sz="1400" spc="-20" dirty="0">
                <a:latin typeface="Calibri"/>
                <a:cs typeface="Calibri"/>
              </a:rPr>
              <a:t> кейса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42509" y="864870"/>
            <a:ext cx="4904740" cy="1306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99085" algn="l"/>
              </a:tabLst>
            </a:pPr>
            <a:r>
              <a:rPr sz="1400" dirty="0">
                <a:latin typeface="Calibri"/>
                <a:cs typeface="Calibri"/>
              </a:rPr>
              <a:t>Попробовать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будущую </a:t>
            </a:r>
            <a:r>
              <a:rPr sz="1400" dirty="0">
                <a:latin typeface="Calibri"/>
                <a:cs typeface="Calibri"/>
              </a:rPr>
              <a:t>профессию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на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практике</a:t>
            </a:r>
            <a:endParaRPr sz="14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spc="-10" dirty="0">
                <a:latin typeface="Calibri"/>
                <a:cs typeface="Calibri"/>
              </a:rPr>
              <a:t>Научиться </a:t>
            </a:r>
            <a:r>
              <a:rPr sz="1400" dirty="0">
                <a:latin typeface="Calibri"/>
                <a:cs typeface="Calibri"/>
              </a:rPr>
              <a:t>новым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ИТ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технологиям</a:t>
            </a:r>
            <a:endParaRPr sz="14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dirty="0">
                <a:latin typeface="Calibri"/>
                <a:cs typeface="Calibri"/>
              </a:rPr>
              <a:t>Развить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навыки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межличностного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общения</a:t>
            </a:r>
            <a:endParaRPr sz="14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spc="-20" dirty="0">
                <a:latin typeface="Calibri"/>
                <a:cs typeface="Calibri"/>
              </a:rPr>
              <a:t>Улучшить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презентационные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навыки</a:t>
            </a:r>
            <a:endParaRPr sz="140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dirty="0">
                <a:latin typeface="Calibri"/>
                <a:cs typeface="Calibri"/>
              </a:rPr>
              <a:t>Познакомиться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с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принципами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работы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крупных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российских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0" dirty="0">
                <a:latin typeface="Calibri"/>
                <a:cs typeface="Calibri"/>
              </a:rPr>
              <a:t>и </a:t>
            </a:r>
            <a:r>
              <a:rPr sz="1400" spc="-10" dirty="0">
                <a:latin typeface="Calibri"/>
                <a:cs typeface="Calibri"/>
              </a:rPr>
              <a:t>международных</a:t>
            </a:r>
            <a:r>
              <a:rPr sz="1400" spc="-6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компаний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842509" y="5331967"/>
            <a:ext cx="6492875" cy="1306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180" indent="-28448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7180" algn="l"/>
              </a:tabLst>
            </a:pPr>
            <a:r>
              <a:rPr sz="1400" dirty="0">
                <a:latin typeface="Calibri"/>
                <a:cs typeface="Calibri"/>
              </a:rPr>
              <a:t>Бизнес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кейсы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из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опыта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компаний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по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соответствующим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специальностям</a:t>
            </a:r>
            <a:endParaRPr sz="1400">
              <a:latin typeface="Calibri"/>
              <a:cs typeface="Calibri"/>
            </a:endParaRPr>
          </a:p>
          <a:p>
            <a:pPr marL="296545" marR="5080" indent="-284480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</a:tabLst>
            </a:pPr>
            <a:r>
              <a:rPr sz="1400" dirty="0">
                <a:latin typeface="Calibri"/>
                <a:cs typeface="Calibri"/>
              </a:rPr>
              <a:t>Старт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проекта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(презентация,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обсуждение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бизнес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кейса,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обучение)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презентация 	готовых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кейсов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(включая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обсуждение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результатов)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проводятся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формате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личной 	</a:t>
            </a:r>
            <a:r>
              <a:rPr sz="1400" dirty="0">
                <a:latin typeface="Calibri"/>
                <a:cs typeface="Calibri"/>
              </a:rPr>
              <a:t>встречи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видеоконференции</a:t>
            </a:r>
            <a:endParaRPr sz="1400">
              <a:latin typeface="Calibri"/>
              <a:cs typeface="Calibri"/>
            </a:endParaRPr>
          </a:p>
          <a:p>
            <a:pPr marL="297180" indent="-284480" algn="just">
              <a:lnSpc>
                <a:spcPct val="100000"/>
              </a:lnSpc>
              <a:buFont typeface="Arial MT"/>
              <a:buChar char="•"/>
              <a:tabLst>
                <a:tab pos="297180" algn="l"/>
              </a:tabLst>
            </a:pPr>
            <a:r>
              <a:rPr sz="1400" dirty="0">
                <a:latin typeface="Calibri"/>
                <a:cs typeface="Calibri"/>
              </a:rPr>
              <a:t>Онлайн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или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личное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взаимодействие</a:t>
            </a:r>
            <a:r>
              <a:rPr sz="1400" dirty="0">
                <a:latin typeface="Calibri"/>
                <a:cs typeface="Calibri"/>
              </a:rPr>
              <a:t> с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ментором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минимум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1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раз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неделю</a:t>
            </a:r>
            <a:endParaRPr sz="1400">
              <a:latin typeface="Calibri"/>
              <a:cs typeface="Calibri"/>
            </a:endParaRPr>
          </a:p>
          <a:p>
            <a:pPr marL="297180" indent="-284480" algn="just">
              <a:lnSpc>
                <a:spcPct val="100000"/>
              </a:lnSpc>
              <a:buFont typeface="Arial MT"/>
              <a:buChar char="•"/>
              <a:tabLst>
                <a:tab pos="297180" algn="l"/>
              </a:tabLst>
            </a:pPr>
            <a:r>
              <a:rPr sz="1400" dirty="0">
                <a:latin typeface="Calibri"/>
                <a:cs typeface="Calibri"/>
              </a:rPr>
              <a:t>Выдача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свидетельства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прохождении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программы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500117" y="123189"/>
            <a:ext cx="732917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0" dirty="0">
                <a:solidFill>
                  <a:srgbClr val="000000"/>
                </a:solidFill>
                <a:latin typeface="Calibri"/>
                <a:cs typeface="Calibri"/>
              </a:rPr>
              <a:t>Т</a:t>
            </a:r>
            <a:r>
              <a:rPr sz="3200" spc="-50" dirty="0">
                <a:solidFill>
                  <a:srgbClr val="000000"/>
                </a:solidFill>
                <a:latin typeface="Microsoft Sans Serif"/>
                <a:cs typeface="Microsoft Sans Serif"/>
              </a:rPr>
              <a:t>ре</a:t>
            </a:r>
            <a:r>
              <a:rPr sz="3200" spc="-50" dirty="0">
                <a:solidFill>
                  <a:srgbClr val="000000"/>
                </a:solidFill>
                <a:latin typeface="Calibri"/>
                <a:cs typeface="Calibri"/>
              </a:rPr>
              <a:t>б</a:t>
            </a:r>
            <a:r>
              <a:rPr sz="3200" spc="-50" dirty="0">
                <a:solidFill>
                  <a:srgbClr val="000000"/>
                </a:solidFill>
                <a:latin typeface="Microsoft Sans Serif"/>
                <a:cs typeface="Microsoft Sans Serif"/>
              </a:rPr>
              <a:t>овани</a:t>
            </a:r>
            <a:r>
              <a:rPr sz="3200" spc="-50" dirty="0">
                <a:solidFill>
                  <a:srgbClr val="000000"/>
                </a:solidFill>
                <a:latin typeface="Calibri"/>
                <a:cs typeface="Calibri"/>
              </a:rPr>
              <a:t>я</a:t>
            </a:r>
            <a:r>
              <a:rPr sz="3200" spc="-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0000"/>
                </a:solidFill>
                <a:latin typeface="Microsoft Sans Serif"/>
                <a:cs typeface="Microsoft Sans Serif"/>
              </a:rPr>
              <a:t>к</a:t>
            </a:r>
            <a:r>
              <a:rPr sz="3200" spc="-16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3200" spc="-45" dirty="0">
                <a:solidFill>
                  <a:srgbClr val="000000"/>
                </a:solidFill>
                <a:latin typeface="Calibri"/>
                <a:cs typeface="Calibri"/>
              </a:rPr>
              <a:t>м</a:t>
            </a:r>
            <a:r>
              <a:rPr sz="3200" spc="-45" dirty="0">
                <a:solidFill>
                  <a:srgbClr val="000000"/>
                </a:solidFill>
                <a:latin typeface="Microsoft Sans Serif"/>
                <a:cs typeface="Microsoft Sans Serif"/>
              </a:rPr>
              <a:t>ентора</a:t>
            </a:r>
            <a:r>
              <a:rPr sz="3200" spc="-45" dirty="0">
                <a:solidFill>
                  <a:srgbClr val="000000"/>
                </a:solidFill>
                <a:latin typeface="Calibri"/>
                <a:cs typeface="Calibri"/>
              </a:rPr>
              <a:t>м </a:t>
            </a:r>
            <a:r>
              <a:rPr sz="3200" dirty="0">
                <a:solidFill>
                  <a:srgbClr val="000000"/>
                </a:solidFill>
                <a:latin typeface="Microsoft Sans Serif"/>
                <a:cs typeface="Microsoft Sans Serif"/>
              </a:rPr>
              <a:t>и</a:t>
            </a:r>
            <a:r>
              <a:rPr sz="3200" spc="-16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3200" dirty="0">
                <a:solidFill>
                  <a:srgbClr val="000000"/>
                </a:solidFill>
                <a:latin typeface="Microsoft Sans Serif"/>
                <a:cs typeface="Microsoft Sans Serif"/>
              </a:rPr>
              <a:t>их</a:t>
            </a:r>
            <a:r>
              <a:rPr sz="3200" spc="-16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3200" spc="-35" dirty="0">
                <a:solidFill>
                  <a:srgbClr val="000000"/>
                </a:solidFill>
                <a:latin typeface="Microsoft Sans Serif"/>
                <a:cs typeface="Microsoft Sans Serif"/>
              </a:rPr>
              <a:t>подготовка</a:t>
            </a:r>
            <a:endParaRPr sz="32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6531" y="2005583"/>
            <a:ext cx="5291455" cy="822960"/>
          </a:xfrm>
          <a:prstGeom prst="rect">
            <a:avLst/>
          </a:prstGeom>
          <a:solidFill>
            <a:srgbClr val="CEB5D2"/>
          </a:solidFill>
        </p:spPr>
        <p:txBody>
          <a:bodyPr vert="horz" wrap="square" lIns="0" tIns="1060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35"/>
              </a:spcBef>
            </a:pPr>
            <a:r>
              <a:rPr sz="3200" spc="-10" dirty="0">
                <a:latin typeface="Calibri"/>
                <a:cs typeface="Calibri"/>
              </a:rPr>
              <a:t>Т</a:t>
            </a:r>
            <a:r>
              <a:rPr sz="3200" spc="-10" dirty="0">
                <a:latin typeface="Microsoft Sans Serif"/>
                <a:cs typeface="Microsoft Sans Serif"/>
              </a:rPr>
              <a:t>ре</a:t>
            </a:r>
            <a:r>
              <a:rPr sz="3200" spc="-10" dirty="0">
                <a:latin typeface="Calibri"/>
                <a:cs typeface="Calibri"/>
              </a:rPr>
              <a:t>б</a:t>
            </a:r>
            <a:r>
              <a:rPr sz="3200" spc="-10" dirty="0">
                <a:latin typeface="Microsoft Sans Serif"/>
                <a:cs typeface="Microsoft Sans Serif"/>
              </a:rPr>
              <a:t>овани</a:t>
            </a:r>
            <a:r>
              <a:rPr sz="3200" spc="-10" dirty="0">
                <a:latin typeface="Calibri"/>
                <a:cs typeface="Calibri"/>
              </a:rPr>
              <a:t>я</a:t>
            </a:r>
            <a:r>
              <a:rPr sz="3200" spc="-10" dirty="0">
                <a:latin typeface="Microsoft Sans Serif"/>
                <a:cs typeface="Microsoft Sans Serif"/>
              </a:rPr>
              <a:t>:</a:t>
            </a:r>
            <a:endParaRPr sz="32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5676" y="2828544"/>
            <a:ext cx="5290185" cy="2799715"/>
          </a:xfrm>
          <a:custGeom>
            <a:avLst/>
            <a:gdLst/>
            <a:ahLst/>
            <a:cxnLst/>
            <a:rect l="l" t="t" r="r" b="b"/>
            <a:pathLst>
              <a:path w="5290185" h="2799715">
                <a:moveTo>
                  <a:pt x="0" y="2799587"/>
                </a:moveTo>
                <a:lnTo>
                  <a:pt x="5289804" y="2799587"/>
                </a:lnTo>
                <a:lnTo>
                  <a:pt x="5289804" y="0"/>
                </a:lnTo>
                <a:lnTo>
                  <a:pt x="0" y="0"/>
                </a:lnTo>
                <a:lnTo>
                  <a:pt x="0" y="2799587"/>
                </a:lnTo>
                <a:close/>
              </a:path>
            </a:pathLst>
          </a:custGeom>
          <a:ln w="12192">
            <a:solidFill>
              <a:srgbClr val="CFD4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49580" y="2822448"/>
            <a:ext cx="5302250" cy="2811780"/>
          </a:xfrm>
          <a:prstGeom prst="rect">
            <a:avLst/>
          </a:prstGeom>
          <a:solidFill>
            <a:srgbClr val="CFD4EA">
              <a:alpha val="90194"/>
            </a:srgbClr>
          </a:solidFill>
        </p:spPr>
        <p:txBody>
          <a:bodyPr vert="horz" wrap="square" lIns="0" tIns="80645" rIns="0" bIns="0" rtlCol="0">
            <a:spAutoFit/>
          </a:bodyPr>
          <a:lstStyle/>
          <a:p>
            <a:pPr marL="273685" indent="-172085">
              <a:lnSpc>
                <a:spcPct val="100000"/>
              </a:lnSpc>
              <a:spcBef>
                <a:spcPts val="635"/>
              </a:spcBef>
              <a:buFont typeface="Arial MT"/>
              <a:buChar char="•"/>
              <a:tabLst>
                <a:tab pos="273685" algn="l"/>
              </a:tabLst>
            </a:pPr>
            <a:r>
              <a:rPr sz="1800" spc="-55" dirty="0">
                <a:latin typeface="Microsoft Sans Serif"/>
                <a:cs typeface="Microsoft Sans Serif"/>
              </a:rPr>
              <a:t>Заинтересованность</a:t>
            </a:r>
            <a:r>
              <a:rPr sz="1800" spc="-50" dirty="0">
                <a:latin typeface="Microsoft Sans Serif"/>
                <a:cs typeface="Microsoft Sans Serif"/>
              </a:rPr>
              <a:t> </a:t>
            </a:r>
            <a:r>
              <a:rPr sz="1800" spc="-70" dirty="0">
                <a:latin typeface="Microsoft Sans Serif"/>
                <a:cs typeface="Microsoft Sans Serif"/>
              </a:rPr>
              <a:t>в</a:t>
            </a:r>
            <a:r>
              <a:rPr sz="1800" spc="-50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волонтерских</a:t>
            </a:r>
            <a:r>
              <a:rPr sz="1800" spc="-45" dirty="0">
                <a:latin typeface="Microsoft Sans Serif"/>
                <a:cs typeface="Microsoft Sans Serif"/>
              </a:rPr>
              <a:t> </a:t>
            </a:r>
            <a:r>
              <a:rPr sz="1800" spc="-50" dirty="0">
                <a:latin typeface="Microsoft Sans Serif"/>
                <a:cs typeface="Microsoft Sans Serif"/>
              </a:rPr>
              <a:t>и</a:t>
            </a:r>
            <a:endParaRPr sz="1800">
              <a:latin typeface="Microsoft Sans Serif"/>
              <a:cs typeface="Microsoft Sans Serif"/>
            </a:endParaRPr>
          </a:p>
          <a:p>
            <a:pPr marL="273685">
              <a:lnSpc>
                <a:spcPct val="100000"/>
              </a:lnSpc>
              <a:spcBef>
                <a:spcPts val="229"/>
              </a:spcBef>
            </a:pPr>
            <a:r>
              <a:rPr sz="1800" spc="-10" dirty="0">
                <a:latin typeface="Calibri"/>
                <a:cs typeface="Calibri"/>
              </a:rPr>
              <a:t>м</a:t>
            </a:r>
            <a:r>
              <a:rPr sz="1800" spc="-10" dirty="0">
                <a:latin typeface="Microsoft Sans Serif"/>
                <a:cs typeface="Microsoft Sans Serif"/>
              </a:rPr>
              <a:t>енторских</a:t>
            </a:r>
            <a:r>
              <a:rPr sz="1800" spc="-10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активност</a:t>
            </a:r>
            <a:r>
              <a:rPr sz="1800" spc="-10" dirty="0">
                <a:latin typeface="Calibri"/>
                <a:cs typeface="Calibri"/>
              </a:rPr>
              <a:t>я</a:t>
            </a:r>
            <a:r>
              <a:rPr sz="1800" spc="-10" dirty="0">
                <a:latin typeface="Microsoft Sans Serif"/>
                <a:cs typeface="Microsoft Sans Serif"/>
              </a:rPr>
              <a:t>х</a:t>
            </a:r>
            <a:endParaRPr sz="1800">
              <a:latin typeface="Microsoft Sans Serif"/>
              <a:cs typeface="Microsoft Sans Serif"/>
            </a:endParaRPr>
          </a:p>
          <a:p>
            <a:pPr marL="273685" marR="264160" indent="-172720">
              <a:lnSpc>
                <a:spcPct val="110700"/>
              </a:lnSpc>
              <a:spcBef>
                <a:spcPts val="390"/>
              </a:spcBef>
              <a:buFont typeface="Arial MT"/>
              <a:buChar char="•"/>
              <a:tabLst>
                <a:tab pos="273685" algn="l"/>
              </a:tabLst>
            </a:pPr>
            <a:r>
              <a:rPr sz="1800" spc="-25" dirty="0">
                <a:latin typeface="Calibri"/>
                <a:cs typeface="Calibri"/>
              </a:rPr>
              <a:t>В</a:t>
            </a:r>
            <a:r>
              <a:rPr sz="1800" spc="-25" dirty="0">
                <a:latin typeface="Microsoft Sans Serif"/>
                <a:cs typeface="Microsoft Sans Serif"/>
              </a:rPr>
              <a:t>оз</a:t>
            </a:r>
            <a:r>
              <a:rPr sz="1800" spc="-25" dirty="0">
                <a:latin typeface="Calibri"/>
                <a:cs typeface="Calibri"/>
              </a:rPr>
              <a:t>м</a:t>
            </a:r>
            <a:r>
              <a:rPr sz="1800" spc="-25" dirty="0">
                <a:latin typeface="Microsoft Sans Serif"/>
                <a:cs typeface="Microsoft Sans Serif"/>
              </a:rPr>
              <a:t>о</a:t>
            </a:r>
            <a:r>
              <a:rPr sz="1800" spc="-25" dirty="0">
                <a:latin typeface="Calibri"/>
                <a:cs typeface="Calibri"/>
              </a:rPr>
              <a:t>ж</a:t>
            </a:r>
            <a:r>
              <a:rPr sz="1800" spc="-25" dirty="0">
                <a:latin typeface="Microsoft Sans Serif"/>
                <a:cs typeface="Microsoft Sans Serif"/>
              </a:rPr>
              <a:t>ность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spc="-80" dirty="0">
                <a:latin typeface="Microsoft Sans Serif"/>
                <a:cs typeface="Microsoft Sans Serif"/>
              </a:rPr>
              <a:t>выделить</a:t>
            </a:r>
            <a:r>
              <a:rPr sz="1800" spc="-50" dirty="0">
                <a:latin typeface="Microsoft Sans Serif"/>
                <a:cs typeface="Microsoft Sans Serif"/>
              </a:rPr>
              <a:t> </a:t>
            </a:r>
            <a:r>
              <a:rPr sz="1800" spc="-75" dirty="0">
                <a:latin typeface="Microsoft Sans Serif"/>
                <a:cs typeface="Microsoft Sans Serif"/>
              </a:rPr>
              <a:t>как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Calibri"/>
                <a:cs typeface="Calibri"/>
              </a:rPr>
              <a:t>м</a:t>
            </a:r>
            <a:r>
              <a:rPr sz="1800" dirty="0">
                <a:latin typeface="Microsoft Sans Serif"/>
                <a:cs typeface="Microsoft Sans Serif"/>
              </a:rPr>
              <a:t>ини</a:t>
            </a:r>
            <a:r>
              <a:rPr sz="1800" dirty="0">
                <a:latin typeface="Calibri"/>
                <a:cs typeface="Calibri"/>
              </a:rPr>
              <a:t>мум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20" dirty="0">
                <a:latin typeface="Microsoft Sans Serif"/>
                <a:cs typeface="Microsoft Sans Serif"/>
              </a:rPr>
              <a:t>1-</a:t>
            </a:r>
            <a:r>
              <a:rPr sz="1800" spc="-60" dirty="0">
                <a:latin typeface="Microsoft Sans Serif"/>
                <a:cs typeface="Microsoft Sans Serif"/>
              </a:rPr>
              <a:t>2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spc="-105" dirty="0">
                <a:latin typeface="Calibri"/>
                <a:cs typeface="Calibri"/>
              </a:rPr>
              <a:t>ч</a:t>
            </a:r>
            <a:r>
              <a:rPr sz="1800" spc="-105" dirty="0">
                <a:latin typeface="Microsoft Sans Serif"/>
                <a:cs typeface="Microsoft Sans Serif"/>
              </a:rPr>
              <a:t>аса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spc="-50" dirty="0">
                <a:latin typeface="Microsoft Sans Serif"/>
                <a:cs typeface="Microsoft Sans Serif"/>
              </a:rPr>
              <a:t>в </a:t>
            </a:r>
            <a:r>
              <a:rPr sz="1800" spc="-45" dirty="0">
                <a:latin typeface="Microsoft Sans Serif"/>
                <a:cs typeface="Microsoft Sans Serif"/>
              </a:rPr>
              <a:t>недел</a:t>
            </a:r>
            <a:r>
              <a:rPr sz="1800" spc="-45" dirty="0">
                <a:latin typeface="Calibri"/>
                <a:cs typeface="Calibri"/>
              </a:rPr>
              <a:t>ю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90" dirty="0">
                <a:latin typeface="Microsoft Sans Serif"/>
                <a:cs typeface="Microsoft Sans Serif"/>
              </a:rPr>
              <a:t>на</a:t>
            </a:r>
            <a:r>
              <a:rPr sz="1800" spc="-75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о</a:t>
            </a:r>
            <a:r>
              <a:rPr sz="1800" spc="-25" dirty="0">
                <a:latin typeface="Calibri"/>
                <a:cs typeface="Calibri"/>
              </a:rPr>
              <a:t>бщ</a:t>
            </a:r>
            <a:r>
              <a:rPr sz="1800" spc="-25" dirty="0">
                <a:latin typeface="Microsoft Sans Serif"/>
                <a:cs typeface="Microsoft Sans Serif"/>
              </a:rPr>
              <a:t>ение</a:t>
            </a:r>
            <a:r>
              <a:rPr sz="1800" spc="-9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со</a:t>
            </a:r>
            <a:r>
              <a:rPr sz="1800" spc="-10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ст</a:t>
            </a:r>
            <a:r>
              <a:rPr sz="1800" spc="-10" dirty="0">
                <a:latin typeface="Calibri"/>
                <a:cs typeface="Calibri"/>
              </a:rPr>
              <a:t>у</a:t>
            </a:r>
            <a:r>
              <a:rPr sz="1800" spc="-10" dirty="0">
                <a:latin typeface="Microsoft Sans Serif"/>
                <a:cs typeface="Microsoft Sans Serif"/>
              </a:rPr>
              <a:t>денто</a:t>
            </a:r>
            <a:r>
              <a:rPr sz="1800" spc="-10" dirty="0">
                <a:latin typeface="Calibri"/>
                <a:cs typeface="Calibri"/>
              </a:rPr>
              <a:t>м</a:t>
            </a:r>
            <a:endParaRPr sz="1800">
              <a:latin typeface="Calibri"/>
              <a:cs typeface="Calibri"/>
            </a:endParaRPr>
          </a:p>
          <a:p>
            <a:pPr marL="273685" marR="344170" indent="-172720">
              <a:lnSpc>
                <a:spcPct val="110400"/>
              </a:lnSpc>
              <a:spcBef>
                <a:spcPts val="415"/>
              </a:spcBef>
              <a:buFont typeface="Arial MT"/>
              <a:buChar char="•"/>
              <a:tabLst>
                <a:tab pos="273685" algn="l"/>
              </a:tabLst>
            </a:pPr>
            <a:r>
              <a:rPr sz="1800" spc="-50" dirty="0">
                <a:latin typeface="Calibri"/>
                <a:cs typeface="Calibri"/>
              </a:rPr>
              <a:t>Н</a:t>
            </a:r>
            <a:r>
              <a:rPr sz="1800" spc="-50" dirty="0">
                <a:latin typeface="Microsoft Sans Serif"/>
                <a:cs typeface="Microsoft Sans Serif"/>
              </a:rPr>
              <a:t>али</a:t>
            </a:r>
            <a:r>
              <a:rPr sz="1800" spc="-50" dirty="0">
                <a:latin typeface="Calibri"/>
                <a:cs typeface="Calibri"/>
              </a:rPr>
              <a:t>ч</a:t>
            </a:r>
            <a:r>
              <a:rPr sz="1800" spc="-50" dirty="0">
                <a:latin typeface="Microsoft Sans Serif"/>
                <a:cs typeface="Microsoft Sans Serif"/>
              </a:rPr>
              <a:t>ие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Calibri"/>
                <a:cs typeface="Calibri"/>
              </a:rPr>
              <a:t>м</a:t>
            </a:r>
            <a:r>
              <a:rPr sz="1800" spc="-10" dirty="0">
                <a:latin typeface="Microsoft Sans Serif"/>
                <a:cs typeface="Microsoft Sans Serif"/>
              </a:rPr>
              <a:t>енторских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spc="-65" dirty="0">
                <a:latin typeface="Microsoft Sans Serif"/>
                <a:cs typeface="Microsoft Sans Serif"/>
              </a:rPr>
              <a:t>ка</a:t>
            </a:r>
            <a:r>
              <a:rPr sz="1800" spc="-65" dirty="0">
                <a:latin typeface="Calibri"/>
                <a:cs typeface="Calibri"/>
              </a:rPr>
              <a:t>ч</a:t>
            </a:r>
            <a:r>
              <a:rPr sz="1800" spc="-65" dirty="0">
                <a:latin typeface="Microsoft Sans Serif"/>
                <a:cs typeface="Microsoft Sans Serif"/>
              </a:rPr>
              <a:t>еств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или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spc="-70" dirty="0">
                <a:latin typeface="Calibri"/>
                <a:cs typeface="Calibri"/>
              </a:rPr>
              <a:t>ж</a:t>
            </a:r>
            <a:r>
              <a:rPr sz="1800" spc="-70" dirty="0">
                <a:latin typeface="Microsoft Sans Serif"/>
                <a:cs typeface="Microsoft Sans Serif"/>
              </a:rPr>
              <a:t>елание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их </a:t>
            </a:r>
            <a:r>
              <a:rPr sz="1800" spc="-80" dirty="0">
                <a:latin typeface="Microsoft Sans Serif"/>
                <a:cs typeface="Microsoft Sans Serif"/>
              </a:rPr>
              <a:t>развить</a:t>
            </a:r>
            <a:r>
              <a:rPr sz="1800" spc="-50" dirty="0">
                <a:latin typeface="Microsoft Sans Serif"/>
                <a:cs typeface="Microsoft Sans Serif"/>
              </a:rPr>
              <a:t> </a:t>
            </a:r>
            <a:r>
              <a:rPr sz="1800" spc="-40" dirty="0">
                <a:latin typeface="Microsoft Sans Serif"/>
                <a:cs typeface="Microsoft Sans Serif"/>
              </a:rPr>
              <a:t>(</a:t>
            </a:r>
            <a:r>
              <a:rPr sz="1800" spc="-40" dirty="0">
                <a:latin typeface="Calibri"/>
                <a:cs typeface="Calibri"/>
              </a:rPr>
              <a:t>ум</a:t>
            </a:r>
            <a:r>
              <a:rPr sz="1800" spc="-40" dirty="0">
                <a:latin typeface="Microsoft Sans Serif"/>
                <a:cs typeface="Microsoft Sans Serif"/>
              </a:rPr>
              <a:t>ение</a:t>
            </a:r>
            <a:r>
              <a:rPr sz="1800" spc="-45" dirty="0">
                <a:latin typeface="Microsoft Sans Serif"/>
                <a:cs typeface="Microsoft Sans Serif"/>
              </a:rPr>
              <a:t> </a:t>
            </a:r>
            <a:r>
              <a:rPr sz="1800" spc="-65" dirty="0">
                <a:latin typeface="Microsoft Sans Serif"/>
                <a:cs typeface="Microsoft Sans Serif"/>
              </a:rPr>
              <a:t>ставить</a:t>
            </a:r>
            <a:r>
              <a:rPr sz="1800" spc="-50" dirty="0">
                <a:latin typeface="Microsoft Sans Serif"/>
                <a:cs typeface="Microsoft Sans Serif"/>
              </a:rPr>
              <a:t> </a:t>
            </a:r>
            <a:r>
              <a:rPr sz="1800" spc="-95" dirty="0">
                <a:latin typeface="Microsoft Sans Serif"/>
                <a:cs typeface="Microsoft Sans Serif"/>
              </a:rPr>
              <a:t>зада</a:t>
            </a:r>
            <a:r>
              <a:rPr sz="1800" spc="-95" dirty="0">
                <a:latin typeface="Calibri"/>
                <a:cs typeface="Calibri"/>
              </a:rPr>
              <a:t>ч</a:t>
            </a:r>
            <a:r>
              <a:rPr sz="1800" spc="-95" dirty="0">
                <a:latin typeface="Microsoft Sans Serif"/>
                <a:cs typeface="Microsoft Sans Serif"/>
              </a:rPr>
              <a:t>и</a:t>
            </a:r>
            <a:r>
              <a:rPr sz="1800" spc="-4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и</a:t>
            </a:r>
            <a:r>
              <a:rPr sz="1800" spc="-4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цели, </a:t>
            </a:r>
            <a:r>
              <a:rPr sz="1800" spc="-45" dirty="0">
                <a:latin typeface="Microsoft Sans Serif"/>
                <a:cs typeface="Microsoft Sans Serif"/>
              </a:rPr>
              <a:t>вдохновл</a:t>
            </a:r>
            <a:r>
              <a:rPr sz="1800" spc="-45" dirty="0">
                <a:latin typeface="Calibri"/>
                <a:cs typeface="Calibri"/>
              </a:rPr>
              <a:t>я</a:t>
            </a:r>
            <a:r>
              <a:rPr sz="1800" spc="-45" dirty="0">
                <a:latin typeface="Microsoft Sans Serif"/>
                <a:cs typeface="Microsoft Sans Serif"/>
              </a:rPr>
              <a:t>ть, </a:t>
            </a:r>
            <a:r>
              <a:rPr sz="1800" spc="-50" dirty="0">
                <a:latin typeface="Microsoft Sans Serif"/>
                <a:cs typeface="Microsoft Sans Serif"/>
              </a:rPr>
              <a:t>активное </a:t>
            </a:r>
            <a:r>
              <a:rPr sz="1800" spc="-55" dirty="0">
                <a:latin typeface="Microsoft Sans Serif"/>
                <a:cs typeface="Microsoft Sans Serif"/>
              </a:rPr>
              <a:t>сл</a:t>
            </a:r>
            <a:r>
              <a:rPr sz="1800" spc="-55" dirty="0">
                <a:latin typeface="Calibri"/>
                <a:cs typeface="Calibri"/>
              </a:rPr>
              <a:t>уш</a:t>
            </a:r>
            <a:r>
              <a:rPr sz="1800" spc="-55" dirty="0">
                <a:latin typeface="Microsoft Sans Serif"/>
                <a:cs typeface="Microsoft Sans Serif"/>
              </a:rPr>
              <a:t>ание,</a:t>
            </a:r>
            <a:r>
              <a:rPr sz="1800" spc="-3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построение </a:t>
            </a:r>
            <a:r>
              <a:rPr sz="1800" spc="-40" dirty="0">
                <a:latin typeface="Microsoft Sans Serif"/>
                <a:cs typeface="Microsoft Sans Serif"/>
              </a:rPr>
              <a:t>довери</a:t>
            </a:r>
            <a:r>
              <a:rPr sz="1800" spc="-40" dirty="0">
                <a:latin typeface="Calibri"/>
                <a:cs typeface="Calibri"/>
              </a:rPr>
              <a:t>я</a:t>
            </a:r>
            <a:r>
              <a:rPr sz="1800" spc="-40" dirty="0">
                <a:latin typeface="Microsoft Sans Serif"/>
                <a:cs typeface="Microsoft Sans Serif"/>
              </a:rPr>
              <a:t>,</a:t>
            </a:r>
            <a:r>
              <a:rPr sz="1800" spc="-85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т.п.)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467855" y="2025395"/>
            <a:ext cx="5285740" cy="822960"/>
          </a:xfrm>
          <a:custGeom>
            <a:avLst/>
            <a:gdLst/>
            <a:ahLst/>
            <a:cxnLst/>
            <a:rect l="l" t="t" r="r" b="b"/>
            <a:pathLst>
              <a:path w="5285740" h="822960">
                <a:moveTo>
                  <a:pt x="0" y="822960"/>
                </a:moveTo>
                <a:lnTo>
                  <a:pt x="5285232" y="822960"/>
                </a:lnTo>
                <a:lnTo>
                  <a:pt x="5285232" y="0"/>
                </a:lnTo>
                <a:lnTo>
                  <a:pt x="0" y="0"/>
                </a:lnTo>
                <a:lnTo>
                  <a:pt x="0" y="822960"/>
                </a:lnTo>
                <a:close/>
              </a:path>
            </a:pathLst>
          </a:custGeom>
          <a:ln w="1219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467855" y="2025395"/>
            <a:ext cx="5285740" cy="822960"/>
          </a:xfrm>
          <a:prstGeom prst="rect">
            <a:avLst/>
          </a:prstGeom>
          <a:solidFill>
            <a:srgbClr val="873393"/>
          </a:solidFill>
        </p:spPr>
        <p:txBody>
          <a:bodyPr vert="horz" wrap="square" lIns="0" tIns="1060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35"/>
              </a:spcBef>
            </a:pPr>
            <a:r>
              <a:rPr sz="3200" b="1" spc="-13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3200" spc="-1310" dirty="0">
                <a:solidFill>
                  <a:srgbClr val="FFFFFF"/>
                </a:solidFill>
                <a:latin typeface="Segoe UI Symbol"/>
                <a:cs typeface="Segoe UI Symbol"/>
              </a:rPr>
              <a:t>одготовка:</a:t>
            </a:r>
            <a:endParaRPr sz="3200">
              <a:latin typeface="Segoe UI Symbol"/>
              <a:cs typeface="Segoe UI Symbo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467855" y="2848355"/>
            <a:ext cx="5285740" cy="2760345"/>
          </a:xfrm>
          <a:custGeom>
            <a:avLst/>
            <a:gdLst/>
            <a:ahLst/>
            <a:cxnLst/>
            <a:rect l="l" t="t" r="r" b="b"/>
            <a:pathLst>
              <a:path w="5285740" h="2760345">
                <a:moveTo>
                  <a:pt x="0" y="2759964"/>
                </a:moveTo>
                <a:lnTo>
                  <a:pt x="5285232" y="2759964"/>
                </a:lnTo>
                <a:lnTo>
                  <a:pt x="5285232" y="0"/>
                </a:lnTo>
                <a:lnTo>
                  <a:pt x="0" y="0"/>
                </a:lnTo>
                <a:lnTo>
                  <a:pt x="0" y="2759964"/>
                </a:lnTo>
                <a:close/>
              </a:path>
            </a:pathLst>
          </a:custGeom>
          <a:ln w="12192">
            <a:solidFill>
              <a:srgbClr val="CFD4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461759" y="2842260"/>
            <a:ext cx="5297805" cy="2772410"/>
          </a:xfrm>
          <a:prstGeom prst="rect">
            <a:avLst/>
          </a:prstGeom>
          <a:solidFill>
            <a:srgbClr val="CFD4EA">
              <a:alpha val="90194"/>
            </a:srgbClr>
          </a:solidFill>
        </p:spPr>
        <p:txBody>
          <a:bodyPr vert="horz" wrap="square" lIns="0" tIns="52069" rIns="0" bIns="0" rtlCol="0">
            <a:spAutoFit/>
          </a:bodyPr>
          <a:lstStyle/>
          <a:p>
            <a:pPr marL="275590" marR="267970" indent="-172720">
              <a:lnSpc>
                <a:spcPct val="110600"/>
              </a:lnSpc>
              <a:spcBef>
                <a:spcPts val="409"/>
              </a:spcBef>
              <a:buFont typeface="Arial MT"/>
              <a:buChar char="•"/>
              <a:tabLst>
                <a:tab pos="275590" algn="l"/>
              </a:tabLst>
            </a:pPr>
            <a:r>
              <a:rPr sz="1800" spc="-65" dirty="0">
                <a:latin typeface="Calibri"/>
                <a:cs typeface="Calibri"/>
              </a:rPr>
              <a:t>Д</a:t>
            </a:r>
            <a:r>
              <a:rPr sz="1800" spc="-65" dirty="0">
                <a:latin typeface="Microsoft Sans Serif"/>
                <a:cs typeface="Microsoft Sans Serif"/>
              </a:rPr>
              <a:t>етальное</a:t>
            </a:r>
            <a:r>
              <a:rPr sz="1800" spc="-75" dirty="0">
                <a:latin typeface="Microsoft Sans Serif"/>
                <a:cs typeface="Microsoft Sans Serif"/>
              </a:rPr>
              <a:t> </a:t>
            </a:r>
            <a:r>
              <a:rPr sz="1800" spc="-45" dirty="0">
                <a:latin typeface="Microsoft Sans Serif"/>
                <a:cs typeface="Microsoft Sans Serif"/>
              </a:rPr>
              <a:t>раз</a:t>
            </a:r>
            <a:r>
              <a:rPr sz="1800" spc="-45" dirty="0">
                <a:latin typeface="Calibri"/>
                <a:cs typeface="Calibri"/>
              </a:rPr>
              <a:t>ъя</a:t>
            </a:r>
            <a:r>
              <a:rPr sz="1800" spc="-45" dirty="0">
                <a:latin typeface="Microsoft Sans Serif"/>
                <a:cs typeface="Microsoft Sans Serif"/>
              </a:rPr>
              <a:t>снение</a:t>
            </a:r>
            <a:r>
              <a:rPr sz="1800" spc="-40" dirty="0">
                <a:latin typeface="Microsoft Sans Serif"/>
                <a:cs typeface="Microsoft Sans Serif"/>
              </a:rPr>
              <a:t> </a:t>
            </a:r>
            <a:r>
              <a:rPr sz="1800" spc="-45" dirty="0">
                <a:latin typeface="Microsoft Sans Serif"/>
                <a:cs typeface="Microsoft Sans Serif"/>
              </a:rPr>
              <a:t>програ</a:t>
            </a:r>
            <a:r>
              <a:rPr sz="1800" spc="-45" dirty="0">
                <a:latin typeface="Calibri"/>
                <a:cs typeface="Calibri"/>
              </a:rPr>
              <a:t>мм</a:t>
            </a:r>
            <a:r>
              <a:rPr sz="1800" spc="-45" dirty="0">
                <a:latin typeface="Microsoft Sans Serif"/>
                <a:cs typeface="Microsoft Sans Serif"/>
              </a:rPr>
              <a:t>ы</a:t>
            </a:r>
            <a:r>
              <a:rPr sz="1800" spc="-35" dirty="0">
                <a:latin typeface="Microsoft Sans Serif"/>
                <a:cs typeface="Microsoft Sans Serif"/>
              </a:rPr>
              <a:t> </a:t>
            </a:r>
            <a:r>
              <a:rPr sz="1800" spc="-30" dirty="0">
                <a:latin typeface="Calibri"/>
                <a:cs typeface="Calibri"/>
              </a:rPr>
              <a:t>м</a:t>
            </a:r>
            <a:r>
              <a:rPr sz="1800" spc="-30" dirty="0">
                <a:latin typeface="Microsoft Sans Serif"/>
                <a:cs typeface="Microsoft Sans Serif"/>
              </a:rPr>
              <a:t>ентора</a:t>
            </a:r>
            <a:r>
              <a:rPr sz="1800" spc="-30" dirty="0">
                <a:latin typeface="Calibri"/>
                <a:cs typeface="Calibri"/>
              </a:rPr>
              <a:t>м</a:t>
            </a:r>
            <a:r>
              <a:rPr sz="1800" spc="-30" dirty="0">
                <a:latin typeface="Microsoft Sans Serif"/>
                <a:cs typeface="Microsoft Sans Serif"/>
              </a:rPr>
              <a:t>, </a:t>
            </a:r>
            <a:r>
              <a:rPr sz="1800" spc="-55" dirty="0">
                <a:latin typeface="Microsoft Sans Serif"/>
                <a:cs typeface="Microsoft Sans Serif"/>
              </a:rPr>
              <a:t>постановка</a:t>
            </a:r>
            <a:r>
              <a:rPr sz="1800" spc="-60" dirty="0">
                <a:latin typeface="Microsoft Sans Serif"/>
                <a:cs typeface="Microsoft Sans Serif"/>
              </a:rPr>
              <a:t> </a:t>
            </a:r>
            <a:r>
              <a:rPr sz="1800" spc="-45" dirty="0">
                <a:latin typeface="Microsoft Sans Serif"/>
                <a:cs typeface="Microsoft Sans Serif"/>
              </a:rPr>
              <a:t>цели</a:t>
            </a:r>
            <a:r>
              <a:rPr sz="1800" spc="-6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и</a:t>
            </a:r>
            <a:r>
              <a:rPr sz="1800" spc="-7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зада</a:t>
            </a:r>
            <a:r>
              <a:rPr sz="1800" spc="-10" dirty="0">
                <a:latin typeface="Calibri"/>
                <a:cs typeface="Calibri"/>
              </a:rPr>
              <a:t>ч</a:t>
            </a:r>
            <a:endParaRPr sz="1800">
              <a:latin typeface="Calibri"/>
              <a:cs typeface="Calibri"/>
            </a:endParaRPr>
          </a:p>
          <a:p>
            <a:pPr marL="275590" indent="-172085">
              <a:lnSpc>
                <a:spcPct val="100000"/>
              </a:lnSpc>
              <a:spcBef>
                <a:spcPts val="620"/>
              </a:spcBef>
              <a:buFont typeface="Arial MT"/>
              <a:buChar char="•"/>
              <a:tabLst>
                <a:tab pos="275590" algn="l"/>
              </a:tabLst>
            </a:pPr>
            <a:r>
              <a:rPr sz="1800" spc="-35" dirty="0">
                <a:latin typeface="Calibri"/>
                <a:cs typeface="Calibri"/>
              </a:rPr>
              <a:t>Т</a:t>
            </a:r>
            <a:r>
              <a:rPr sz="1800" spc="-35" dirty="0">
                <a:latin typeface="Microsoft Sans Serif"/>
                <a:cs typeface="Microsoft Sans Serif"/>
              </a:rPr>
              <a:t>ренинг,</a:t>
            </a:r>
            <a:r>
              <a:rPr sz="1800" spc="-55" dirty="0">
                <a:latin typeface="Microsoft Sans Serif"/>
                <a:cs typeface="Microsoft Sans Serif"/>
              </a:rPr>
              <a:t> организованный</a:t>
            </a:r>
            <a:r>
              <a:rPr sz="1800" spc="-45" dirty="0">
                <a:latin typeface="Microsoft Sans Serif"/>
                <a:cs typeface="Microsoft Sans Serif"/>
              </a:rPr>
              <a:t> </a:t>
            </a:r>
            <a:r>
              <a:rPr sz="1800" spc="-30" dirty="0">
                <a:latin typeface="Microsoft Sans Serif"/>
                <a:cs typeface="Microsoft Sans Serif"/>
              </a:rPr>
              <a:t>сов</a:t>
            </a:r>
            <a:r>
              <a:rPr sz="1800" spc="-30" dirty="0">
                <a:latin typeface="Calibri"/>
                <a:cs typeface="Calibri"/>
              </a:rPr>
              <a:t>м</a:t>
            </a:r>
            <a:r>
              <a:rPr sz="1800" spc="-30" dirty="0">
                <a:latin typeface="Microsoft Sans Serif"/>
                <a:cs typeface="Microsoft Sans Serif"/>
              </a:rPr>
              <a:t>естно</a:t>
            </a:r>
            <a:r>
              <a:rPr sz="1800" spc="-4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с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Calibri"/>
                <a:cs typeface="Calibri"/>
              </a:rPr>
              <a:t>РООИ</a:t>
            </a:r>
            <a:endParaRPr sz="1800">
              <a:latin typeface="Calibri"/>
              <a:cs typeface="Calibri"/>
            </a:endParaRPr>
          </a:p>
          <a:p>
            <a:pPr marL="275590">
              <a:lnSpc>
                <a:spcPct val="100000"/>
              </a:lnSpc>
              <a:spcBef>
                <a:spcPts val="229"/>
              </a:spcBef>
            </a:pPr>
            <a:r>
              <a:rPr sz="1800" spc="-45" dirty="0">
                <a:latin typeface="Calibri"/>
                <a:cs typeface="Calibri"/>
              </a:rPr>
              <a:t>«П</a:t>
            </a:r>
            <a:r>
              <a:rPr sz="1800" spc="-45" dirty="0">
                <a:latin typeface="Microsoft Sans Serif"/>
                <a:cs typeface="Microsoft Sans Serif"/>
              </a:rPr>
              <a:t>ерспектива</a:t>
            </a:r>
            <a:r>
              <a:rPr sz="1800" spc="-45" dirty="0">
                <a:latin typeface="Calibri"/>
                <a:cs typeface="Calibri"/>
              </a:rPr>
              <a:t>»</a:t>
            </a:r>
            <a:r>
              <a:rPr sz="1800" spc="-45" dirty="0">
                <a:latin typeface="Microsoft Sans Serif"/>
                <a:cs typeface="Microsoft Sans Serif"/>
              </a:rPr>
              <a:t>,</a:t>
            </a:r>
            <a:r>
              <a:rPr sz="1800" spc="-6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по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корректно</a:t>
            </a:r>
            <a:r>
              <a:rPr sz="1800" spc="-10" dirty="0">
                <a:latin typeface="Calibri"/>
                <a:cs typeface="Calibri"/>
              </a:rPr>
              <a:t>му</a:t>
            </a:r>
            <a:endParaRPr sz="1800">
              <a:latin typeface="Calibri"/>
              <a:cs typeface="Calibri"/>
            </a:endParaRPr>
          </a:p>
          <a:p>
            <a:pPr marL="275590">
              <a:lnSpc>
                <a:spcPct val="100000"/>
              </a:lnSpc>
              <a:spcBef>
                <a:spcPts val="229"/>
              </a:spcBef>
            </a:pPr>
            <a:r>
              <a:rPr sz="1800" spc="-40" dirty="0">
                <a:latin typeface="Microsoft Sans Serif"/>
                <a:cs typeface="Microsoft Sans Serif"/>
              </a:rPr>
              <a:t>взаи</a:t>
            </a:r>
            <a:r>
              <a:rPr sz="1800" spc="-40" dirty="0">
                <a:latin typeface="Calibri"/>
                <a:cs typeface="Calibri"/>
              </a:rPr>
              <a:t>м</a:t>
            </a:r>
            <a:r>
              <a:rPr sz="1800" spc="-40" dirty="0">
                <a:latin typeface="Microsoft Sans Serif"/>
                <a:cs typeface="Microsoft Sans Serif"/>
              </a:rPr>
              <a:t>одействи</a:t>
            </a:r>
            <a:r>
              <a:rPr sz="1800" spc="-40" dirty="0">
                <a:latin typeface="Calibri"/>
                <a:cs typeface="Calibri"/>
              </a:rPr>
              <a:t>ю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с</a:t>
            </a:r>
            <a:r>
              <a:rPr sz="1800" spc="-80" dirty="0">
                <a:latin typeface="Microsoft Sans Serif"/>
                <a:cs typeface="Microsoft Sans Serif"/>
              </a:rPr>
              <a:t> </a:t>
            </a:r>
            <a:r>
              <a:rPr sz="1800" spc="-60" dirty="0">
                <a:latin typeface="Microsoft Sans Serif"/>
                <a:cs typeface="Microsoft Sans Serif"/>
              </a:rPr>
              <a:t>л</a:t>
            </a:r>
            <a:r>
              <a:rPr sz="1800" spc="-60" dirty="0">
                <a:latin typeface="Calibri"/>
                <a:cs typeface="Calibri"/>
              </a:rPr>
              <a:t>ю</a:t>
            </a:r>
            <a:r>
              <a:rPr sz="1800" spc="-60" dirty="0">
                <a:latin typeface="Microsoft Sans Serif"/>
                <a:cs typeface="Microsoft Sans Serif"/>
              </a:rPr>
              <a:t>дь</a:t>
            </a:r>
            <a:r>
              <a:rPr sz="1800" spc="-60" dirty="0">
                <a:latin typeface="Calibri"/>
                <a:cs typeface="Calibri"/>
              </a:rPr>
              <a:t>м</a:t>
            </a:r>
            <a:r>
              <a:rPr sz="1800" spc="-60" dirty="0">
                <a:latin typeface="Microsoft Sans Serif"/>
                <a:cs typeface="Microsoft Sans Serif"/>
              </a:rPr>
              <a:t>и</a:t>
            </a:r>
            <a:r>
              <a:rPr sz="1800" spc="-7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с</a:t>
            </a:r>
            <a:r>
              <a:rPr sz="1800" spc="-7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инвалидность</a:t>
            </a:r>
            <a:r>
              <a:rPr sz="1800" spc="-10" dirty="0">
                <a:latin typeface="Calibri"/>
                <a:cs typeface="Calibri"/>
              </a:rPr>
              <a:t>ю</a:t>
            </a:r>
            <a:endParaRPr sz="1800">
              <a:latin typeface="Calibri"/>
              <a:cs typeface="Calibri"/>
            </a:endParaRPr>
          </a:p>
          <a:p>
            <a:pPr marL="275590" indent="-172085">
              <a:lnSpc>
                <a:spcPct val="100000"/>
              </a:lnSpc>
              <a:spcBef>
                <a:spcPts val="635"/>
              </a:spcBef>
              <a:buFont typeface="Arial MT"/>
              <a:buChar char="•"/>
              <a:tabLst>
                <a:tab pos="275590" algn="l"/>
              </a:tabLst>
            </a:pPr>
            <a:r>
              <a:rPr sz="1800" spc="-25" dirty="0">
                <a:latin typeface="Calibri"/>
                <a:cs typeface="Calibri"/>
              </a:rPr>
              <a:t>В</a:t>
            </a:r>
            <a:r>
              <a:rPr sz="1800" spc="-25" dirty="0">
                <a:latin typeface="Microsoft Sans Serif"/>
                <a:cs typeface="Microsoft Sans Serif"/>
              </a:rPr>
              <a:t>н</a:t>
            </a:r>
            <a:r>
              <a:rPr sz="1800" spc="-25" dirty="0">
                <a:latin typeface="Calibri"/>
                <a:cs typeface="Calibri"/>
              </a:rPr>
              <a:t>у</a:t>
            </a:r>
            <a:r>
              <a:rPr sz="1800" spc="-25" dirty="0">
                <a:latin typeface="Microsoft Sans Serif"/>
                <a:cs typeface="Microsoft Sans Serif"/>
              </a:rPr>
              <a:t>тренние</a:t>
            </a:r>
            <a:r>
              <a:rPr sz="1800" spc="-70" dirty="0">
                <a:latin typeface="Microsoft Sans Serif"/>
                <a:cs typeface="Microsoft Sans Serif"/>
              </a:rPr>
              <a:t> </a:t>
            </a:r>
            <a:r>
              <a:rPr sz="1800" spc="-40" dirty="0">
                <a:latin typeface="Microsoft Sans Serif"/>
                <a:cs typeface="Microsoft Sans Serif"/>
              </a:rPr>
              <a:t>рес</a:t>
            </a:r>
            <a:r>
              <a:rPr sz="1800" spc="-40" dirty="0">
                <a:latin typeface="Calibri"/>
                <a:cs typeface="Calibri"/>
              </a:rPr>
              <a:t>у</a:t>
            </a:r>
            <a:r>
              <a:rPr sz="1800" spc="-40" dirty="0">
                <a:latin typeface="Microsoft Sans Serif"/>
                <a:cs typeface="Microsoft Sans Serif"/>
              </a:rPr>
              <a:t>рсы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ко</a:t>
            </a:r>
            <a:r>
              <a:rPr sz="1800" spc="-10" dirty="0">
                <a:latin typeface="Calibri"/>
                <a:cs typeface="Calibri"/>
              </a:rPr>
              <a:t>м</a:t>
            </a:r>
            <a:r>
              <a:rPr sz="1800" spc="-10" dirty="0">
                <a:latin typeface="Microsoft Sans Serif"/>
                <a:cs typeface="Microsoft Sans Serif"/>
              </a:rPr>
              <a:t>паний</a:t>
            </a:r>
            <a:endParaRPr sz="1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1881485" cy="6858000"/>
            <a:chOff x="0" y="0"/>
            <a:chExt cx="11881485" cy="6858000"/>
          </a:xfrm>
        </p:grpSpPr>
        <p:sp>
          <p:nvSpPr>
            <p:cNvPr id="3" name="object 3"/>
            <p:cNvSpPr/>
            <p:nvPr/>
          </p:nvSpPr>
          <p:spPr>
            <a:xfrm>
              <a:off x="455676" y="1216152"/>
              <a:ext cx="11419840" cy="502920"/>
            </a:xfrm>
            <a:custGeom>
              <a:avLst/>
              <a:gdLst/>
              <a:ahLst/>
              <a:cxnLst/>
              <a:rect l="l" t="t" r="r" b="b"/>
              <a:pathLst>
                <a:path w="11419840" h="502919">
                  <a:moveTo>
                    <a:pt x="11335512" y="0"/>
                  </a:moveTo>
                  <a:lnTo>
                    <a:pt x="83819" y="0"/>
                  </a:lnTo>
                  <a:lnTo>
                    <a:pt x="51193" y="6578"/>
                  </a:lnTo>
                  <a:lnTo>
                    <a:pt x="24550" y="24526"/>
                  </a:lnTo>
                  <a:lnTo>
                    <a:pt x="6587" y="51167"/>
                  </a:lnTo>
                  <a:lnTo>
                    <a:pt x="0" y="83820"/>
                  </a:lnTo>
                  <a:lnTo>
                    <a:pt x="0" y="419100"/>
                  </a:lnTo>
                  <a:lnTo>
                    <a:pt x="6587" y="451699"/>
                  </a:lnTo>
                  <a:lnTo>
                    <a:pt x="24550" y="478345"/>
                  </a:lnTo>
                  <a:lnTo>
                    <a:pt x="51193" y="496323"/>
                  </a:lnTo>
                  <a:lnTo>
                    <a:pt x="83819" y="502920"/>
                  </a:lnTo>
                  <a:lnTo>
                    <a:pt x="11335512" y="502920"/>
                  </a:lnTo>
                  <a:lnTo>
                    <a:pt x="11368111" y="496323"/>
                  </a:lnTo>
                  <a:lnTo>
                    <a:pt x="11394757" y="478345"/>
                  </a:lnTo>
                  <a:lnTo>
                    <a:pt x="11412735" y="451699"/>
                  </a:lnTo>
                  <a:lnTo>
                    <a:pt x="11419332" y="419100"/>
                  </a:lnTo>
                  <a:lnTo>
                    <a:pt x="11419332" y="83820"/>
                  </a:lnTo>
                  <a:lnTo>
                    <a:pt x="11412735" y="51167"/>
                  </a:lnTo>
                  <a:lnTo>
                    <a:pt x="11394757" y="24526"/>
                  </a:lnTo>
                  <a:lnTo>
                    <a:pt x="11368111" y="6578"/>
                  </a:lnTo>
                  <a:lnTo>
                    <a:pt x="11335512" y="0"/>
                  </a:lnTo>
                  <a:close/>
                </a:path>
              </a:pathLst>
            </a:custGeom>
            <a:solidFill>
              <a:srgbClr val="CEB5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5676" y="1216152"/>
              <a:ext cx="11419840" cy="502920"/>
            </a:xfrm>
            <a:custGeom>
              <a:avLst/>
              <a:gdLst/>
              <a:ahLst/>
              <a:cxnLst/>
              <a:rect l="l" t="t" r="r" b="b"/>
              <a:pathLst>
                <a:path w="11419840" h="502919">
                  <a:moveTo>
                    <a:pt x="0" y="83820"/>
                  </a:moveTo>
                  <a:lnTo>
                    <a:pt x="6587" y="51167"/>
                  </a:lnTo>
                  <a:lnTo>
                    <a:pt x="24550" y="24526"/>
                  </a:lnTo>
                  <a:lnTo>
                    <a:pt x="51193" y="6578"/>
                  </a:lnTo>
                  <a:lnTo>
                    <a:pt x="83819" y="0"/>
                  </a:lnTo>
                  <a:lnTo>
                    <a:pt x="11335512" y="0"/>
                  </a:lnTo>
                  <a:lnTo>
                    <a:pt x="11368111" y="6578"/>
                  </a:lnTo>
                  <a:lnTo>
                    <a:pt x="11394757" y="24526"/>
                  </a:lnTo>
                  <a:lnTo>
                    <a:pt x="11412735" y="51167"/>
                  </a:lnTo>
                  <a:lnTo>
                    <a:pt x="11419332" y="83820"/>
                  </a:lnTo>
                  <a:lnTo>
                    <a:pt x="11419332" y="419100"/>
                  </a:lnTo>
                  <a:lnTo>
                    <a:pt x="11412735" y="451699"/>
                  </a:lnTo>
                  <a:lnTo>
                    <a:pt x="11394757" y="478345"/>
                  </a:lnTo>
                  <a:lnTo>
                    <a:pt x="11368111" y="496323"/>
                  </a:lnTo>
                  <a:lnTo>
                    <a:pt x="11335512" y="502920"/>
                  </a:lnTo>
                  <a:lnTo>
                    <a:pt x="83819" y="502920"/>
                  </a:lnTo>
                  <a:lnTo>
                    <a:pt x="51193" y="496323"/>
                  </a:lnTo>
                  <a:lnTo>
                    <a:pt x="24550" y="478345"/>
                  </a:lnTo>
                  <a:lnTo>
                    <a:pt x="6587" y="451699"/>
                  </a:lnTo>
                  <a:lnTo>
                    <a:pt x="0" y="419100"/>
                  </a:lnTo>
                  <a:lnTo>
                    <a:pt x="0" y="83820"/>
                  </a:lnTo>
                  <a:close/>
                </a:path>
              </a:pathLst>
            </a:custGeom>
            <a:ln w="12192">
              <a:solidFill>
                <a:srgbClr val="E7E6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5676" y="3044951"/>
              <a:ext cx="11419840" cy="504825"/>
            </a:xfrm>
            <a:custGeom>
              <a:avLst/>
              <a:gdLst/>
              <a:ahLst/>
              <a:cxnLst/>
              <a:rect l="l" t="t" r="r" b="b"/>
              <a:pathLst>
                <a:path w="11419840" h="504825">
                  <a:moveTo>
                    <a:pt x="11335258" y="0"/>
                  </a:moveTo>
                  <a:lnTo>
                    <a:pt x="84073" y="0"/>
                  </a:lnTo>
                  <a:lnTo>
                    <a:pt x="51349" y="6600"/>
                  </a:lnTo>
                  <a:lnTo>
                    <a:pt x="24625" y="24606"/>
                  </a:lnTo>
                  <a:lnTo>
                    <a:pt x="6607" y="51327"/>
                  </a:lnTo>
                  <a:lnTo>
                    <a:pt x="0" y="84074"/>
                  </a:lnTo>
                  <a:lnTo>
                    <a:pt x="0" y="420370"/>
                  </a:lnTo>
                  <a:lnTo>
                    <a:pt x="6607" y="453116"/>
                  </a:lnTo>
                  <a:lnTo>
                    <a:pt x="24625" y="479837"/>
                  </a:lnTo>
                  <a:lnTo>
                    <a:pt x="51349" y="497843"/>
                  </a:lnTo>
                  <a:lnTo>
                    <a:pt x="84073" y="504444"/>
                  </a:lnTo>
                  <a:lnTo>
                    <a:pt x="11335258" y="504444"/>
                  </a:lnTo>
                  <a:lnTo>
                    <a:pt x="11368004" y="497843"/>
                  </a:lnTo>
                  <a:lnTo>
                    <a:pt x="11394725" y="479837"/>
                  </a:lnTo>
                  <a:lnTo>
                    <a:pt x="11412731" y="453116"/>
                  </a:lnTo>
                  <a:lnTo>
                    <a:pt x="11419332" y="420370"/>
                  </a:lnTo>
                  <a:lnTo>
                    <a:pt x="11419332" y="84074"/>
                  </a:lnTo>
                  <a:lnTo>
                    <a:pt x="11412731" y="51327"/>
                  </a:lnTo>
                  <a:lnTo>
                    <a:pt x="11394725" y="24606"/>
                  </a:lnTo>
                  <a:lnTo>
                    <a:pt x="11368004" y="6600"/>
                  </a:lnTo>
                  <a:lnTo>
                    <a:pt x="11335258" y="0"/>
                  </a:lnTo>
                  <a:close/>
                </a:path>
              </a:pathLst>
            </a:custGeom>
            <a:solidFill>
              <a:srgbClr val="CEB5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5676" y="3044951"/>
              <a:ext cx="11419840" cy="504825"/>
            </a:xfrm>
            <a:custGeom>
              <a:avLst/>
              <a:gdLst/>
              <a:ahLst/>
              <a:cxnLst/>
              <a:rect l="l" t="t" r="r" b="b"/>
              <a:pathLst>
                <a:path w="11419840" h="504825">
                  <a:moveTo>
                    <a:pt x="0" y="84074"/>
                  </a:moveTo>
                  <a:lnTo>
                    <a:pt x="6607" y="51327"/>
                  </a:lnTo>
                  <a:lnTo>
                    <a:pt x="24625" y="24606"/>
                  </a:lnTo>
                  <a:lnTo>
                    <a:pt x="51349" y="6600"/>
                  </a:lnTo>
                  <a:lnTo>
                    <a:pt x="84073" y="0"/>
                  </a:lnTo>
                  <a:lnTo>
                    <a:pt x="11335258" y="0"/>
                  </a:lnTo>
                  <a:lnTo>
                    <a:pt x="11368004" y="6600"/>
                  </a:lnTo>
                  <a:lnTo>
                    <a:pt x="11394725" y="24606"/>
                  </a:lnTo>
                  <a:lnTo>
                    <a:pt x="11412731" y="51327"/>
                  </a:lnTo>
                  <a:lnTo>
                    <a:pt x="11419332" y="84074"/>
                  </a:lnTo>
                  <a:lnTo>
                    <a:pt x="11419332" y="420370"/>
                  </a:lnTo>
                  <a:lnTo>
                    <a:pt x="11412731" y="453116"/>
                  </a:lnTo>
                  <a:lnTo>
                    <a:pt x="11394725" y="479837"/>
                  </a:lnTo>
                  <a:lnTo>
                    <a:pt x="11368004" y="497843"/>
                  </a:lnTo>
                  <a:lnTo>
                    <a:pt x="11335258" y="504444"/>
                  </a:lnTo>
                  <a:lnTo>
                    <a:pt x="84073" y="504444"/>
                  </a:lnTo>
                  <a:lnTo>
                    <a:pt x="51349" y="497843"/>
                  </a:lnTo>
                  <a:lnTo>
                    <a:pt x="24625" y="479837"/>
                  </a:lnTo>
                  <a:lnTo>
                    <a:pt x="6607" y="453116"/>
                  </a:lnTo>
                  <a:lnTo>
                    <a:pt x="0" y="420370"/>
                  </a:lnTo>
                  <a:lnTo>
                    <a:pt x="0" y="84074"/>
                  </a:lnTo>
                  <a:close/>
                </a:path>
              </a:pathLst>
            </a:custGeom>
            <a:ln w="12192">
              <a:solidFill>
                <a:srgbClr val="E7E6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5676" y="4102608"/>
              <a:ext cx="11419840" cy="504825"/>
            </a:xfrm>
            <a:custGeom>
              <a:avLst/>
              <a:gdLst/>
              <a:ahLst/>
              <a:cxnLst/>
              <a:rect l="l" t="t" r="r" b="b"/>
              <a:pathLst>
                <a:path w="11419840" h="504825">
                  <a:moveTo>
                    <a:pt x="11335258" y="0"/>
                  </a:moveTo>
                  <a:lnTo>
                    <a:pt x="84073" y="0"/>
                  </a:lnTo>
                  <a:lnTo>
                    <a:pt x="51349" y="6600"/>
                  </a:lnTo>
                  <a:lnTo>
                    <a:pt x="24625" y="24606"/>
                  </a:lnTo>
                  <a:lnTo>
                    <a:pt x="6607" y="51327"/>
                  </a:lnTo>
                  <a:lnTo>
                    <a:pt x="0" y="84074"/>
                  </a:lnTo>
                  <a:lnTo>
                    <a:pt x="0" y="420370"/>
                  </a:lnTo>
                  <a:lnTo>
                    <a:pt x="6607" y="453116"/>
                  </a:lnTo>
                  <a:lnTo>
                    <a:pt x="24625" y="479837"/>
                  </a:lnTo>
                  <a:lnTo>
                    <a:pt x="51349" y="497843"/>
                  </a:lnTo>
                  <a:lnTo>
                    <a:pt x="84073" y="504444"/>
                  </a:lnTo>
                  <a:lnTo>
                    <a:pt x="11335258" y="504444"/>
                  </a:lnTo>
                  <a:lnTo>
                    <a:pt x="11368004" y="497843"/>
                  </a:lnTo>
                  <a:lnTo>
                    <a:pt x="11394725" y="479837"/>
                  </a:lnTo>
                  <a:lnTo>
                    <a:pt x="11412731" y="453116"/>
                  </a:lnTo>
                  <a:lnTo>
                    <a:pt x="11419332" y="420370"/>
                  </a:lnTo>
                  <a:lnTo>
                    <a:pt x="11419332" y="84074"/>
                  </a:lnTo>
                  <a:lnTo>
                    <a:pt x="11412731" y="51327"/>
                  </a:lnTo>
                  <a:lnTo>
                    <a:pt x="11394725" y="24606"/>
                  </a:lnTo>
                  <a:lnTo>
                    <a:pt x="11368004" y="6600"/>
                  </a:lnTo>
                  <a:lnTo>
                    <a:pt x="11335258" y="0"/>
                  </a:lnTo>
                  <a:close/>
                </a:path>
              </a:pathLst>
            </a:custGeom>
            <a:solidFill>
              <a:srgbClr val="CEB5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5676" y="4102608"/>
              <a:ext cx="11419840" cy="504825"/>
            </a:xfrm>
            <a:custGeom>
              <a:avLst/>
              <a:gdLst/>
              <a:ahLst/>
              <a:cxnLst/>
              <a:rect l="l" t="t" r="r" b="b"/>
              <a:pathLst>
                <a:path w="11419840" h="504825">
                  <a:moveTo>
                    <a:pt x="0" y="84074"/>
                  </a:moveTo>
                  <a:lnTo>
                    <a:pt x="6607" y="51327"/>
                  </a:lnTo>
                  <a:lnTo>
                    <a:pt x="24625" y="24606"/>
                  </a:lnTo>
                  <a:lnTo>
                    <a:pt x="51349" y="6600"/>
                  </a:lnTo>
                  <a:lnTo>
                    <a:pt x="84073" y="0"/>
                  </a:lnTo>
                  <a:lnTo>
                    <a:pt x="11335258" y="0"/>
                  </a:lnTo>
                  <a:lnTo>
                    <a:pt x="11368004" y="6600"/>
                  </a:lnTo>
                  <a:lnTo>
                    <a:pt x="11394725" y="24606"/>
                  </a:lnTo>
                  <a:lnTo>
                    <a:pt x="11412731" y="51327"/>
                  </a:lnTo>
                  <a:lnTo>
                    <a:pt x="11419332" y="84074"/>
                  </a:lnTo>
                  <a:lnTo>
                    <a:pt x="11419332" y="420370"/>
                  </a:lnTo>
                  <a:lnTo>
                    <a:pt x="11412731" y="453116"/>
                  </a:lnTo>
                  <a:lnTo>
                    <a:pt x="11394725" y="479837"/>
                  </a:lnTo>
                  <a:lnTo>
                    <a:pt x="11368004" y="497843"/>
                  </a:lnTo>
                  <a:lnTo>
                    <a:pt x="11335258" y="504444"/>
                  </a:lnTo>
                  <a:lnTo>
                    <a:pt x="84073" y="504444"/>
                  </a:lnTo>
                  <a:lnTo>
                    <a:pt x="51349" y="497843"/>
                  </a:lnTo>
                  <a:lnTo>
                    <a:pt x="24625" y="479837"/>
                  </a:lnTo>
                  <a:lnTo>
                    <a:pt x="6607" y="453116"/>
                  </a:lnTo>
                  <a:lnTo>
                    <a:pt x="0" y="420370"/>
                  </a:lnTo>
                  <a:lnTo>
                    <a:pt x="0" y="84074"/>
                  </a:lnTo>
                  <a:close/>
                </a:path>
              </a:pathLst>
            </a:custGeom>
            <a:ln w="12192">
              <a:solidFill>
                <a:srgbClr val="E7E6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5676" y="4954523"/>
              <a:ext cx="11419840" cy="502920"/>
            </a:xfrm>
            <a:custGeom>
              <a:avLst/>
              <a:gdLst/>
              <a:ahLst/>
              <a:cxnLst/>
              <a:rect l="l" t="t" r="r" b="b"/>
              <a:pathLst>
                <a:path w="11419840" h="502920">
                  <a:moveTo>
                    <a:pt x="11335512" y="0"/>
                  </a:moveTo>
                  <a:lnTo>
                    <a:pt x="83819" y="0"/>
                  </a:lnTo>
                  <a:lnTo>
                    <a:pt x="51193" y="6578"/>
                  </a:lnTo>
                  <a:lnTo>
                    <a:pt x="24550" y="24526"/>
                  </a:lnTo>
                  <a:lnTo>
                    <a:pt x="6587" y="51167"/>
                  </a:lnTo>
                  <a:lnTo>
                    <a:pt x="0" y="83819"/>
                  </a:lnTo>
                  <a:lnTo>
                    <a:pt x="0" y="419100"/>
                  </a:lnTo>
                  <a:lnTo>
                    <a:pt x="6587" y="451699"/>
                  </a:lnTo>
                  <a:lnTo>
                    <a:pt x="24550" y="478345"/>
                  </a:lnTo>
                  <a:lnTo>
                    <a:pt x="51193" y="496323"/>
                  </a:lnTo>
                  <a:lnTo>
                    <a:pt x="83819" y="502919"/>
                  </a:lnTo>
                  <a:lnTo>
                    <a:pt x="11335512" y="502919"/>
                  </a:lnTo>
                  <a:lnTo>
                    <a:pt x="11368111" y="496323"/>
                  </a:lnTo>
                  <a:lnTo>
                    <a:pt x="11394757" y="478345"/>
                  </a:lnTo>
                  <a:lnTo>
                    <a:pt x="11412735" y="451699"/>
                  </a:lnTo>
                  <a:lnTo>
                    <a:pt x="11419332" y="419100"/>
                  </a:lnTo>
                  <a:lnTo>
                    <a:pt x="11419332" y="83819"/>
                  </a:lnTo>
                  <a:lnTo>
                    <a:pt x="11412735" y="51167"/>
                  </a:lnTo>
                  <a:lnTo>
                    <a:pt x="11394757" y="24526"/>
                  </a:lnTo>
                  <a:lnTo>
                    <a:pt x="11368111" y="6578"/>
                  </a:lnTo>
                  <a:lnTo>
                    <a:pt x="11335512" y="0"/>
                  </a:lnTo>
                  <a:close/>
                </a:path>
              </a:pathLst>
            </a:custGeom>
            <a:solidFill>
              <a:srgbClr val="CEB5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5676" y="4954523"/>
              <a:ext cx="11419840" cy="502920"/>
            </a:xfrm>
            <a:custGeom>
              <a:avLst/>
              <a:gdLst/>
              <a:ahLst/>
              <a:cxnLst/>
              <a:rect l="l" t="t" r="r" b="b"/>
              <a:pathLst>
                <a:path w="11419840" h="502920">
                  <a:moveTo>
                    <a:pt x="0" y="83819"/>
                  </a:moveTo>
                  <a:lnTo>
                    <a:pt x="6587" y="51167"/>
                  </a:lnTo>
                  <a:lnTo>
                    <a:pt x="24550" y="24526"/>
                  </a:lnTo>
                  <a:lnTo>
                    <a:pt x="51193" y="6578"/>
                  </a:lnTo>
                  <a:lnTo>
                    <a:pt x="83819" y="0"/>
                  </a:lnTo>
                  <a:lnTo>
                    <a:pt x="11335512" y="0"/>
                  </a:lnTo>
                  <a:lnTo>
                    <a:pt x="11368111" y="6578"/>
                  </a:lnTo>
                  <a:lnTo>
                    <a:pt x="11394757" y="24526"/>
                  </a:lnTo>
                  <a:lnTo>
                    <a:pt x="11412735" y="51167"/>
                  </a:lnTo>
                  <a:lnTo>
                    <a:pt x="11419332" y="83819"/>
                  </a:lnTo>
                  <a:lnTo>
                    <a:pt x="11419332" y="419100"/>
                  </a:lnTo>
                  <a:lnTo>
                    <a:pt x="11412735" y="451699"/>
                  </a:lnTo>
                  <a:lnTo>
                    <a:pt x="11394757" y="478345"/>
                  </a:lnTo>
                  <a:lnTo>
                    <a:pt x="11368111" y="496323"/>
                  </a:lnTo>
                  <a:lnTo>
                    <a:pt x="11335512" y="502919"/>
                  </a:lnTo>
                  <a:lnTo>
                    <a:pt x="83819" y="502919"/>
                  </a:lnTo>
                  <a:lnTo>
                    <a:pt x="51193" y="496323"/>
                  </a:lnTo>
                  <a:lnTo>
                    <a:pt x="24550" y="478345"/>
                  </a:lnTo>
                  <a:lnTo>
                    <a:pt x="6587" y="451699"/>
                  </a:lnTo>
                  <a:lnTo>
                    <a:pt x="0" y="419100"/>
                  </a:lnTo>
                  <a:lnTo>
                    <a:pt x="0" y="83819"/>
                  </a:lnTo>
                  <a:close/>
                </a:path>
              </a:pathLst>
            </a:custGeom>
            <a:ln w="12192">
              <a:solidFill>
                <a:srgbClr val="E7E6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7769479" y="54356"/>
            <a:ext cx="415988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20" dirty="0">
                <a:solidFill>
                  <a:srgbClr val="000000"/>
                </a:solidFill>
              </a:rPr>
              <a:t>Примеры</a:t>
            </a:r>
            <a:r>
              <a:rPr sz="3200" spc="-75" dirty="0">
                <a:solidFill>
                  <a:srgbClr val="000000"/>
                </a:solidFill>
              </a:rPr>
              <a:t> </a:t>
            </a:r>
            <a:r>
              <a:rPr sz="3200" spc="-40" dirty="0">
                <a:solidFill>
                  <a:srgbClr val="000000"/>
                </a:solidFill>
              </a:rPr>
              <a:t>бизнес-</a:t>
            </a:r>
            <a:r>
              <a:rPr sz="3200" spc="-10" dirty="0">
                <a:solidFill>
                  <a:srgbClr val="000000"/>
                </a:solidFill>
              </a:rPr>
              <a:t>кейсов</a:t>
            </a:r>
            <a:endParaRPr sz="3200"/>
          </a:p>
        </p:txBody>
      </p:sp>
      <p:sp>
        <p:nvSpPr>
          <p:cNvPr id="12" name="object 12"/>
          <p:cNvSpPr txBox="1"/>
          <p:nvPr/>
        </p:nvSpPr>
        <p:spPr>
          <a:xfrm>
            <a:off x="539902" y="1108816"/>
            <a:ext cx="11132820" cy="5145405"/>
          </a:xfrm>
          <a:prstGeom prst="rect">
            <a:avLst/>
          </a:prstGeom>
        </p:spPr>
        <p:txBody>
          <a:bodyPr vert="horz" wrap="square" lIns="0" tIns="166370" rIns="0" bIns="0" rtlCol="0">
            <a:spAutoFit/>
          </a:bodyPr>
          <a:lstStyle/>
          <a:p>
            <a:pPr marL="20320">
              <a:lnSpc>
                <a:spcPct val="100000"/>
              </a:lnSpc>
              <a:spcBef>
                <a:spcPts val="1310"/>
              </a:spcBef>
            </a:pPr>
            <a:r>
              <a:rPr sz="2100" spc="-25" dirty="0">
                <a:latin typeface="Calibri"/>
                <a:cs typeface="Calibri"/>
              </a:rPr>
              <a:t>IT</a:t>
            </a:r>
            <a:endParaRPr sz="2100">
              <a:latin typeface="Calibri"/>
              <a:cs typeface="Calibri"/>
            </a:endParaRPr>
          </a:p>
          <a:p>
            <a:pPr marL="449580" indent="-171450">
              <a:lnSpc>
                <a:spcPct val="100000"/>
              </a:lnSpc>
              <a:spcBef>
                <a:spcPts val="919"/>
              </a:spcBef>
              <a:buChar char="•"/>
              <a:tabLst>
                <a:tab pos="449580" algn="l"/>
              </a:tabLst>
            </a:pPr>
            <a:r>
              <a:rPr sz="1600" dirty="0">
                <a:latin typeface="Calibri Light"/>
                <a:cs typeface="Calibri Light"/>
              </a:rPr>
              <a:t>От</a:t>
            </a:r>
            <a:r>
              <a:rPr sz="1600" spc="-4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самых</a:t>
            </a:r>
            <a:r>
              <a:rPr sz="1600" spc="-5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простых</a:t>
            </a:r>
            <a:r>
              <a:rPr sz="1600" spc="-30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(знакомство</a:t>
            </a:r>
            <a:r>
              <a:rPr sz="1600" spc="-30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с</a:t>
            </a:r>
            <a:r>
              <a:rPr sz="1600" spc="-5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продуктами</a:t>
            </a:r>
            <a:r>
              <a:rPr sz="1600" spc="-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–</a:t>
            </a:r>
            <a:r>
              <a:rPr sz="1600" spc="-4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Power</a:t>
            </a:r>
            <a:r>
              <a:rPr sz="1600" spc="-40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Point,</a:t>
            </a:r>
            <a:r>
              <a:rPr sz="1600" spc="-4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Excel,</a:t>
            </a:r>
            <a:r>
              <a:rPr sz="1600" spc="-50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Outlook,</a:t>
            </a:r>
            <a:r>
              <a:rPr sz="1600" spc="-35" dirty="0">
                <a:latin typeface="Calibri Light"/>
                <a:cs typeface="Calibri Light"/>
              </a:rPr>
              <a:t> </a:t>
            </a:r>
            <a:r>
              <a:rPr sz="1600" spc="-30" dirty="0">
                <a:latin typeface="Calibri Light"/>
                <a:cs typeface="Calibri Light"/>
              </a:rPr>
              <a:t>Sway,</a:t>
            </a:r>
            <a:r>
              <a:rPr sz="1600" spc="-50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OneNote,</a:t>
            </a:r>
            <a:r>
              <a:rPr sz="1600" spc="-4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Azure)</a:t>
            </a:r>
            <a:r>
              <a:rPr sz="1600" spc="-2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до</a:t>
            </a:r>
            <a:r>
              <a:rPr sz="1600" spc="-50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сложных</a:t>
            </a:r>
            <a:r>
              <a:rPr sz="1600" spc="-40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и</a:t>
            </a:r>
            <a:r>
              <a:rPr sz="1600" spc="-55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креативных:</a:t>
            </a:r>
            <a:endParaRPr sz="1600">
              <a:latin typeface="Calibri Light"/>
              <a:cs typeface="Calibri Light"/>
            </a:endParaRPr>
          </a:p>
          <a:p>
            <a:pPr marL="620395" lvl="1" indent="-170180">
              <a:lnSpc>
                <a:spcPct val="100000"/>
              </a:lnSpc>
              <a:spcBef>
                <a:spcPts val="229"/>
              </a:spcBef>
              <a:buChar char="•"/>
              <a:tabLst>
                <a:tab pos="620395" algn="l"/>
              </a:tabLst>
            </a:pPr>
            <a:r>
              <a:rPr sz="1600" spc="-10" dirty="0">
                <a:latin typeface="Calibri Light"/>
                <a:cs typeface="Calibri Light"/>
              </a:rPr>
              <a:t>Прогнозирование </a:t>
            </a:r>
            <a:r>
              <a:rPr sz="1600" dirty="0">
                <a:latin typeface="Calibri Light"/>
                <a:cs typeface="Calibri Light"/>
              </a:rPr>
              <a:t>задержек</a:t>
            </a:r>
            <a:r>
              <a:rPr sz="1600" spc="-40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рейсов</a:t>
            </a:r>
            <a:r>
              <a:rPr sz="1600" spc="-4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с</a:t>
            </a:r>
            <a:r>
              <a:rPr sz="1600" spc="-40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помощью</a:t>
            </a:r>
            <a:r>
              <a:rPr sz="1600" spc="-1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модели</a:t>
            </a:r>
            <a:r>
              <a:rPr sz="1600" spc="-45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машинного</a:t>
            </a:r>
            <a:r>
              <a:rPr sz="1600" spc="-25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обучения</a:t>
            </a:r>
            <a:endParaRPr sz="1600">
              <a:latin typeface="Calibri Light"/>
              <a:cs typeface="Calibri Light"/>
            </a:endParaRPr>
          </a:p>
          <a:p>
            <a:pPr marL="620395" lvl="1" indent="-170180">
              <a:lnSpc>
                <a:spcPct val="100000"/>
              </a:lnSpc>
              <a:spcBef>
                <a:spcPts val="229"/>
              </a:spcBef>
              <a:buChar char="•"/>
              <a:tabLst>
                <a:tab pos="620395" algn="l"/>
              </a:tabLst>
            </a:pPr>
            <a:r>
              <a:rPr sz="1600" dirty="0">
                <a:latin typeface="Calibri Light"/>
                <a:cs typeface="Calibri Light"/>
              </a:rPr>
              <a:t>Внедрение</a:t>
            </a:r>
            <a:r>
              <a:rPr sz="1600" spc="-50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ERP</a:t>
            </a:r>
            <a:r>
              <a:rPr sz="1600" spc="-55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системы</a:t>
            </a:r>
            <a:endParaRPr sz="1600">
              <a:latin typeface="Calibri Light"/>
              <a:cs typeface="Calibri Light"/>
            </a:endParaRPr>
          </a:p>
          <a:p>
            <a:pPr marL="621030" marR="5080" lvl="1" indent="-170815">
              <a:lnSpc>
                <a:spcPts val="1750"/>
              </a:lnSpc>
              <a:spcBef>
                <a:spcPts val="425"/>
              </a:spcBef>
              <a:buChar char="•"/>
              <a:tabLst>
                <a:tab pos="621030" algn="l"/>
              </a:tabLst>
            </a:pPr>
            <a:r>
              <a:rPr sz="1600" dirty="0">
                <a:latin typeface="Calibri Light"/>
                <a:cs typeface="Calibri Light"/>
              </a:rPr>
              <a:t>Создание</a:t>
            </a:r>
            <a:r>
              <a:rPr sz="1600" spc="-40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приложения/сайта</a:t>
            </a:r>
            <a:r>
              <a:rPr sz="1600" spc="-2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по</a:t>
            </a:r>
            <a:r>
              <a:rPr sz="1600" spc="-50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обработке</a:t>
            </a:r>
            <a:r>
              <a:rPr sz="1600" spc="-30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видеозаписей</a:t>
            </a:r>
            <a:r>
              <a:rPr sz="1600" spc="-5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с</a:t>
            </a:r>
            <a:r>
              <a:rPr sz="1600" spc="-50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соревнований</a:t>
            </a:r>
            <a:r>
              <a:rPr sz="1600" spc="-3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по</a:t>
            </a:r>
            <a:r>
              <a:rPr sz="1600" spc="-50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Дзюдо</a:t>
            </a:r>
            <a:r>
              <a:rPr sz="1600" spc="-4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для</a:t>
            </a:r>
            <a:r>
              <a:rPr sz="1600" spc="-5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анализа</a:t>
            </a:r>
            <a:r>
              <a:rPr sz="1600" spc="-5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статистики</a:t>
            </a:r>
            <a:r>
              <a:rPr sz="1600" spc="-40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применяемых </a:t>
            </a:r>
            <a:r>
              <a:rPr sz="1600" dirty="0">
                <a:latin typeface="Calibri Light"/>
                <a:cs typeface="Calibri Light"/>
              </a:rPr>
              <a:t>приемов</a:t>
            </a:r>
            <a:r>
              <a:rPr sz="1600" spc="-3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и</a:t>
            </a:r>
            <a:r>
              <a:rPr sz="1600" spc="-4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результатов</a:t>
            </a:r>
            <a:r>
              <a:rPr sz="1600" spc="-35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поединков</a:t>
            </a:r>
            <a:endParaRPr sz="1600">
              <a:latin typeface="Calibri Light"/>
              <a:cs typeface="Calibri Light"/>
            </a:endParaRPr>
          </a:p>
          <a:p>
            <a:pPr marL="20320">
              <a:lnSpc>
                <a:spcPct val="100000"/>
              </a:lnSpc>
              <a:spcBef>
                <a:spcPts val="825"/>
              </a:spcBef>
            </a:pPr>
            <a:r>
              <a:rPr sz="2100" spc="-10" dirty="0">
                <a:latin typeface="Calibri"/>
                <a:cs typeface="Calibri"/>
              </a:rPr>
              <a:t>Юриспруденция</a:t>
            </a:r>
            <a:endParaRPr sz="2100">
              <a:latin typeface="Calibri"/>
              <a:cs typeface="Calibri"/>
            </a:endParaRPr>
          </a:p>
          <a:p>
            <a:pPr marL="450850" indent="-172720">
              <a:lnSpc>
                <a:spcPct val="100000"/>
              </a:lnSpc>
              <a:spcBef>
                <a:spcPts val="919"/>
              </a:spcBef>
              <a:buFont typeface="Arial MT"/>
              <a:buChar char="•"/>
              <a:tabLst>
                <a:tab pos="450850" algn="l"/>
              </a:tabLst>
            </a:pPr>
            <a:r>
              <a:rPr sz="1600" dirty="0">
                <a:latin typeface="Calibri Light"/>
                <a:cs typeface="Calibri Light"/>
              </a:rPr>
              <a:t>Анализ</a:t>
            </a:r>
            <a:r>
              <a:rPr sz="1600" spc="-45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потенциального</a:t>
            </a:r>
            <a:r>
              <a:rPr sz="1600" spc="-20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нарушения</a:t>
            </a:r>
            <a:r>
              <a:rPr sz="1600" spc="-30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лицензионного</a:t>
            </a:r>
            <a:r>
              <a:rPr sz="1600" spc="-25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договора</a:t>
            </a:r>
            <a:endParaRPr sz="1600">
              <a:latin typeface="Calibri Light"/>
              <a:cs typeface="Calibri Light"/>
            </a:endParaRPr>
          </a:p>
          <a:p>
            <a:pPr marL="449580" indent="-171450">
              <a:lnSpc>
                <a:spcPct val="100000"/>
              </a:lnSpc>
              <a:spcBef>
                <a:spcPts val="225"/>
              </a:spcBef>
              <a:buChar char="•"/>
              <a:tabLst>
                <a:tab pos="449580" algn="l"/>
              </a:tabLst>
            </a:pPr>
            <a:r>
              <a:rPr sz="1600" dirty="0">
                <a:latin typeface="Calibri Light"/>
                <a:cs typeface="Calibri Light"/>
              </a:rPr>
              <a:t>Использование</a:t>
            </a:r>
            <a:r>
              <a:rPr sz="1600" spc="-35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организацией</a:t>
            </a:r>
            <a:r>
              <a:rPr sz="1600" spc="-50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нелицензионного</a:t>
            </a:r>
            <a:r>
              <a:rPr sz="1600" spc="-25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программного</a:t>
            </a:r>
            <a:r>
              <a:rPr sz="1600" dirty="0">
                <a:latin typeface="Calibri Light"/>
                <a:cs typeface="Calibri Light"/>
              </a:rPr>
              <a:t> обеспечения,</a:t>
            </a:r>
            <a:r>
              <a:rPr sz="1600" spc="-3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юридические</a:t>
            </a:r>
            <a:r>
              <a:rPr sz="1600" spc="-40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риски</a:t>
            </a:r>
            <a:r>
              <a:rPr sz="1600" spc="-3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и</a:t>
            </a:r>
            <a:r>
              <a:rPr sz="1600" spc="-45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последствия</a:t>
            </a:r>
            <a:endParaRPr sz="16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1100"/>
              </a:spcBef>
            </a:pPr>
            <a:r>
              <a:rPr sz="1900" spc="-10" dirty="0">
                <a:latin typeface="Segoe UI"/>
                <a:cs typeface="Segoe UI"/>
              </a:rPr>
              <a:t>Финансы</a:t>
            </a:r>
            <a:endParaRPr sz="1900">
              <a:latin typeface="Segoe UI"/>
              <a:cs typeface="Segoe UI"/>
            </a:endParaRPr>
          </a:p>
          <a:p>
            <a:pPr marL="450850" indent="-172720">
              <a:lnSpc>
                <a:spcPct val="100000"/>
              </a:lnSpc>
              <a:spcBef>
                <a:spcPts val="885"/>
              </a:spcBef>
              <a:buFont typeface="Arial MT"/>
              <a:buChar char="•"/>
              <a:tabLst>
                <a:tab pos="450850" algn="l"/>
              </a:tabLst>
            </a:pPr>
            <a:r>
              <a:rPr sz="1600" spc="-10" dirty="0">
                <a:latin typeface="Calibri Light"/>
                <a:cs typeface="Calibri Light"/>
              </a:rPr>
              <a:t>Формирование</a:t>
            </a:r>
            <a:r>
              <a:rPr sz="1600" spc="-20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отчетности компании:</a:t>
            </a:r>
            <a:r>
              <a:rPr sz="1600" spc="-20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баланс</a:t>
            </a:r>
            <a:r>
              <a:rPr sz="1600" spc="-3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и</a:t>
            </a:r>
            <a:r>
              <a:rPr sz="1600" spc="-50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отчет</a:t>
            </a:r>
            <a:r>
              <a:rPr sz="1600" spc="-20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о</a:t>
            </a:r>
            <a:r>
              <a:rPr sz="1600" spc="-35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прибылях</a:t>
            </a:r>
            <a:r>
              <a:rPr sz="1600" spc="-30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и</a:t>
            </a:r>
            <a:r>
              <a:rPr sz="1600" spc="-40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убытках.</a:t>
            </a:r>
            <a:r>
              <a:rPr sz="1600" spc="-2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Анализ</a:t>
            </a:r>
            <a:r>
              <a:rPr sz="1600" spc="-40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деятельности</a:t>
            </a:r>
            <a:r>
              <a:rPr sz="1600" spc="-2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на</a:t>
            </a:r>
            <a:r>
              <a:rPr sz="1600" spc="-25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основании</a:t>
            </a:r>
            <a:r>
              <a:rPr sz="1600" spc="-25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отчетности</a:t>
            </a:r>
            <a:endParaRPr sz="16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1625"/>
              </a:spcBef>
            </a:pPr>
            <a:r>
              <a:rPr sz="1900" spc="-10" dirty="0">
                <a:latin typeface="Segoe UI"/>
                <a:cs typeface="Segoe UI"/>
              </a:rPr>
              <a:t>Маркетинг</a:t>
            </a:r>
            <a:endParaRPr sz="1900">
              <a:latin typeface="Segoe UI"/>
              <a:cs typeface="Segoe UI"/>
            </a:endParaRPr>
          </a:p>
          <a:p>
            <a:pPr marL="450850" indent="-172720">
              <a:lnSpc>
                <a:spcPct val="100000"/>
              </a:lnSpc>
              <a:spcBef>
                <a:spcPts val="880"/>
              </a:spcBef>
              <a:buFont typeface="Arial MT"/>
              <a:buChar char="•"/>
              <a:tabLst>
                <a:tab pos="450850" algn="l"/>
              </a:tabLst>
            </a:pPr>
            <a:r>
              <a:rPr sz="1600" dirty="0">
                <a:latin typeface="Calibri Light"/>
                <a:cs typeface="Calibri Light"/>
              </a:rPr>
              <a:t>Разработка</a:t>
            </a:r>
            <a:r>
              <a:rPr sz="1600" spc="-4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стратегии</a:t>
            </a:r>
            <a:r>
              <a:rPr sz="1600" spc="-4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вывода</a:t>
            </a:r>
            <a:r>
              <a:rPr sz="1600" spc="-50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нового</a:t>
            </a:r>
            <a:r>
              <a:rPr sz="1600" spc="-30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продукта</a:t>
            </a:r>
            <a:r>
              <a:rPr sz="1600" spc="-40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на</a:t>
            </a:r>
            <a:r>
              <a:rPr sz="1600" spc="-45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рынок</a:t>
            </a:r>
            <a:endParaRPr sz="1600">
              <a:latin typeface="Calibri Light"/>
              <a:cs typeface="Calibri Light"/>
            </a:endParaRPr>
          </a:p>
          <a:p>
            <a:pPr marL="450850" indent="-172720">
              <a:lnSpc>
                <a:spcPct val="100000"/>
              </a:lnSpc>
              <a:spcBef>
                <a:spcPts val="229"/>
              </a:spcBef>
              <a:buFont typeface="Arial MT"/>
              <a:buChar char="•"/>
              <a:tabLst>
                <a:tab pos="450850" algn="l"/>
              </a:tabLst>
            </a:pPr>
            <a:r>
              <a:rPr sz="1600" spc="-10" dirty="0">
                <a:latin typeface="Calibri Light"/>
                <a:cs typeface="Calibri Light"/>
              </a:rPr>
              <a:t>Определение</a:t>
            </a:r>
            <a:r>
              <a:rPr sz="1600" spc="-3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оптимальных</a:t>
            </a:r>
            <a:r>
              <a:rPr sz="1600" spc="-15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инструментов</a:t>
            </a:r>
            <a:r>
              <a:rPr sz="1600" spc="-15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продвижения</a:t>
            </a:r>
            <a:r>
              <a:rPr sz="1600" spc="-2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продукта</a:t>
            </a:r>
            <a:r>
              <a:rPr sz="1600" spc="-30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на</a:t>
            </a:r>
            <a:r>
              <a:rPr sz="1600" spc="-3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рынке,</a:t>
            </a:r>
            <a:r>
              <a:rPr sz="1600" spc="-2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включая</a:t>
            </a:r>
            <a:r>
              <a:rPr sz="1600" spc="-3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анализ</a:t>
            </a:r>
            <a:r>
              <a:rPr sz="1600" spc="-40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целевой</a:t>
            </a:r>
            <a:r>
              <a:rPr sz="1600" spc="-40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аудитории</a:t>
            </a:r>
            <a:endParaRPr sz="1600">
              <a:latin typeface="Calibri Light"/>
              <a:cs typeface="Calibri Light"/>
            </a:endParaRPr>
          </a:p>
          <a:p>
            <a:pPr marL="450850" indent="-172720">
              <a:lnSpc>
                <a:spcPct val="100000"/>
              </a:lnSpc>
              <a:spcBef>
                <a:spcPts val="229"/>
              </a:spcBef>
              <a:buFont typeface="Arial MT"/>
              <a:buChar char="•"/>
              <a:tabLst>
                <a:tab pos="450850" algn="l"/>
              </a:tabLst>
            </a:pPr>
            <a:r>
              <a:rPr sz="1600" spc="-10" dirty="0">
                <a:latin typeface="Calibri Light"/>
                <a:cs typeface="Calibri Light"/>
              </a:rPr>
              <a:t>Продвижение</a:t>
            </a:r>
            <a:r>
              <a:rPr sz="1600" spc="-3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продукта</a:t>
            </a:r>
            <a:r>
              <a:rPr sz="1600" spc="-2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в</a:t>
            </a:r>
            <a:r>
              <a:rPr sz="1600" spc="-4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социальных</a:t>
            </a:r>
            <a:r>
              <a:rPr sz="1600" spc="-50" dirty="0">
                <a:latin typeface="Calibri Light"/>
                <a:cs typeface="Calibri Light"/>
              </a:rPr>
              <a:t> </a:t>
            </a:r>
            <a:r>
              <a:rPr sz="1600" spc="-20" dirty="0">
                <a:latin typeface="Calibri Light"/>
                <a:cs typeface="Calibri Light"/>
              </a:rPr>
              <a:t>сетях</a:t>
            </a:r>
            <a:endParaRPr sz="16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02880" y="0"/>
            <a:ext cx="4389120" cy="6858000"/>
            <a:chOff x="7802880" y="0"/>
            <a:chExt cx="43891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02880" y="0"/>
              <a:ext cx="438912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23860" y="1115567"/>
              <a:ext cx="2278379" cy="1609343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903528" y="54356"/>
            <a:ext cx="304546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25" dirty="0">
                <a:solidFill>
                  <a:srgbClr val="000000"/>
                </a:solidFill>
              </a:rPr>
              <a:t>Ценность</a:t>
            </a:r>
            <a:r>
              <a:rPr sz="3200" spc="-135" dirty="0">
                <a:solidFill>
                  <a:srgbClr val="000000"/>
                </a:solidFill>
              </a:rPr>
              <a:t> </a:t>
            </a:r>
            <a:r>
              <a:rPr sz="3200" spc="-10" dirty="0">
                <a:solidFill>
                  <a:srgbClr val="000000"/>
                </a:solidFill>
              </a:rPr>
              <a:t>проекта</a:t>
            </a:r>
            <a:endParaRPr sz="3200"/>
          </a:p>
        </p:txBody>
      </p:sp>
      <p:sp>
        <p:nvSpPr>
          <p:cNvPr id="6" name="object 6"/>
          <p:cNvSpPr txBox="1"/>
          <p:nvPr/>
        </p:nvSpPr>
        <p:spPr>
          <a:xfrm>
            <a:off x="774293" y="2883154"/>
            <a:ext cx="2697480" cy="879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20" dirty="0">
                <a:latin typeface="Calibri"/>
                <a:cs typeface="Calibri"/>
              </a:rPr>
              <a:t>П</a:t>
            </a:r>
            <a:r>
              <a:rPr sz="1400" spc="-20" dirty="0">
                <a:latin typeface="Microsoft Sans Serif"/>
                <a:cs typeface="Microsoft Sans Serif"/>
              </a:rPr>
              <a:t>роект</a:t>
            </a:r>
            <a:r>
              <a:rPr sz="1400" spc="-65" dirty="0">
                <a:latin typeface="Microsoft Sans Serif"/>
                <a:cs typeface="Microsoft Sans Serif"/>
              </a:rPr>
              <a:t> </a:t>
            </a:r>
            <a:r>
              <a:rPr sz="1400" spc="-35" dirty="0">
                <a:latin typeface="Microsoft Sans Serif"/>
                <a:cs typeface="Microsoft Sans Serif"/>
              </a:rPr>
              <a:t>по</a:t>
            </a:r>
            <a:r>
              <a:rPr sz="1400" spc="-35" dirty="0">
                <a:latin typeface="Calibri"/>
                <a:cs typeface="Calibri"/>
              </a:rPr>
              <a:t>м</a:t>
            </a:r>
            <a:r>
              <a:rPr sz="1400" spc="-35" dirty="0">
                <a:latin typeface="Microsoft Sans Serif"/>
                <a:cs typeface="Microsoft Sans Serif"/>
              </a:rPr>
              <a:t>огает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Calibri"/>
                <a:cs typeface="Calibri"/>
              </a:rPr>
              <a:t>уч</a:t>
            </a:r>
            <a:r>
              <a:rPr sz="1400" spc="-30" dirty="0">
                <a:latin typeface="Microsoft Sans Serif"/>
                <a:cs typeface="Microsoft Sans Serif"/>
              </a:rPr>
              <a:t>астника</a:t>
            </a:r>
            <a:r>
              <a:rPr sz="1400" spc="-30" dirty="0">
                <a:latin typeface="Calibri"/>
                <a:cs typeface="Calibri"/>
              </a:rPr>
              <a:t>м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не </a:t>
            </a:r>
            <a:r>
              <a:rPr sz="1400" spc="-35" dirty="0">
                <a:latin typeface="Microsoft Sans Serif"/>
                <a:cs typeface="Microsoft Sans Serif"/>
              </a:rPr>
              <a:t>только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spc="-585" dirty="0">
                <a:latin typeface="Segoe UI Symbol"/>
                <a:cs typeface="Segoe UI Symbol"/>
              </a:rPr>
              <a:t>погр</a:t>
            </a:r>
            <a:r>
              <a:rPr sz="1400" b="1" spc="-585" dirty="0">
                <a:latin typeface="Calibri"/>
                <a:cs typeface="Calibri"/>
              </a:rPr>
              <a:t>у</a:t>
            </a:r>
            <a:r>
              <a:rPr sz="1400" spc="-585" dirty="0">
                <a:latin typeface="Segoe UI Symbol"/>
                <a:cs typeface="Segoe UI Symbol"/>
              </a:rPr>
              <a:t>зитьс</a:t>
            </a:r>
            <a:r>
              <a:rPr sz="1400" b="1" spc="-585" dirty="0">
                <a:latin typeface="Calibri"/>
                <a:cs typeface="Calibri"/>
              </a:rPr>
              <a:t>я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spc="-715" dirty="0">
                <a:latin typeface="Segoe UI Symbol"/>
                <a:cs typeface="Segoe UI Symbol"/>
              </a:rPr>
              <a:t>в</a:t>
            </a:r>
            <a:r>
              <a:rPr sz="1400" spc="-75" dirty="0">
                <a:latin typeface="Segoe UI Symbol"/>
                <a:cs typeface="Segoe UI Symbol"/>
              </a:rPr>
              <a:t> </a:t>
            </a:r>
            <a:r>
              <a:rPr sz="1400" spc="-484" dirty="0">
                <a:latin typeface="Segoe UI Symbol"/>
                <a:cs typeface="Segoe UI Symbol"/>
              </a:rPr>
              <a:t>про</a:t>
            </a:r>
            <a:r>
              <a:rPr sz="1400" b="1" spc="-484" dirty="0">
                <a:latin typeface="Calibri"/>
                <a:cs typeface="Calibri"/>
              </a:rPr>
              <a:t>ф</a:t>
            </a:r>
            <a:r>
              <a:rPr sz="1400" spc="-484" dirty="0">
                <a:latin typeface="Segoe UI Symbol"/>
                <a:cs typeface="Segoe UI Symbol"/>
              </a:rPr>
              <a:t>есси</a:t>
            </a:r>
            <a:r>
              <a:rPr sz="1400" b="1" spc="-484" dirty="0">
                <a:latin typeface="Calibri"/>
                <a:cs typeface="Calibri"/>
              </a:rPr>
              <a:t>ю</a:t>
            </a:r>
            <a:r>
              <a:rPr sz="1400" spc="-484" dirty="0">
                <a:latin typeface="Microsoft Sans Serif"/>
                <a:cs typeface="Microsoft Sans Serif"/>
              </a:rPr>
              <a:t>,</a:t>
            </a:r>
            <a:r>
              <a:rPr sz="1400" dirty="0">
                <a:latin typeface="Microsoft Sans Serif"/>
                <a:cs typeface="Microsoft Sans Serif"/>
              </a:rPr>
              <a:t> но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515" dirty="0">
                <a:latin typeface="Segoe UI Symbol"/>
                <a:cs typeface="Segoe UI Symbol"/>
              </a:rPr>
              <a:t>пол</a:t>
            </a:r>
            <a:r>
              <a:rPr sz="1400" b="1" spc="-515" dirty="0">
                <a:latin typeface="Calibri"/>
                <a:cs typeface="Calibri"/>
              </a:rPr>
              <a:t>уч</a:t>
            </a:r>
            <a:r>
              <a:rPr sz="1400" spc="-515" dirty="0">
                <a:latin typeface="Segoe UI Symbol"/>
                <a:cs typeface="Segoe UI Symbol"/>
              </a:rPr>
              <a:t>ить</a:t>
            </a:r>
            <a:r>
              <a:rPr sz="1400" spc="-80" dirty="0">
                <a:latin typeface="Segoe UI Symbol"/>
                <a:cs typeface="Segoe UI Symbol"/>
              </a:rPr>
              <a:t> </a:t>
            </a:r>
            <a:r>
              <a:rPr sz="1400" spc="-40" dirty="0">
                <a:latin typeface="Microsoft Sans Serif"/>
                <a:cs typeface="Microsoft Sans Serif"/>
              </a:rPr>
              <a:t>востре</a:t>
            </a:r>
            <a:r>
              <a:rPr sz="1400" spc="-40" dirty="0">
                <a:latin typeface="Calibri"/>
                <a:cs typeface="Calibri"/>
              </a:rPr>
              <a:t>б</a:t>
            </a:r>
            <a:r>
              <a:rPr sz="1400" spc="-40" dirty="0">
                <a:latin typeface="Microsoft Sans Serif"/>
                <a:cs typeface="Microsoft Sans Serif"/>
              </a:rPr>
              <a:t>ованные</a:t>
            </a:r>
            <a:r>
              <a:rPr sz="1400" spc="-80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на </a:t>
            </a:r>
            <a:r>
              <a:rPr sz="1400" spc="-35" dirty="0">
                <a:latin typeface="Microsoft Sans Serif"/>
                <a:cs typeface="Microsoft Sans Serif"/>
              </a:rPr>
              <a:t>рынке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-50" dirty="0">
                <a:latin typeface="Microsoft Sans Serif"/>
                <a:cs typeface="Microsoft Sans Serif"/>
              </a:rPr>
              <a:t>тр</a:t>
            </a:r>
            <a:r>
              <a:rPr sz="1400" spc="-50" dirty="0">
                <a:latin typeface="Calibri"/>
                <a:cs typeface="Calibri"/>
              </a:rPr>
              <a:t>у</a:t>
            </a:r>
            <a:r>
              <a:rPr sz="1400" spc="-50" dirty="0">
                <a:latin typeface="Microsoft Sans Serif"/>
                <a:cs typeface="Microsoft Sans Serif"/>
              </a:rPr>
              <a:t>да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-580" dirty="0">
                <a:latin typeface="Segoe UI Symbol"/>
                <a:cs typeface="Segoe UI Symbol"/>
              </a:rPr>
              <a:t>навыки</a:t>
            </a:r>
            <a:r>
              <a:rPr sz="1400" spc="-580" dirty="0">
                <a:latin typeface="Microsoft Sans Serif"/>
                <a:cs typeface="Microsoft Sans Serif"/>
              </a:rPr>
              <a:t>.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79721" y="2857245"/>
            <a:ext cx="3048000" cy="880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30" dirty="0">
                <a:latin typeface="Calibri"/>
                <a:cs typeface="Calibri"/>
              </a:rPr>
              <a:t>Уч</a:t>
            </a:r>
            <a:r>
              <a:rPr sz="1400" spc="-30" dirty="0">
                <a:latin typeface="Microsoft Sans Serif"/>
                <a:cs typeface="Microsoft Sans Serif"/>
              </a:rPr>
              <a:t>астники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Calibri"/>
                <a:cs typeface="Calibri"/>
              </a:rPr>
              <a:t>«</a:t>
            </a:r>
            <a:r>
              <a:rPr sz="1400" spc="-30" dirty="0">
                <a:latin typeface="Microsoft Sans Serif"/>
                <a:cs typeface="Microsoft Sans Serif"/>
              </a:rPr>
              <a:t>прока</a:t>
            </a:r>
            <a:r>
              <a:rPr sz="1400" spc="-30" dirty="0">
                <a:latin typeface="Calibri"/>
                <a:cs typeface="Calibri"/>
              </a:rPr>
              <a:t>ч</a:t>
            </a:r>
            <a:r>
              <a:rPr sz="1400" spc="-30" dirty="0">
                <a:latin typeface="Microsoft Sans Serif"/>
                <a:cs typeface="Microsoft Sans Serif"/>
              </a:rPr>
              <a:t>ива</a:t>
            </a:r>
            <a:r>
              <a:rPr sz="1400" spc="-30" dirty="0">
                <a:latin typeface="Calibri"/>
                <a:cs typeface="Calibri"/>
              </a:rPr>
              <a:t>ю</a:t>
            </a:r>
            <a:r>
              <a:rPr sz="1400" spc="-30" dirty="0">
                <a:latin typeface="Microsoft Sans Serif"/>
                <a:cs typeface="Microsoft Sans Serif"/>
              </a:rPr>
              <a:t>т</a:t>
            </a:r>
            <a:r>
              <a:rPr sz="1400" spc="-30" dirty="0">
                <a:latin typeface="Calibri"/>
                <a:cs typeface="Calibri"/>
              </a:rPr>
              <a:t>»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-660" dirty="0">
                <a:latin typeface="Segoe UI Symbol"/>
                <a:cs typeface="Segoe UI Symbol"/>
              </a:rPr>
              <a:t>навыки</a:t>
            </a:r>
            <a:r>
              <a:rPr sz="1400" spc="500" dirty="0">
                <a:latin typeface="Segoe UI Symbol"/>
                <a:cs typeface="Segoe UI Symbol"/>
              </a:rPr>
              <a:t> </a:t>
            </a:r>
            <a:r>
              <a:rPr sz="1400" spc="-470" dirty="0">
                <a:latin typeface="Segoe UI Symbol"/>
                <a:cs typeface="Segoe UI Symbol"/>
              </a:rPr>
              <a:t>п</a:t>
            </a:r>
            <a:r>
              <a:rPr sz="1400" b="1" spc="-470" dirty="0">
                <a:latin typeface="Calibri"/>
                <a:cs typeface="Calibri"/>
              </a:rPr>
              <a:t>уб</a:t>
            </a:r>
            <a:r>
              <a:rPr sz="1400" spc="-470" dirty="0">
                <a:latin typeface="Segoe UI Symbol"/>
                <a:cs typeface="Segoe UI Symbol"/>
              </a:rPr>
              <a:t>ли</a:t>
            </a:r>
            <a:r>
              <a:rPr sz="1400" b="1" spc="-470" dirty="0">
                <a:latin typeface="Calibri"/>
                <a:cs typeface="Calibri"/>
              </a:rPr>
              <a:t>ч</a:t>
            </a:r>
            <a:r>
              <a:rPr sz="1400" spc="-470" dirty="0">
                <a:latin typeface="Segoe UI Symbol"/>
                <a:cs typeface="Segoe UI Symbol"/>
              </a:rPr>
              <a:t>ного</a:t>
            </a:r>
            <a:r>
              <a:rPr sz="1400" spc="-95" dirty="0">
                <a:latin typeface="Segoe UI Symbol"/>
                <a:cs typeface="Segoe UI Symbol"/>
              </a:rPr>
              <a:t> </a:t>
            </a:r>
            <a:r>
              <a:rPr sz="1400" spc="-515" dirty="0">
                <a:latin typeface="Segoe UI Symbol"/>
                <a:cs typeface="Segoe UI Symbol"/>
              </a:rPr>
              <a:t>вст</a:t>
            </a:r>
            <a:r>
              <a:rPr sz="1400" b="1" spc="-515" dirty="0">
                <a:latin typeface="Calibri"/>
                <a:cs typeface="Calibri"/>
              </a:rPr>
              <a:t>у</a:t>
            </a:r>
            <a:r>
              <a:rPr sz="1400" spc="-515" dirty="0">
                <a:latin typeface="Segoe UI Symbol"/>
                <a:cs typeface="Segoe UI Symbol"/>
              </a:rPr>
              <a:t>плени</a:t>
            </a:r>
            <a:r>
              <a:rPr sz="1400" b="1" spc="-515" dirty="0">
                <a:latin typeface="Calibri"/>
                <a:cs typeface="Calibri"/>
              </a:rPr>
              <a:t>я</a:t>
            </a:r>
            <a:r>
              <a:rPr sz="1400" spc="-515" dirty="0">
                <a:latin typeface="Microsoft Sans Serif"/>
                <a:cs typeface="Microsoft Sans Serif"/>
              </a:rPr>
              <a:t>,</a:t>
            </a:r>
            <a:r>
              <a:rPr sz="1400" spc="-75" dirty="0">
                <a:latin typeface="Microsoft Sans Serif"/>
                <a:cs typeface="Microsoft Sans Serif"/>
              </a:rPr>
              <a:t> </a:t>
            </a:r>
            <a:r>
              <a:rPr sz="1400" b="1" spc="-495" dirty="0">
                <a:latin typeface="Calibri"/>
                <a:cs typeface="Calibri"/>
              </a:rPr>
              <a:t>эфф</a:t>
            </a:r>
            <a:r>
              <a:rPr sz="1400" spc="-495" dirty="0">
                <a:latin typeface="Segoe UI Symbol"/>
                <a:cs typeface="Segoe UI Symbol"/>
              </a:rPr>
              <a:t>ективной</a:t>
            </a:r>
            <a:r>
              <a:rPr sz="1400" spc="500" dirty="0">
                <a:latin typeface="Segoe UI Symbol"/>
                <a:cs typeface="Segoe UI Symbol"/>
              </a:rPr>
              <a:t> </a:t>
            </a:r>
            <a:r>
              <a:rPr sz="1400" spc="-470" dirty="0">
                <a:latin typeface="Segoe UI Symbol"/>
                <a:cs typeface="Segoe UI Symbol"/>
              </a:rPr>
              <a:t>ко</a:t>
            </a:r>
            <a:r>
              <a:rPr sz="1400" b="1" spc="-470" dirty="0">
                <a:latin typeface="Calibri"/>
                <a:cs typeface="Calibri"/>
              </a:rPr>
              <a:t>мму</a:t>
            </a:r>
            <a:r>
              <a:rPr sz="1400" spc="-470" dirty="0">
                <a:latin typeface="Segoe UI Symbol"/>
                <a:cs typeface="Segoe UI Symbol"/>
              </a:rPr>
              <a:t>никации</a:t>
            </a:r>
            <a:r>
              <a:rPr sz="1400" spc="-470" dirty="0">
                <a:latin typeface="Microsoft Sans Serif"/>
                <a:cs typeface="Microsoft Sans Serif"/>
              </a:rPr>
              <a:t>,</a:t>
            </a:r>
            <a:r>
              <a:rPr sz="1400" spc="-80" dirty="0">
                <a:latin typeface="Microsoft Sans Serif"/>
                <a:cs typeface="Microsoft Sans Serif"/>
              </a:rPr>
              <a:t> </a:t>
            </a:r>
            <a:r>
              <a:rPr sz="1400" spc="-500" dirty="0">
                <a:latin typeface="Segoe UI Symbol"/>
                <a:cs typeface="Segoe UI Symbol"/>
              </a:rPr>
              <a:t>знако</a:t>
            </a:r>
            <a:r>
              <a:rPr sz="1400" b="1" spc="-500" dirty="0">
                <a:latin typeface="Calibri"/>
                <a:cs typeface="Calibri"/>
              </a:rPr>
              <a:t>мя</a:t>
            </a:r>
            <a:r>
              <a:rPr sz="1400" spc="-500" dirty="0">
                <a:latin typeface="Segoe UI Symbol"/>
                <a:cs typeface="Segoe UI Symbol"/>
              </a:rPr>
              <a:t>тс</a:t>
            </a:r>
            <a:r>
              <a:rPr sz="1400" b="1" spc="-500" dirty="0">
                <a:latin typeface="Calibri"/>
                <a:cs typeface="Calibri"/>
              </a:rPr>
              <a:t>я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ра</a:t>
            </a:r>
            <a:r>
              <a:rPr sz="1400" spc="-10" dirty="0">
                <a:latin typeface="Calibri"/>
                <a:cs typeface="Calibri"/>
              </a:rPr>
              <a:t>б</a:t>
            </a:r>
            <a:r>
              <a:rPr sz="1400" spc="-10" dirty="0">
                <a:latin typeface="Microsoft Sans Serif"/>
                <a:cs typeface="Microsoft Sans Serif"/>
              </a:rPr>
              <a:t>отой </a:t>
            </a:r>
            <a:r>
              <a:rPr sz="1400" spc="-45" dirty="0">
                <a:latin typeface="Calibri"/>
                <a:cs typeface="Calibri"/>
              </a:rPr>
              <a:t>б</a:t>
            </a:r>
            <a:r>
              <a:rPr sz="1400" spc="-45" dirty="0">
                <a:latin typeface="Microsoft Sans Serif"/>
                <a:cs typeface="Microsoft Sans Serif"/>
              </a:rPr>
              <a:t>изнеса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изн</a:t>
            </a:r>
            <a:r>
              <a:rPr sz="1400" spc="-10" dirty="0">
                <a:latin typeface="Calibri"/>
                <a:cs typeface="Calibri"/>
              </a:rPr>
              <a:t>у</a:t>
            </a:r>
            <a:r>
              <a:rPr sz="1400" spc="-10" dirty="0">
                <a:latin typeface="Microsoft Sans Serif"/>
                <a:cs typeface="Microsoft Sans Serif"/>
              </a:rPr>
              <a:t>три.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103869" y="2878582"/>
            <a:ext cx="2273935" cy="195135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442595">
              <a:lnSpc>
                <a:spcPct val="102099"/>
              </a:lnSpc>
              <a:spcBef>
                <a:spcPts val="65"/>
              </a:spcBef>
            </a:pPr>
            <a:r>
              <a:rPr sz="1400" spc="-50" dirty="0">
                <a:latin typeface="Microsoft Sans Serif"/>
                <a:cs typeface="Microsoft Sans Serif"/>
              </a:rPr>
              <a:t>Специалисты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по </a:t>
            </a:r>
            <a:r>
              <a:rPr sz="1400" spc="-20" dirty="0">
                <a:latin typeface="Microsoft Sans Serif"/>
                <a:cs typeface="Microsoft Sans Serif"/>
              </a:rPr>
              <a:t>тр</a:t>
            </a:r>
            <a:r>
              <a:rPr sz="1400" spc="-20" dirty="0">
                <a:latin typeface="Calibri"/>
                <a:cs typeface="Calibri"/>
              </a:rPr>
              <a:t>у</a:t>
            </a:r>
            <a:r>
              <a:rPr sz="1400" spc="-20" dirty="0">
                <a:latin typeface="Microsoft Sans Serif"/>
                <a:cs typeface="Microsoft Sans Serif"/>
              </a:rPr>
              <a:t>до</a:t>
            </a:r>
            <a:r>
              <a:rPr sz="1400" spc="-20" dirty="0">
                <a:latin typeface="Calibri"/>
                <a:cs typeface="Calibri"/>
              </a:rPr>
              <a:t>у</a:t>
            </a:r>
            <a:r>
              <a:rPr sz="1400" spc="-20" dirty="0">
                <a:latin typeface="Microsoft Sans Serif"/>
                <a:cs typeface="Microsoft Sans Serif"/>
              </a:rPr>
              <a:t>стройств</a:t>
            </a:r>
            <a:r>
              <a:rPr sz="1400" spc="-20" dirty="0">
                <a:latin typeface="Calibri"/>
                <a:cs typeface="Calibri"/>
              </a:rPr>
              <a:t>у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РООИ</a:t>
            </a:r>
            <a:endParaRPr sz="1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400" spc="-35" dirty="0">
                <a:latin typeface="Calibri"/>
                <a:cs typeface="Calibri"/>
              </a:rPr>
              <a:t>«П</a:t>
            </a:r>
            <a:r>
              <a:rPr sz="1400" spc="-35" dirty="0">
                <a:latin typeface="Microsoft Sans Serif"/>
                <a:cs typeface="Microsoft Sans Serif"/>
              </a:rPr>
              <a:t>ерспектива</a:t>
            </a:r>
            <a:r>
              <a:rPr sz="1400" spc="-35" dirty="0">
                <a:latin typeface="Calibri"/>
                <a:cs typeface="Calibri"/>
              </a:rPr>
              <a:t>»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от</a:t>
            </a:r>
            <a:r>
              <a:rPr sz="1400" spc="-10" dirty="0">
                <a:latin typeface="Calibri"/>
                <a:cs typeface="Calibri"/>
              </a:rPr>
              <a:t>м</a:t>
            </a:r>
            <a:r>
              <a:rPr sz="1400" spc="-10" dirty="0">
                <a:latin typeface="Microsoft Sans Serif"/>
                <a:cs typeface="Microsoft Sans Serif"/>
              </a:rPr>
              <a:t>е</a:t>
            </a:r>
            <a:r>
              <a:rPr sz="1400" spc="-10" dirty="0">
                <a:latin typeface="Calibri"/>
                <a:cs typeface="Calibri"/>
              </a:rPr>
              <a:t>ч</a:t>
            </a:r>
            <a:r>
              <a:rPr sz="1400" spc="-10" dirty="0">
                <a:latin typeface="Microsoft Sans Serif"/>
                <a:cs typeface="Microsoft Sans Serif"/>
              </a:rPr>
              <a:t>а</a:t>
            </a:r>
            <a:r>
              <a:rPr sz="1400" spc="-10" dirty="0">
                <a:latin typeface="Calibri"/>
                <a:cs typeface="Calibri"/>
              </a:rPr>
              <a:t>ю</a:t>
            </a:r>
            <a:r>
              <a:rPr sz="1400" spc="-10" dirty="0">
                <a:latin typeface="Microsoft Sans Serif"/>
                <a:cs typeface="Microsoft Sans Serif"/>
              </a:rPr>
              <a:t>т </a:t>
            </a:r>
            <a:r>
              <a:rPr sz="1400" spc="-565" dirty="0">
                <a:latin typeface="Segoe UI Symbol"/>
                <a:cs typeface="Segoe UI Symbol"/>
              </a:rPr>
              <a:t>повы</a:t>
            </a:r>
            <a:r>
              <a:rPr sz="1400" b="1" spc="-565" dirty="0">
                <a:latin typeface="Calibri"/>
                <a:cs typeface="Calibri"/>
              </a:rPr>
              <a:t>ш</a:t>
            </a:r>
            <a:r>
              <a:rPr sz="1400" spc="-565" dirty="0">
                <a:latin typeface="Segoe UI Symbol"/>
                <a:cs typeface="Segoe UI Symbol"/>
              </a:rPr>
              <a:t>ение</a:t>
            </a:r>
            <a:r>
              <a:rPr sz="1400" spc="-105" dirty="0">
                <a:latin typeface="Segoe UI Symbol"/>
                <a:cs typeface="Segoe UI Symbol"/>
              </a:rPr>
              <a:t> </a:t>
            </a:r>
            <a:r>
              <a:rPr sz="1400" b="1" spc="-595" dirty="0">
                <a:latin typeface="Calibri"/>
                <a:cs typeface="Calibri"/>
              </a:rPr>
              <a:t>м</a:t>
            </a:r>
            <a:r>
              <a:rPr sz="1400" spc="-595" dirty="0">
                <a:latin typeface="Segoe UI Symbol"/>
                <a:cs typeface="Segoe UI Symbol"/>
              </a:rPr>
              <a:t>отивации</a:t>
            </a:r>
            <a:r>
              <a:rPr sz="1400" spc="-85" dirty="0">
                <a:latin typeface="Segoe UI Symbol"/>
                <a:cs typeface="Segoe UI Symbol"/>
              </a:rPr>
              <a:t> </a:t>
            </a:r>
            <a:r>
              <a:rPr sz="1400" spc="-50" dirty="0">
                <a:latin typeface="Microsoft Sans Serif"/>
                <a:cs typeface="Microsoft Sans Serif"/>
              </a:rPr>
              <a:t>к </a:t>
            </a:r>
            <a:r>
              <a:rPr sz="1400" spc="-10" dirty="0">
                <a:latin typeface="Microsoft Sans Serif"/>
                <a:cs typeface="Microsoft Sans Serif"/>
              </a:rPr>
              <a:t>прохо</a:t>
            </a:r>
            <a:r>
              <a:rPr sz="1400" spc="-10" dirty="0">
                <a:latin typeface="Calibri"/>
                <a:cs typeface="Calibri"/>
              </a:rPr>
              <a:t>ж</a:t>
            </a:r>
            <a:r>
              <a:rPr sz="1400" spc="-10" dirty="0">
                <a:latin typeface="Microsoft Sans Serif"/>
                <a:cs typeface="Microsoft Sans Serif"/>
              </a:rPr>
              <a:t>дени</a:t>
            </a:r>
            <a:r>
              <a:rPr sz="1400" spc="-10" dirty="0">
                <a:latin typeface="Calibri"/>
                <a:cs typeface="Calibri"/>
              </a:rPr>
              <a:t>ю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ста</a:t>
            </a:r>
            <a:r>
              <a:rPr sz="1400" spc="-25" dirty="0">
                <a:latin typeface="Calibri"/>
                <a:cs typeface="Calibri"/>
              </a:rPr>
              <a:t>ж</a:t>
            </a:r>
            <a:r>
              <a:rPr sz="1400" spc="-25" dirty="0">
                <a:latin typeface="Microsoft Sans Serif"/>
                <a:cs typeface="Microsoft Sans Serif"/>
              </a:rPr>
              <a:t>ировок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-50" dirty="0">
                <a:latin typeface="Microsoft Sans Serif"/>
                <a:cs typeface="Microsoft Sans Serif"/>
              </a:rPr>
              <a:t>и </a:t>
            </a:r>
            <a:r>
              <a:rPr sz="1400" spc="-20" dirty="0">
                <a:latin typeface="Microsoft Sans Serif"/>
                <a:cs typeface="Microsoft Sans Serif"/>
              </a:rPr>
              <a:t>тр</a:t>
            </a:r>
            <a:r>
              <a:rPr sz="1400" spc="-20" dirty="0">
                <a:latin typeface="Calibri"/>
                <a:cs typeface="Calibri"/>
              </a:rPr>
              <a:t>у</a:t>
            </a:r>
            <a:r>
              <a:rPr sz="1400" spc="-20" dirty="0">
                <a:latin typeface="Microsoft Sans Serif"/>
                <a:cs typeface="Microsoft Sans Serif"/>
              </a:rPr>
              <a:t>до</a:t>
            </a:r>
            <a:r>
              <a:rPr sz="1400" spc="-20" dirty="0">
                <a:latin typeface="Calibri"/>
                <a:cs typeface="Calibri"/>
              </a:rPr>
              <a:t>у</a:t>
            </a:r>
            <a:r>
              <a:rPr sz="1400" spc="-20" dirty="0">
                <a:latin typeface="Microsoft Sans Serif"/>
                <a:cs typeface="Microsoft Sans Serif"/>
              </a:rPr>
              <a:t>стройств</a:t>
            </a:r>
            <a:r>
              <a:rPr sz="1400" spc="-20" dirty="0">
                <a:latin typeface="Calibri"/>
                <a:cs typeface="Calibri"/>
              </a:rPr>
              <a:t>у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среди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-30" dirty="0">
                <a:latin typeface="Calibri"/>
                <a:cs typeface="Calibri"/>
              </a:rPr>
              <a:t>уч</a:t>
            </a:r>
            <a:r>
              <a:rPr sz="1400" spc="-30" dirty="0">
                <a:latin typeface="Microsoft Sans Serif"/>
                <a:cs typeface="Microsoft Sans Serif"/>
              </a:rPr>
              <a:t>астников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проекта</a:t>
            </a:r>
            <a:endParaRPr sz="1400">
              <a:latin typeface="Microsoft Sans Serif"/>
              <a:cs typeface="Microsoft Sans Serif"/>
            </a:endParaRPr>
          </a:p>
          <a:p>
            <a:pPr marL="12700" marR="308610">
              <a:lnSpc>
                <a:spcPct val="100000"/>
              </a:lnSpc>
            </a:pPr>
            <a:r>
              <a:rPr sz="1400" spc="-10" dirty="0">
                <a:latin typeface="Calibri"/>
                <a:cs typeface="Calibri"/>
              </a:rPr>
              <a:t>«П</a:t>
            </a:r>
            <a:r>
              <a:rPr sz="1400" spc="-10" dirty="0">
                <a:latin typeface="Microsoft Sans Serif"/>
                <a:cs typeface="Microsoft Sans Serif"/>
              </a:rPr>
              <a:t>опро</a:t>
            </a:r>
            <a:r>
              <a:rPr sz="1400" spc="-10" dirty="0">
                <a:latin typeface="Calibri"/>
                <a:cs typeface="Calibri"/>
              </a:rPr>
              <a:t>бу</a:t>
            </a:r>
            <a:r>
              <a:rPr sz="1400" spc="-10" dirty="0">
                <a:latin typeface="Microsoft Sans Serif"/>
                <a:cs typeface="Microsoft Sans Serif"/>
              </a:rPr>
              <a:t>й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про</a:t>
            </a:r>
            <a:r>
              <a:rPr sz="1400" spc="-10" dirty="0">
                <a:latin typeface="Calibri"/>
                <a:cs typeface="Calibri"/>
              </a:rPr>
              <a:t>ф</a:t>
            </a:r>
            <a:r>
              <a:rPr sz="1400" spc="-10" dirty="0">
                <a:latin typeface="Microsoft Sans Serif"/>
                <a:cs typeface="Microsoft Sans Serif"/>
              </a:rPr>
              <a:t>есси</a:t>
            </a:r>
            <a:r>
              <a:rPr sz="1400" spc="-10" dirty="0">
                <a:latin typeface="Calibri"/>
                <a:cs typeface="Calibri"/>
              </a:rPr>
              <a:t>ю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50" dirty="0">
                <a:latin typeface="Microsoft Sans Serif"/>
                <a:cs typeface="Microsoft Sans Serif"/>
              </a:rPr>
              <a:t>в </a:t>
            </a:r>
            <a:r>
              <a:rPr sz="1400" spc="-10" dirty="0">
                <a:latin typeface="Microsoft Sans Serif"/>
                <a:cs typeface="Microsoft Sans Serif"/>
              </a:rPr>
              <a:t>деле</a:t>
            </a:r>
            <a:r>
              <a:rPr sz="1400" spc="-10" dirty="0">
                <a:latin typeface="Calibri"/>
                <a:cs typeface="Calibri"/>
              </a:rPr>
              <a:t>»</a:t>
            </a:r>
            <a:r>
              <a:rPr sz="1400" spc="-10" dirty="0">
                <a:latin typeface="Microsoft Sans Serif"/>
                <a:cs typeface="Microsoft Sans Serif"/>
              </a:rPr>
              <a:t>.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56938" y="5572759"/>
            <a:ext cx="2470150" cy="88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spc="-40" dirty="0">
                <a:latin typeface="Microsoft Sans Serif"/>
                <a:cs typeface="Microsoft Sans Serif"/>
              </a:rPr>
              <a:t>Стро</a:t>
            </a:r>
            <a:r>
              <a:rPr sz="1400" spc="-40" dirty="0">
                <a:latin typeface="Calibri"/>
                <a:cs typeface="Calibri"/>
              </a:rPr>
              <a:t>ч</a:t>
            </a:r>
            <a:r>
              <a:rPr sz="1400" spc="-40" dirty="0">
                <a:latin typeface="Microsoft Sans Serif"/>
                <a:cs typeface="Microsoft Sans Serif"/>
              </a:rPr>
              <a:t>ка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spc="-50" dirty="0">
                <a:latin typeface="Microsoft Sans Serif"/>
                <a:cs typeface="Microsoft Sans Serif"/>
              </a:rPr>
              <a:t>в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рез</a:t>
            </a:r>
            <a:r>
              <a:rPr sz="1400" spc="-30" dirty="0">
                <a:latin typeface="Calibri"/>
                <a:cs typeface="Calibri"/>
              </a:rPr>
              <a:t>юм</a:t>
            </a:r>
            <a:r>
              <a:rPr sz="1400" spc="-30" dirty="0">
                <a:latin typeface="Microsoft Sans Serif"/>
                <a:cs typeface="Microsoft Sans Serif"/>
              </a:rPr>
              <a:t>е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</a:t>
            </a:r>
            <a:r>
              <a:rPr sz="1400" dirty="0">
                <a:latin typeface="Calibri"/>
                <a:cs typeface="Calibri"/>
              </a:rPr>
              <a:t>б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30" dirty="0">
                <a:latin typeface="Calibri"/>
                <a:cs typeface="Calibri"/>
              </a:rPr>
              <a:t>уч</a:t>
            </a:r>
            <a:r>
              <a:rPr sz="1400" spc="-30" dirty="0">
                <a:latin typeface="Microsoft Sans Serif"/>
                <a:cs typeface="Microsoft Sans Serif"/>
              </a:rPr>
              <a:t>астии</a:t>
            </a:r>
            <a:r>
              <a:rPr sz="1400" spc="-50" dirty="0">
                <a:latin typeface="Microsoft Sans Serif"/>
                <a:cs typeface="Microsoft Sans Serif"/>
              </a:rPr>
              <a:t> в </a:t>
            </a:r>
            <a:r>
              <a:rPr sz="1400" spc="-20" dirty="0">
                <a:latin typeface="Microsoft Sans Serif"/>
                <a:cs typeface="Microsoft Sans Serif"/>
              </a:rPr>
              <a:t>проекте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590" dirty="0">
                <a:latin typeface="Segoe UI Symbol"/>
                <a:cs typeface="Segoe UI Symbol"/>
              </a:rPr>
              <a:t>спосо</a:t>
            </a:r>
            <a:r>
              <a:rPr sz="1400" b="1" spc="-590" dirty="0">
                <a:latin typeface="Calibri"/>
                <a:cs typeface="Calibri"/>
              </a:rPr>
              <a:t>б</a:t>
            </a:r>
            <a:r>
              <a:rPr sz="1400" spc="-590" dirty="0">
                <a:latin typeface="Segoe UI Symbol"/>
                <a:cs typeface="Segoe UI Symbol"/>
              </a:rPr>
              <a:t>ств</a:t>
            </a:r>
            <a:r>
              <a:rPr sz="1400" b="1" spc="-590" dirty="0">
                <a:latin typeface="Calibri"/>
                <a:cs typeface="Calibri"/>
              </a:rPr>
              <a:t>у</a:t>
            </a:r>
            <a:r>
              <a:rPr sz="1400" spc="-590" dirty="0">
                <a:latin typeface="Segoe UI Symbol"/>
                <a:cs typeface="Segoe UI Symbol"/>
              </a:rPr>
              <a:t>ет</a:t>
            </a:r>
            <a:r>
              <a:rPr sz="1400" spc="-80" dirty="0">
                <a:latin typeface="Segoe UI Symbol"/>
                <a:cs typeface="Segoe UI Symbol"/>
              </a:rPr>
              <a:t> </a:t>
            </a:r>
            <a:r>
              <a:rPr sz="1400" b="1" spc="-545" dirty="0">
                <a:latin typeface="Calibri"/>
                <a:cs typeface="Calibri"/>
              </a:rPr>
              <a:t>б</a:t>
            </a:r>
            <a:r>
              <a:rPr sz="1400" spc="-545" dirty="0">
                <a:latin typeface="Segoe UI Symbol"/>
                <a:cs typeface="Segoe UI Symbol"/>
              </a:rPr>
              <a:t>олее</a:t>
            </a:r>
            <a:r>
              <a:rPr sz="1400" spc="500" dirty="0">
                <a:latin typeface="Segoe UI Symbol"/>
                <a:cs typeface="Segoe UI Symbol"/>
              </a:rPr>
              <a:t> </a:t>
            </a:r>
            <a:r>
              <a:rPr sz="1400" b="1" spc="-365" dirty="0">
                <a:latin typeface="Calibri"/>
                <a:cs typeface="Calibri"/>
              </a:rPr>
              <a:t>у</a:t>
            </a:r>
            <a:r>
              <a:rPr sz="1400" spc="-365" dirty="0">
                <a:latin typeface="Segoe UI Symbol"/>
                <a:cs typeface="Segoe UI Symbol"/>
              </a:rPr>
              <a:t>спе</a:t>
            </a:r>
            <a:r>
              <a:rPr sz="1400" b="1" spc="-365" dirty="0">
                <a:latin typeface="Calibri"/>
                <a:cs typeface="Calibri"/>
              </a:rPr>
              <a:t>ш</a:t>
            </a:r>
            <a:r>
              <a:rPr sz="1400" spc="-365" dirty="0">
                <a:latin typeface="Segoe UI Symbol"/>
                <a:cs typeface="Segoe UI Symbol"/>
              </a:rPr>
              <a:t>но</a:t>
            </a:r>
            <a:r>
              <a:rPr sz="1400" b="1" spc="-365" dirty="0">
                <a:latin typeface="Calibri"/>
                <a:cs typeface="Calibri"/>
              </a:rPr>
              <a:t>му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spc="-565" dirty="0">
                <a:latin typeface="Segoe UI Symbol"/>
                <a:cs typeface="Segoe UI Symbol"/>
              </a:rPr>
              <a:t>тр</a:t>
            </a:r>
            <a:r>
              <a:rPr sz="1400" b="1" spc="-565" dirty="0">
                <a:latin typeface="Calibri"/>
                <a:cs typeface="Calibri"/>
              </a:rPr>
              <a:t>у</a:t>
            </a:r>
            <a:r>
              <a:rPr sz="1400" spc="-565" dirty="0">
                <a:latin typeface="Segoe UI Symbol"/>
                <a:cs typeface="Segoe UI Symbol"/>
              </a:rPr>
              <a:t>до</a:t>
            </a:r>
            <a:r>
              <a:rPr sz="1400" b="1" spc="-565" dirty="0">
                <a:latin typeface="Calibri"/>
                <a:cs typeface="Calibri"/>
              </a:rPr>
              <a:t>у</a:t>
            </a:r>
            <a:r>
              <a:rPr sz="1400" spc="-565" dirty="0">
                <a:latin typeface="Segoe UI Symbol"/>
                <a:cs typeface="Segoe UI Symbol"/>
              </a:rPr>
              <a:t>стройств</a:t>
            </a:r>
            <a:r>
              <a:rPr sz="1400" b="1" spc="-565" dirty="0">
                <a:latin typeface="Calibri"/>
                <a:cs typeface="Calibri"/>
              </a:rPr>
              <a:t>у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latin typeface="Calibri"/>
                <a:cs typeface="Calibri"/>
              </a:rPr>
              <a:t>уч</a:t>
            </a:r>
            <a:r>
              <a:rPr sz="1400" spc="-10" dirty="0">
                <a:latin typeface="Microsoft Sans Serif"/>
                <a:cs typeface="Microsoft Sans Serif"/>
              </a:rPr>
              <a:t>астников.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74293" y="5557520"/>
            <a:ext cx="3107690" cy="1092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alibri"/>
                <a:cs typeface="Calibri"/>
              </a:rPr>
              <a:t>У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проекта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Calibri"/>
                <a:cs typeface="Calibri"/>
              </a:rPr>
              <a:t>ш</a:t>
            </a:r>
            <a:r>
              <a:rPr sz="1400" spc="-20" dirty="0">
                <a:latin typeface="Microsoft Sans Serif"/>
                <a:cs typeface="Microsoft Sans Serif"/>
              </a:rPr>
              <a:t>ирока</a:t>
            </a:r>
            <a:r>
              <a:rPr sz="1400" spc="-20" dirty="0">
                <a:latin typeface="Calibri"/>
                <a:cs typeface="Calibri"/>
              </a:rPr>
              <a:t>я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40" dirty="0">
                <a:latin typeface="Microsoft Sans Serif"/>
                <a:cs typeface="Microsoft Sans Serif"/>
              </a:rPr>
              <a:t>геогра</a:t>
            </a:r>
            <a:r>
              <a:rPr sz="1400" spc="-40" dirty="0">
                <a:latin typeface="Calibri"/>
                <a:cs typeface="Calibri"/>
              </a:rPr>
              <a:t>ф</a:t>
            </a:r>
            <a:r>
              <a:rPr sz="1400" spc="-40" dirty="0">
                <a:latin typeface="Microsoft Sans Serif"/>
                <a:cs typeface="Microsoft Sans Serif"/>
              </a:rPr>
              <a:t>и</a:t>
            </a:r>
            <a:r>
              <a:rPr sz="1400" spc="-40" dirty="0">
                <a:latin typeface="Calibri"/>
                <a:cs typeface="Calibri"/>
              </a:rPr>
              <a:t>я</a:t>
            </a:r>
            <a:r>
              <a:rPr sz="1400" spc="-40" dirty="0">
                <a:latin typeface="Microsoft Sans Serif"/>
                <a:cs typeface="Microsoft Sans Serif"/>
              </a:rPr>
              <a:t>.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Calibri"/>
                <a:cs typeface="Calibri"/>
              </a:rPr>
              <a:t>Д</a:t>
            </a:r>
            <a:r>
              <a:rPr sz="1400" spc="-25" dirty="0">
                <a:latin typeface="Microsoft Sans Serif"/>
                <a:cs typeface="Microsoft Sans Serif"/>
              </a:rPr>
              <a:t>л</a:t>
            </a:r>
            <a:r>
              <a:rPr sz="1400" spc="-25" dirty="0">
                <a:latin typeface="Calibri"/>
                <a:cs typeface="Calibri"/>
              </a:rPr>
              <a:t>я </a:t>
            </a:r>
            <a:r>
              <a:rPr sz="1400" spc="-10" dirty="0">
                <a:latin typeface="Calibri"/>
                <a:cs typeface="Calibri"/>
              </a:rPr>
              <a:t>м</a:t>
            </a:r>
            <a:r>
              <a:rPr sz="1400" spc="-10" dirty="0">
                <a:latin typeface="Microsoft Sans Serif"/>
                <a:cs typeface="Microsoft Sans Serif"/>
              </a:rPr>
              <a:t>ногих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-35" dirty="0">
                <a:latin typeface="Calibri"/>
                <a:cs typeface="Calibri"/>
              </a:rPr>
              <a:t>уч</a:t>
            </a:r>
            <a:r>
              <a:rPr sz="1400" spc="-35" dirty="0">
                <a:latin typeface="Microsoft Sans Serif"/>
                <a:cs typeface="Microsoft Sans Serif"/>
              </a:rPr>
              <a:t>астников,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которые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не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Calibri"/>
                <a:cs typeface="Calibri"/>
              </a:rPr>
              <a:t>м</a:t>
            </a:r>
            <a:r>
              <a:rPr sz="1400" spc="-20" dirty="0">
                <a:latin typeface="Microsoft Sans Serif"/>
                <a:cs typeface="Microsoft Sans Serif"/>
              </a:rPr>
              <a:t>ог</a:t>
            </a:r>
            <a:r>
              <a:rPr sz="1400" spc="-20" dirty="0">
                <a:latin typeface="Calibri"/>
                <a:cs typeface="Calibri"/>
              </a:rPr>
              <a:t>у</a:t>
            </a:r>
            <a:r>
              <a:rPr sz="1400" spc="-20" dirty="0">
                <a:latin typeface="Microsoft Sans Serif"/>
                <a:cs typeface="Microsoft Sans Serif"/>
              </a:rPr>
              <a:t>т </a:t>
            </a:r>
            <a:r>
              <a:rPr sz="1400" spc="-35" dirty="0">
                <a:latin typeface="Microsoft Sans Serif"/>
                <a:cs typeface="Microsoft Sans Serif"/>
              </a:rPr>
              <a:t>выйти</a:t>
            </a:r>
            <a:r>
              <a:rPr sz="1400" spc="-75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из</a:t>
            </a:r>
            <a:r>
              <a:rPr sz="1400" spc="-75" dirty="0">
                <a:latin typeface="Microsoft Sans Serif"/>
                <a:cs typeface="Microsoft Sans Serif"/>
              </a:rPr>
              <a:t> </a:t>
            </a:r>
            <a:r>
              <a:rPr sz="1400" spc="-50" dirty="0">
                <a:latin typeface="Microsoft Sans Serif"/>
                <a:cs typeface="Microsoft Sans Serif"/>
              </a:rPr>
              <a:t>до</a:t>
            </a:r>
            <a:r>
              <a:rPr sz="1400" spc="-50" dirty="0">
                <a:latin typeface="Calibri"/>
                <a:cs typeface="Calibri"/>
              </a:rPr>
              <a:t>м</a:t>
            </a:r>
            <a:r>
              <a:rPr sz="1400" spc="-50" dirty="0">
                <a:latin typeface="Microsoft Sans Serif"/>
                <a:cs typeface="Microsoft Sans Serif"/>
              </a:rPr>
              <a:t>а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или</a:t>
            </a:r>
            <a:r>
              <a:rPr sz="1400" spc="-65" dirty="0">
                <a:latin typeface="Microsoft Sans Serif"/>
                <a:cs typeface="Microsoft Sans Serif"/>
              </a:rPr>
              <a:t> </a:t>
            </a:r>
            <a:r>
              <a:rPr sz="1400" spc="-45" dirty="0">
                <a:latin typeface="Microsoft Sans Serif"/>
                <a:cs typeface="Microsoft Sans Serif"/>
              </a:rPr>
              <a:t>приехать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25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столиц</a:t>
            </a:r>
            <a:r>
              <a:rPr sz="1400" spc="-10" dirty="0">
                <a:latin typeface="Calibri"/>
                <a:cs typeface="Calibri"/>
              </a:rPr>
              <a:t>у </a:t>
            </a:r>
            <a:r>
              <a:rPr sz="1400" spc="-10" dirty="0">
                <a:latin typeface="Microsoft Sans Serif"/>
                <a:cs typeface="Microsoft Sans Serif"/>
              </a:rPr>
              <a:t>проект</a:t>
            </a:r>
            <a:r>
              <a:rPr sz="1400" spc="-70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становитс</a:t>
            </a:r>
            <a:r>
              <a:rPr sz="1400" spc="-30" dirty="0">
                <a:latin typeface="Calibri"/>
                <a:cs typeface="Calibri"/>
              </a:rPr>
              <a:t>я </a:t>
            </a:r>
            <a:r>
              <a:rPr sz="1400" spc="-25" dirty="0">
                <a:latin typeface="Calibri"/>
                <a:cs typeface="Calibri"/>
              </a:rPr>
              <a:t>ш</a:t>
            </a:r>
            <a:r>
              <a:rPr sz="1400" spc="-25" dirty="0">
                <a:latin typeface="Microsoft Sans Serif"/>
                <a:cs typeface="Microsoft Sans Serif"/>
              </a:rPr>
              <a:t>ансо</a:t>
            </a:r>
            <a:r>
              <a:rPr sz="1400" spc="-25" dirty="0">
                <a:latin typeface="Calibri"/>
                <a:cs typeface="Calibri"/>
              </a:rPr>
              <a:t>м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630" dirty="0">
                <a:latin typeface="Segoe UI Symbol"/>
                <a:cs typeface="Segoe UI Symbol"/>
              </a:rPr>
              <a:t>на</a:t>
            </a:r>
            <a:r>
              <a:rPr sz="1400" b="1" spc="-630" dirty="0">
                <a:latin typeface="Calibri"/>
                <a:cs typeface="Calibri"/>
              </a:rPr>
              <a:t>ч</a:t>
            </a:r>
            <a:r>
              <a:rPr sz="1400" spc="-630" dirty="0">
                <a:latin typeface="Segoe UI Symbol"/>
                <a:cs typeface="Segoe UI Symbol"/>
              </a:rPr>
              <a:t>ать</a:t>
            </a:r>
            <a:r>
              <a:rPr sz="1400" spc="500" dirty="0">
                <a:latin typeface="Segoe UI Symbol"/>
                <a:cs typeface="Segoe UI Symbol"/>
              </a:rPr>
              <a:t> </a:t>
            </a:r>
            <a:r>
              <a:rPr sz="1400" b="1" spc="-475" dirty="0">
                <a:latin typeface="Calibri"/>
                <a:cs typeface="Calibri"/>
              </a:rPr>
              <a:t>у</a:t>
            </a:r>
            <a:r>
              <a:rPr sz="1400" spc="-475" dirty="0">
                <a:latin typeface="Segoe UI Symbol"/>
                <a:cs typeface="Segoe UI Symbol"/>
              </a:rPr>
              <a:t>спе</a:t>
            </a:r>
            <a:r>
              <a:rPr sz="1400" b="1" spc="-475" dirty="0">
                <a:latin typeface="Calibri"/>
                <a:cs typeface="Calibri"/>
              </a:rPr>
              <a:t>ш</a:t>
            </a:r>
            <a:r>
              <a:rPr sz="1400" spc="-475" dirty="0">
                <a:latin typeface="Segoe UI Symbol"/>
                <a:cs typeface="Segoe UI Symbol"/>
              </a:rPr>
              <a:t>ный</a:t>
            </a:r>
            <a:r>
              <a:rPr sz="1400" spc="-120" dirty="0">
                <a:latin typeface="Segoe UI Symbol"/>
                <a:cs typeface="Segoe UI Symbol"/>
              </a:rPr>
              <a:t> </a:t>
            </a:r>
            <a:r>
              <a:rPr sz="1400" spc="-550" dirty="0">
                <a:latin typeface="Segoe UI Symbol"/>
                <a:cs typeface="Segoe UI Symbol"/>
              </a:rPr>
              <a:t>п</a:t>
            </a:r>
            <a:r>
              <a:rPr sz="1400" b="1" spc="-550" dirty="0">
                <a:latin typeface="Calibri"/>
                <a:cs typeface="Calibri"/>
              </a:rPr>
              <a:t>у</a:t>
            </a:r>
            <a:r>
              <a:rPr sz="1400" spc="-550" dirty="0">
                <a:latin typeface="Segoe UI Symbol"/>
                <a:cs typeface="Segoe UI Symbol"/>
              </a:rPr>
              <a:t>ть</a:t>
            </a:r>
            <a:r>
              <a:rPr sz="1400" spc="-80" dirty="0">
                <a:latin typeface="Segoe UI Symbol"/>
                <a:cs typeface="Segoe UI Symbol"/>
              </a:rPr>
              <a:t> </a:t>
            </a:r>
            <a:r>
              <a:rPr sz="1400" spc="-715" dirty="0">
                <a:latin typeface="Segoe UI Symbol"/>
                <a:cs typeface="Segoe UI Symbol"/>
              </a:rPr>
              <a:t>в</a:t>
            </a:r>
            <a:r>
              <a:rPr sz="1400" spc="-70" dirty="0">
                <a:latin typeface="Segoe UI Symbol"/>
                <a:cs typeface="Segoe UI Symbol"/>
              </a:rPr>
              <a:t> </a:t>
            </a:r>
            <a:r>
              <a:rPr sz="1400" spc="-475" dirty="0">
                <a:latin typeface="Segoe UI Symbol"/>
                <a:cs typeface="Segoe UI Symbol"/>
              </a:rPr>
              <a:t>про</a:t>
            </a:r>
            <a:r>
              <a:rPr sz="1400" b="1" spc="-475" dirty="0">
                <a:latin typeface="Calibri"/>
                <a:cs typeface="Calibri"/>
              </a:rPr>
              <a:t>ф</a:t>
            </a:r>
            <a:r>
              <a:rPr sz="1400" spc="-475" dirty="0">
                <a:latin typeface="Segoe UI Symbol"/>
                <a:cs typeface="Segoe UI Symbol"/>
              </a:rPr>
              <a:t>есси</a:t>
            </a:r>
            <a:r>
              <a:rPr sz="1400" b="1" spc="-475" dirty="0">
                <a:latin typeface="Calibri"/>
                <a:cs typeface="Calibri"/>
              </a:rPr>
              <a:t>ю</a:t>
            </a:r>
            <a:r>
              <a:rPr sz="1200" spc="-475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35067" y="1135380"/>
            <a:ext cx="1591056" cy="159258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24483" y="1115567"/>
            <a:ext cx="2482595" cy="1815083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99388" y="3710940"/>
            <a:ext cx="1979676" cy="1979676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124450" y="3995928"/>
            <a:ext cx="1138427" cy="126644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Благодарим</a:t>
            </a:r>
            <a:r>
              <a:rPr spc="-140" dirty="0"/>
              <a:t> </a:t>
            </a:r>
            <a:r>
              <a:rPr dirty="0"/>
              <a:t>за</a:t>
            </a:r>
            <a:r>
              <a:rPr spc="-130" dirty="0"/>
              <a:t> </a:t>
            </a:r>
            <a:r>
              <a:rPr spc="-10" dirty="0"/>
              <a:t>внимание!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94269082A861EF419B33892A134ED44E" ma:contentTypeVersion="1" ma:contentTypeDescription="Создание документа." ma:contentTypeScope="" ma:versionID="594ebe387244c41b5b276fd22aea8b75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2a10c82831e5d625bbb0173136b0368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Дата начала расписания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Дата окончания расписания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0E568764-AD57-459B-8E79-36102A718234}"/>
</file>

<file path=customXml/itemProps2.xml><?xml version="1.0" encoding="utf-8"?>
<ds:datastoreItem xmlns:ds="http://schemas.openxmlformats.org/officeDocument/2006/customXml" ds:itemID="{3F6EA174-652C-4C45-90E5-66CB250B6941}"/>
</file>

<file path=customXml/itemProps3.xml><?xml version="1.0" encoding="utf-8"?>
<ds:datastoreItem xmlns:ds="http://schemas.openxmlformats.org/officeDocument/2006/customXml" ds:itemID="{925C5F6D-261A-4544-A086-14F4D64634BA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495</Words>
  <Application>Microsoft Office PowerPoint</Application>
  <PresentationFormat>Широкоэкранный</PresentationFormat>
  <Paragraphs>68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6" baseType="lpstr">
      <vt:lpstr>Arial</vt:lpstr>
      <vt:lpstr>Arial MT</vt:lpstr>
      <vt:lpstr>Calibri</vt:lpstr>
      <vt:lpstr>Calibri Light</vt:lpstr>
      <vt:lpstr>Microsoft Sans Serif</vt:lpstr>
      <vt:lpstr>Segoe UI</vt:lpstr>
      <vt:lpstr>Segoe UI Symbol</vt:lpstr>
      <vt:lpstr>Times New Roman</vt:lpstr>
      <vt:lpstr>Office Theme</vt:lpstr>
      <vt:lpstr>Презентация PowerPoint</vt:lpstr>
      <vt:lpstr>«Попробуй профессию в деле»</vt:lpstr>
      <vt:lpstr>Описание программы</vt:lpstr>
      <vt:lpstr>Требования к менторам и их подготовка</vt:lpstr>
      <vt:lpstr>Примеры бизнес-кейсов</vt:lpstr>
      <vt:lpstr>Ценность проекта</vt:lpstr>
      <vt:lpstr>Благодарим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Попробуй профессию в деле презентация</dc:title>
  <dc:creator>Рогачев Михаил</dc:creator>
  <cp:lastModifiedBy>Науменко Мария</cp:lastModifiedBy>
  <cp:revision>1</cp:revision>
  <dcterms:created xsi:type="dcterms:W3CDTF">2026-06-23T18:34:49Z</dcterms:created>
  <dcterms:modified xsi:type="dcterms:W3CDTF">2026-06-23T18:38:01Z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2025-09-04T00:00:00Z</vt:filetime>
  </property>
  <property fmtid="{D5CDD505-2E9C-101B-9397-08002B2CF9AE}" pid="4" name="Creator">
    <vt:lpwstr>Microsoft® PowerPoint® 2016</vt:lpwstr>
  </property>
  <property fmtid="{D5CDD505-2E9C-101B-9397-08002B2CF9AE}" pid="5" name="LastSaved">
    <vt:filetime>2026-06-23T00:00:00Z</vt:filetime>
  </property>
  <property fmtid="{D5CDD505-2E9C-101B-9397-08002B2CF9AE}" pid="6" name="Producer">
    <vt:lpwstr>Microsoft® PowerPoint® 2016</vt:lpwstr>
  </property>
  <property fmtid="{D5CDD505-2E9C-101B-9397-08002B2CF9AE}" pid="7" name="ContentTypeId">
    <vt:lpwstr>0x01010094269082A861EF419B33892A134ED44E</vt:lpwstr>
  </property>
</Properties>
</file>