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99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85" r:id="rId10"/>
    <p:sldId id="278" r:id="rId11"/>
    <p:sldId id="286" r:id="rId12"/>
    <p:sldId id="291" r:id="rId13"/>
    <p:sldId id="287" r:id="rId14"/>
    <p:sldId id="288" r:id="rId15"/>
    <p:sldId id="296" r:id="rId16"/>
    <p:sldId id="289" r:id="rId17"/>
    <p:sldId id="290" r:id="rId18"/>
    <p:sldId id="295" r:id="rId19"/>
    <p:sldId id="292" r:id="rId20"/>
    <p:sldId id="293" r:id="rId21"/>
    <p:sldId id="294" r:id="rId22"/>
    <p:sldId id="297" r:id="rId23"/>
    <p:sldId id="29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35" autoAdjust="0"/>
    <p:restoredTop sz="93848" autoAdjust="0"/>
  </p:normalViewPr>
  <p:slideViewPr>
    <p:cSldViewPr>
      <p:cViewPr varScale="1">
        <p:scale>
          <a:sx n="111" d="100"/>
          <a:sy n="111" d="100"/>
        </p:scale>
        <p:origin x="-16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D26107-1D88-453B-86F7-DE4E09E8655F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0DCFF1-85C8-4121-B1C5-DA3BCBF5A6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215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DCFF1-85C8-4121-B1C5-DA3BCBF5A64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523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A130D19-1E42-48F3-9BF4-47BA29327397}" type="datetime1">
              <a:rPr lang="ru-RU" smtClean="0"/>
              <a:t>31.10.2013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F3CD395-104F-4A6B-9B11-110246ACE9B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F0918-6BB4-480C-9EFA-CDED4598E3D9}" type="datetime1">
              <a:rPr lang="ru-RU" smtClean="0"/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CD395-104F-4A6B-9B11-110246ACE9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6A413-3C4E-4508-8C4C-C120CEBB4F94}" type="datetime1">
              <a:rPr lang="ru-RU" smtClean="0"/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CD395-104F-4A6B-9B11-110246ACE9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5EC7252-132E-4AB1-B548-0945F39F9FA9}" type="datetime1">
              <a:rPr lang="ru-RU" smtClean="0"/>
              <a:t>31.10.2013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F3CD395-104F-4A6B-9B11-110246ACE9B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0767937-97B0-4782-A4C4-82E4CAC5557F}" type="datetime1">
              <a:rPr lang="ru-RU" smtClean="0"/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F3CD395-104F-4A6B-9B11-110246ACE9B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36E39-16E6-46BA-9374-008FFC31F1D8}" type="datetime1">
              <a:rPr lang="ru-RU" smtClean="0"/>
              <a:t>31.10.2013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CD395-104F-4A6B-9B11-110246ACE9B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E3662-60A0-4B4A-A196-193E048E6D91}" type="datetime1">
              <a:rPr lang="ru-RU" smtClean="0"/>
              <a:t>31.10.2013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CD395-104F-4A6B-9B11-110246ACE9B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AB00797-085B-4CFD-AD17-204422483A45}" type="datetime1">
              <a:rPr lang="ru-RU" smtClean="0"/>
              <a:t>31.10.2013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F3CD395-104F-4A6B-9B11-110246ACE9B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CC702-DE8C-42A2-AFCB-660FBD040BCC}" type="datetime1">
              <a:rPr lang="ru-RU" smtClean="0"/>
              <a:t>31.10.2013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CD395-104F-4A6B-9B11-110246ACE9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5E0009A-D3E8-423B-AE31-099E04F3F4D6}" type="datetime1">
              <a:rPr lang="ru-RU" smtClean="0"/>
              <a:t>31.10.2013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F3CD395-104F-4A6B-9B11-110246ACE9B7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B53164E-A6B0-4820-B84D-536A1C0BC366}" type="datetime1">
              <a:rPr lang="ru-RU" smtClean="0"/>
              <a:t>31.10.2013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F3CD395-104F-4A6B-9B11-110246ACE9B7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4E1B687-9337-4B30-B702-46077477795A}" type="datetime1">
              <a:rPr lang="ru-RU" smtClean="0"/>
              <a:t>31.10.2013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F3CD395-104F-4A6B-9B11-110246ACE9B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etrovSA@mpei.ru" TargetMode="External"/><Relationship Id="rId2" Type="http://schemas.openxmlformats.org/officeDocument/2006/relationships/hyperlink" Target="mailto:petrovserega@gmai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PetrovSA@mpei.ru" TargetMode="External"/><Relationship Id="rId2" Type="http://schemas.openxmlformats.org/officeDocument/2006/relationships/hyperlink" Target="mailto:petrovserega@gmai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2420888"/>
            <a:ext cx="6172200" cy="2520280"/>
          </a:xfrm>
        </p:spPr>
        <p:txBody>
          <a:bodyPr>
            <a:noAutofit/>
          </a:bodyPr>
          <a:lstStyle/>
          <a:p>
            <a:r>
              <a:rPr lang="ru-RU" sz="4400" b="0" cap="none" dirty="0" smtClean="0">
                <a:solidFill>
                  <a:schemeClr val="bg2">
                    <a:lumMod val="75000"/>
                  </a:schemeClr>
                </a:solidFill>
                <a:latin typeface="Franklin Gothic Demi" panose="020B0703020102020204" pitchFamily="34" charset="0"/>
              </a:rPr>
              <a:t>Система ПЛУП – система планирования учебного процесса</a:t>
            </a:r>
            <a:endParaRPr lang="ru-RU" sz="4400" b="0" cap="none" dirty="0">
              <a:solidFill>
                <a:schemeClr val="bg2">
                  <a:lumMod val="75000"/>
                </a:schemeClr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dirty="0" smtClean="0"/>
              <a:t>Ведущий разработчик ИВЦ МЭИ: </a:t>
            </a:r>
            <a:r>
              <a:rPr lang="ru-RU" dirty="0"/>
              <a:t>Петров Сергей Андреевич</a:t>
            </a:r>
          </a:p>
          <a:p>
            <a:pPr algn="r"/>
            <a:r>
              <a:rPr lang="en-US" dirty="0"/>
              <a:t>E-mail</a:t>
            </a:r>
            <a:r>
              <a:rPr lang="ru-RU" dirty="0"/>
              <a:t>: </a:t>
            </a:r>
            <a:r>
              <a:rPr lang="en-US" dirty="0">
                <a:hlinkClick r:id="rId2"/>
              </a:rPr>
              <a:t>petrovserega@gmai.com</a:t>
            </a:r>
            <a:r>
              <a:rPr lang="en-US" dirty="0"/>
              <a:t>, </a:t>
            </a:r>
            <a:r>
              <a:rPr lang="en-US" dirty="0">
                <a:hlinkClick r:id="rId3"/>
              </a:rPr>
              <a:t>PetrovSA@mpei.ru</a:t>
            </a:r>
            <a:endParaRPr lang="en-US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CD395-104F-4A6B-9B11-110246ACE9B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90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848" y="58614"/>
            <a:ext cx="8229600" cy="634082"/>
          </a:xfrm>
        </p:spPr>
        <p:txBody>
          <a:bodyPr>
            <a:normAutofit/>
          </a:bodyPr>
          <a:lstStyle/>
          <a:p>
            <a:r>
              <a:rPr lang="ru-RU" sz="2700" b="1" dirty="0">
                <a:latin typeface="Calibri" panose="020F0502020204030204" pitchFamily="34" charset="0"/>
              </a:rPr>
              <a:t>Выгрузка данных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6" b="4918"/>
          <a:stretch/>
        </p:blipFill>
        <p:spPr bwMode="auto">
          <a:xfrm>
            <a:off x="216202" y="836712"/>
            <a:ext cx="4787846" cy="3244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9" r="18159" b="5422"/>
          <a:stretch/>
        </p:blipFill>
        <p:spPr bwMode="auto">
          <a:xfrm>
            <a:off x="2390971" y="1772816"/>
            <a:ext cx="3405165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7" b="5392"/>
          <a:stretch/>
        </p:blipFill>
        <p:spPr bwMode="auto">
          <a:xfrm>
            <a:off x="4932040" y="2580476"/>
            <a:ext cx="3664344" cy="2504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5157192"/>
            <a:ext cx="54006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Экспорт УП</a:t>
            </a:r>
            <a:r>
              <a:rPr lang="en-US" dirty="0" smtClean="0"/>
              <a:t> (</a:t>
            </a:r>
            <a:r>
              <a:rPr lang="ru-RU" dirty="0" smtClean="0"/>
              <a:t>общие сведения + ГУП + ПТО)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dirty="0" smtClean="0"/>
              <a:t>Экспорт в </a:t>
            </a:r>
            <a:r>
              <a:rPr lang="en-US" dirty="0" smtClean="0"/>
              <a:t>Excel</a:t>
            </a:r>
            <a:endParaRPr lang="ru-RU" dirty="0" smtClean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dirty="0" smtClean="0"/>
              <a:t>Экспорт в </a:t>
            </a:r>
            <a:r>
              <a:rPr lang="en-US" dirty="0" smtClean="0"/>
              <a:t>XML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3CD395-104F-4A6B-9B11-110246ACE9B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74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30622"/>
            <a:ext cx="8229600" cy="490066"/>
          </a:xfrm>
        </p:spPr>
        <p:txBody>
          <a:bodyPr>
            <a:noAutofit/>
          </a:bodyPr>
          <a:lstStyle/>
          <a:p>
            <a:r>
              <a:rPr lang="ru-RU" sz="2700" b="1" dirty="0">
                <a:latin typeface="Calibri" panose="020F0502020204030204" pitchFamily="34" charset="0"/>
              </a:rPr>
              <a:t>Семестровый учебный план (СУП)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4" b="4724"/>
          <a:stretch/>
        </p:blipFill>
        <p:spPr bwMode="auto">
          <a:xfrm>
            <a:off x="179512" y="836712"/>
            <a:ext cx="4526122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3CD395-104F-4A6B-9B11-110246ACE9B7}" type="slidenum">
              <a:rPr lang="ru-RU" smtClean="0"/>
              <a:t>11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51520" y="5120024"/>
            <a:ext cx="78488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СУП аккумулирует </a:t>
            </a:r>
            <a:r>
              <a:rPr lang="ru-RU" dirty="0"/>
              <a:t>информацию по учебным планам всех студентов, </a:t>
            </a:r>
            <a:r>
              <a:rPr lang="ru-RU" dirty="0" smtClean="0"/>
              <a:t>обучающихся </a:t>
            </a:r>
            <a:r>
              <a:rPr lang="ru-RU" dirty="0"/>
              <a:t>в выбранном </a:t>
            </a:r>
            <a:r>
              <a:rPr lang="ru-RU" dirty="0" smtClean="0"/>
              <a:t>семестре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Объединение групп и студентов в поток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Определение кафедры для проведения занятий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Экспорт в </a:t>
            </a:r>
            <a:r>
              <a:rPr lang="en-US" dirty="0" smtClean="0"/>
              <a:t>Word</a:t>
            </a:r>
            <a:endParaRPr lang="ru-RU" dirty="0"/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28357" r="21314" b="23485"/>
          <a:stretch/>
        </p:blipFill>
        <p:spPr bwMode="auto">
          <a:xfrm>
            <a:off x="4716016" y="580648"/>
            <a:ext cx="3856480" cy="256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90" b="4966"/>
          <a:stretch/>
        </p:blipFill>
        <p:spPr bwMode="auto">
          <a:xfrm>
            <a:off x="3731526" y="1628800"/>
            <a:ext cx="4944930" cy="3364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538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562074"/>
          </a:xfrm>
        </p:spPr>
        <p:txBody>
          <a:bodyPr>
            <a:normAutofit/>
          </a:bodyPr>
          <a:lstStyle/>
          <a:p>
            <a:r>
              <a:rPr lang="ru-RU" sz="2700" b="1" dirty="0">
                <a:latin typeface="Calibri" panose="020F0502020204030204" pitchFamily="34" charset="0"/>
              </a:rPr>
              <a:t>Назначение преподавателей и расчёт нагрузки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9" b="4429"/>
          <a:stretch/>
        </p:blipFill>
        <p:spPr bwMode="auto">
          <a:xfrm>
            <a:off x="172845" y="764704"/>
            <a:ext cx="4543171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62" b="5893"/>
          <a:stretch/>
        </p:blipFill>
        <p:spPr bwMode="auto">
          <a:xfrm>
            <a:off x="3491880" y="2213662"/>
            <a:ext cx="5183097" cy="344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36" b="48693"/>
          <a:stretch/>
        </p:blipFill>
        <p:spPr bwMode="auto">
          <a:xfrm>
            <a:off x="4047070" y="831844"/>
            <a:ext cx="4485370" cy="1445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3CD395-104F-4A6B-9B11-110246ACE9B7}" type="slidenum">
              <a:rPr lang="ru-RU" smtClean="0"/>
              <a:t>12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4149080"/>
            <a:ext cx="32403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Назначение преподавателей для проведения занятий, предусмотренных СУП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Просмотр и корректировка нагрузки кафедры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Просмотр нагрузки преподавателя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085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2700" b="1" dirty="0">
                <a:latin typeface="Calibri" panose="020F0502020204030204" pitchFamily="34" charset="0"/>
              </a:rPr>
              <a:t>Сетка расписания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6" b="5090"/>
          <a:stretch/>
        </p:blipFill>
        <p:spPr bwMode="auto">
          <a:xfrm>
            <a:off x="1331640" y="908720"/>
            <a:ext cx="5634011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3CD395-104F-4A6B-9B11-110246ACE9B7}" type="slidenum">
              <a:rPr lang="ru-RU" smtClean="0"/>
              <a:t>13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23163" y="5086925"/>
            <a:ext cx="77492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Сетка позволяет задать время начала и окончания занятий (пар)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На основании сетки создаются элементы расписания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858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2700" b="1" dirty="0" smtClean="0">
                <a:latin typeface="Calibri" panose="020F0502020204030204" pitchFamily="34" charset="0"/>
              </a:rPr>
              <a:t>Подготовка расписания</a:t>
            </a:r>
            <a:endParaRPr lang="ru-RU" sz="2700" b="1" dirty="0">
              <a:latin typeface="Calibri" panose="020F0502020204030204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15" b="5050"/>
          <a:stretch/>
        </p:blipFill>
        <p:spPr bwMode="auto">
          <a:xfrm>
            <a:off x="140636" y="856137"/>
            <a:ext cx="4215340" cy="2860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4" b="5163"/>
          <a:stretch/>
        </p:blipFill>
        <p:spPr bwMode="auto">
          <a:xfrm>
            <a:off x="3990809" y="2795151"/>
            <a:ext cx="4685647" cy="2866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0" t="17720" r="6365" b="11838"/>
          <a:stretch/>
        </p:blipFill>
        <p:spPr bwMode="auto">
          <a:xfrm>
            <a:off x="4172867" y="692696"/>
            <a:ext cx="3639493" cy="2679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3CD395-104F-4A6B-9B11-110246ACE9B7}" type="slidenum">
              <a:rPr lang="ru-RU" smtClean="0"/>
              <a:t>14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9512" y="4149080"/>
            <a:ext cx="3738035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Подготовка расписания на семестр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Подготовка расписания на сессию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Проверка </a:t>
            </a:r>
            <a:r>
              <a:rPr lang="en-US" dirty="0" smtClean="0"/>
              <a:t>“</a:t>
            </a:r>
            <a:r>
              <a:rPr lang="ru-RU" dirty="0" smtClean="0"/>
              <a:t>занятости</a:t>
            </a:r>
            <a:r>
              <a:rPr lang="en-US" dirty="0" smtClean="0"/>
              <a:t>” </a:t>
            </a:r>
            <a:r>
              <a:rPr lang="ru-RU" dirty="0" smtClean="0"/>
              <a:t>аудитории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Проверка часов на соответствие часам ПТО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858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467600" cy="652934"/>
          </a:xfrm>
        </p:spPr>
        <p:txBody>
          <a:bodyPr>
            <a:normAutofit/>
          </a:bodyPr>
          <a:lstStyle/>
          <a:p>
            <a:r>
              <a:rPr lang="ru-RU" sz="2700" b="1" dirty="0">
                <a:latin typeface="Calibri" panose="020F0502020204030204" pitchFamily="34" charset="0"/>
              </a:rPr>
              <a:t>Календарный график учебного процесса (КГУП)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3CD395-104F-4A6B-9B11-110246ACE9B7}" type="slidenum">
              <a:rPr lang="ru-RU" smtClean="0"/>
              <a:t>15</a:t>
            </a:fld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04" b="5468"/>
          <a:stretch/>
        </p:blipFill>
        <p:spPr bwMode="auto">
          <a:xfrm>
            <a:off x="323528" y="980728"/>
            <a:ext cx="4431364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141"/>
          <a:stretch/>
        </p:blipFill>
        <p:spPr bwMode="auto">
          <a:xfrm>
            <a:off x="1835696" y="2780928"/>
            <a:ext cx="6631778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4725144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Служит для корректировки ГУП с учётом выходных, праздников и т.п.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Поддерживается экспорт в </a:t>
            </a:r>
            <a:r>
              <a:rPr lang="en-US" dirty="0" smtClean="0"/>
              <a:t>Excel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82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2700" b="1" dirty="0">
                <a:latin typeface="Calibri" panose="020F0502020204030204" pitchFamily="34" charset="0"/>
              </a:rPr>
              <a:t>Сессия. Подготовка документов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3CD395-104F-4A6B-9B11-110246ACE9B7}" type="slidenum">
              <a:rPr lang="ru-RU" smtClean="0"/>
              <a:t>16</a:t>
            </a:fld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42" b="4970"/>
          <a:stretch/>
        </p:blipFill>
        <p:spPr bwMode="auto">
          <a:xfrm>
            <a:off x="251520" y="836712"/>
            <a:ext cx="5083634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5301208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Подготовка документов и их печать (зачётная, экзаменационная и другие ведомости, красное направление)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Ввод результатов проведения контрольных мероприятий для подготовки итоговых сводок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6" r="45647" b="4512"/>
          <a:stretch/>
        </p:blipFill>
        <p:spPr bwMode="auto">
          <a:xfrm>
            <a:off x="3131840" y="1048345"/>
            <a:ext cx="3124105" cy="4036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0" t="8177" r="31963" b="40355"/>
          <a:stretch/>
        </p:blipFill>
        <p:spPr bwMode="auto">
          <a:xfrm>
            <a:off x="4591520" y="2780928"/>
            <a:ext cx="3940920" cy="2509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95936" y="2276872"/>
            <a:ext cx="360040" cy="1800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895905" y="3861048"/>
            <a:ext cx="360040" cy="351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350349" y="4149080"/>
            <a:ext cx="445787" cy="1356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58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2700" b="1" dirty="0">
                <a:latin typeface="Calibri" panose="020F0502020204030204" pitchFamily="34" charset="0"/>
              </a:rPr>
              <a:t>Сессия. Просмотр отчётов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3CD395-104F-4A6B-9B11-110246ACE9B7}" type="slidenum">
              <a:rPr lang="ru-RU" smtClean="0"/>
              <a:t>17</a:t>
            </a:fld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41" b="5673"/>
          <a:stretch/>
        </p:blipFill>
        <p:spPr bwMode="auto">
          <a:xfrm>
            <a:off x="251520" y="826384"/>
            <a:ext cx="4855471" cy="3250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6" b="5178"/>
          <a:stretch/>
        </p:blipFill>
        <p:spPr bwMode="auto">
          <a:xfrm>
            <a:off x="3876600" y="1556792"/>
            <a:ext cx="4727848" cy="3204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5108991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Итоги и сводки по подразделениям (итоги по задолжникам, итоги по дисциплинам, сводка по группе и др.)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Общие отчёты по университету (например, сводка по результатам сдачи экзаменов по факультетам)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2303161"/>
            <a:ext cx="1152126" cy="457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835695" y="2798930"/>
            <a:ext cx="1152127" cy="540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835695" y="2996952"/>
            <a:ext cx="1152127" cy="540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835695" y="3212976"/>
            <a:ext cx="1152127" cy="540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865135" y="3429000"/>
            <a:ext cx="1122688" cy="540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865135" y="3645024"/>
            <a:ext cx="1122688" cy="457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865134" y="3861048"/>
            <a:ext cx="1122689" cy="457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58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562074"/>
          </a:xfrm>
        </p:spPr>
        <p:txBody>
          <a:bodyPr>
            <a:normAutofit/>
          </a:bodyPr>
          <a:lstStyle/>
          <a:p>
            <a:r>
              <a:rPr lang="ru-RU" sz="2700" b="1" dirty="0">
                <a:latin typeface="Calibri" panose="020F0502020204030204" pitchFamily="34" charset="0"/>
              </a:rPr>
              <a:t>Информация по студентам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3CD395-104F-4A6B-9B11-110246ACE9B7}" type="slidenum">
              <a:rPr lang="ru-RU" smtClean="0"/>
              <a:t>18</a:t>
            </a:fld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90" b="5396"/>
          <a:stretch/>
        </p:blipFill>
        <p:spPr bwMode="auto">
          <a:xfrm>
            <a:off x="179512" y="1052736"/>
            <a:ext cx="4305350" cy="2897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4365104"/>
            <a:ext cx="38288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Просмотр аттестаций студента по сессиям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Просмотр задолженностей и ввод перезачётов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Просмотр и печать матрикула</a:t>
            </a:r>
            <a:endParaRPr lang="ru-RU" dirty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8" r="4350" b="8373"/>
          <a:stretch/>
        </p:blipFill>
        <p:spPr bwMode="auto">
          <a:xfrm>
            <a:off x="4638935" y="692696"/>
            <a:ext cx="3893505" cy="3030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7740352" y="980728"/>
            <a:ext cx="648072" cy="1440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619672" y="1268760"/>
            <a:ext cx="1023710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39552" y="2960948"/>
            <a:ext cx="648072" cy="900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1" b="5348"/>
          <a:stretch/>
        </p:blipFill>
        <p:spPr bwMode="auto">
          <a:xfrm>
            <a:off x="3923928" y="2924944"/>
            <a:ext cx="4176464" cy="2846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500305" y="980728"/>
            <a:ext cx="1023710" cy="1440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364088" y="3178688"/>
            <a:ext cx="1023710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86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/>
          </a:bodyPr>
          <a:lstStyle/>
          <a:p>
            <a:r>
              <a:rPr lang="ru-RU" sz="2700" b="1" dirty="0">
                <a:latin typeface="Calibri" panose="020F0502020204030204" pitchFamily="34" charset="0"/>
              </a:rPr>
              <a:t>Система оповещений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3CD395-104F-4A6B-9B11-110246ACE9B7}" type="slidenum">
              <a:rPr lang="ru-RU" smtClean="0"/>
              <a:t>19</a:t>
            </a:fld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3" b="5015"/>
          <a:stretch/>
        </p:blipFill>
        <p:spPr bwMode="auto">
          <a:xfrm>
            <a:off x="1382774" y="836712"/>
            <a:ext cx="5493482" cy="372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4797152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Планирование учебного процесса распределено во времени и между разными сотрудниками, и обычно происходит за несколько итераций, поэтому система поддерживает генерацию оповещений об изменениях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dirty="0" smtClean="0"/>
              <a:t>Автоматическое создание оповещений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dirty="0" smtClean="0"/>
              <a:t>Ручное создание оповещений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117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291264" cy="5620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ru-RU" b="1" dirty="0" smtClean="0">
                <a:latin typeface="Calibri" panose="020F0502020204030204" pitchFamily="34" charset="0"/>
              </a:rPr>
              <a:t>Планирование учебного процесса</a:t>
            </a:r>
            <a:r>
              <a:rPr lang="en-US" b="1" dirty="0" smtClean="0">
                <a:latin typeface="Calibri" panose="020F0502020204030204" pitchFamily="34" charset="0"/>
              </a:rPr>
              <a:t> (</a:t>
            </a:r>
            <a:r>
              <a:rPr lang="ru-RU" b="1" dirty="0" smtClean="0">
                <a:latin typeface="Calibri" panose="020F0502020204030204" pitchFamily="34" charset="0"/>
              </a:rPr>
              <a:t>ПЛУП)</a:t>
            </a:r>
            <a:endParaRPr lang="ru-RU" b="1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37" b="5208"/>
          <a:stretch/>
        </p:blipFill>
        <p:spPr bwMode="auto">
          <a:xfrm>
            <a:off x="1157817" y="908720"/>
            <a:ext cx="6582535" cy="3422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3CD395-104F-4A6B-9B11-110246ACE9B7}" type="slidenum">
              <a:rPr lang="ru-RU" smtClean="0"/>
              <a:t>2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51520" y="4509120"/>
            <a:ext cx="79208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Планирование учебного процесса (стандарты образования, ГУП, УП, ФУП, СУП, назначение преподавателей, расчёт нагрузки, ввод расписания, КГУП, проведение сессии и подготовка итоговых сводок, работа с аттестациями, экспорт данных)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Разграничение прав доступа, экспорт данных, система оповещений, аудит.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Платформа </a:t>
            </a:r>
            <a:r>
              <a:rPr lang="en-US" dirty="0" smtClean="0"/>
              <a:t>Microsoft: SQL Server 2008 R2</a:t>
            </a:r>
            <a:r>
              <a:rPr lang="ru-RU" dirty="0" smtClean="0"/>
              <a:t> </a:t>
            </a:r>
            <a:r>
              <a:rPr lang="en-US" dirty="0" smtClean="0"/>
              <a:t>+ Silverlight 5</a:t>
            </a:r>
            <a:r>
              <a:rPr lang="ru-RU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16022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Autofit/>
          </a:bodyPr>
          <a:lstStyle/>
          <a:p>
            <a:r>
              <a:rPr lang="ru-RU" sz="2700" b="1" dirty="0">
                <a:latin typeface="Calibri" panose="020F0502020204030204" pitchFamily="34" charset="0"/>
              </a:rPr>
              <a:t>Разграничение прав доступа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3CD395-104F-4A6B-9B11-110246ACE9B7}" type="slidenum">
              <a:rPr lang="ru-RU" smtClean="0"/>
              <a:t>20</a:t>
            </a:fld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8" b="5582"/>
          <a:stretch/>
        </p:blipFill>
        <p:spPr bwMode="auto">
          <a:xfrm>
            <a:off x="1128464" y="836712"/>
            <a:ext cx="6467872" cy="4354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5373216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Создание пользователя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Привязка пользователя к ролям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Привязка пользователя к институтам и</a:t>
            </a:r>
            <a:r>
              <a:rPr lang="en-US" dirty="0" smtClean="0"/>
              <a:t>/</a:t>
            </a:r>
            <a:r>
              <a:rPr lang="ru-RU" dirty="0" smtClean="0"/>
              <a:t>или кафедрам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386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/>
          </a:bodyPr>
          <a:lstStyle/>
          <a:p>
            <a:r>
              <a:rPr lang="ru-RU" sz="2700" b="1" dirty="0">
                <a:latin typeface="Calibri" panose="020F0502020204030204" pitchFamily="34" charset="0"/>
              </a:rPr>
              <a:t>Аудит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3CD395-104F-4A6B-9B11-110246ACE9B7}" type="slidenum">
              <a:rPr lang="ru-RU" smtClean="0"/>
              <a:t>21</a:t>
            </a:fld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9" b="5598"/>
          <a:stretch/>
        </p:blipFill>
        <p:spPr bwMode="auto">
          <a:xfrm>
            <a:off x="1336696" y="908720"/>
            <a:ext cx="6115624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47664" y="5374957"/>
            <a:ext cx="56220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Ведение аудита по любым изменениям в БД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Просмотр с возможностью гибкой фильтрации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386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ru-RU" sz="2700" b="1" dirty="0">
                <a:latin typeface="Calibri" panose="020F0502020204030204" pitchFamily="34" charset="0"/>
              </a:rPr>
              <a:t>Заключение</a:t>
            </a:r>
            <a:r>
              <a:rPr lang="ru-RU" dirty="0"/>
              <a:t>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3CD395-104F-4A6B-9B11-110246ACE9B7}" type="slidenum">
              <a:rPr lang="ru-RU" smtClean="0"/>
              <a:t>22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83568" y="908720"/>
            <a:ext cx="73448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Разработанная система позволяет планировать учебный процесса полностью в электронном формате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dirty="0" smtClean="0"/>
              <a:t>Ускоряется процесс обмена информацией между ответственными людьми. Быстрее принимаются ключевые решения.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dirty="0" smtClean="0"/>
              <a:t>Уменьшаются расходы на сопутствующие задачи (печать промежуточных документов, подготовка отчётных форм и др.)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dirty="0" smtClean="0"/>
              <a:t>Часть задач автоматизирована (проверка УП на соответствие стандарту, соответствие аудиторного фонда и др.)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Используемая платформа и инструментарий реализации поддерживают динамику предметной области (деятельность вуза). 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В настоящий момент в МЭИ имеется приказ о начале внедрения системы в двух институтах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03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CD395-104F-4A6B-9B11-110246ACE9B7}" type="slidenum">
              <a:rPr lang="ru-RU" smtClean="0"/>
              <a:t>23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919048" y="1562016"/>
            <a:ext cx="69653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Спасибо за внимание</a:t>
            </a:r>
            <a:r>
              <a:rPr lang="en-US" sz="6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!</a:t>
            </a:r>
            <a:endParaRPr lang="ru-RU" sz="6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72" y="4665910"/>
            <a:ext cx="69477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Координаты для связи:</a:t>
            </a:r>
            <a:endParaRPr lang="en-US" dirty="0" smtClean="0"/>
          </a:p>
          <a:p>
            <a:r>
              <a:rPr lang="ru-RU" dirty="0" smtClean="0"/>
              <a:t>Ведущий разработчик ИВЦ МЭИ: Петров Сергей Андреевич</a:t>
            </a:r>
          </a:p>
          <a:p>
            <a:r>
              <a:rPr lang="en-US" dirty="0" smtClean="0"/>
              <a:t>E-mail</a:t>
            </a:r>
            <a:r>
              <a:rPr lang="ru-RU" dirty="0" smtClean="0"/>
              <a:t>: </a:t>
            </a:r>
            <a:r>
              <a:rPr lang="en-US" dirty="0" smtClean="0">
                <a:hlinkClick r:id="rId2"/>
              </a:rPr>
              <a:t>petrovserega@gmai.com</a:t>
            </a:r>
            <a:r>
              <a:rPr lang="en-US" dirty="0" smtClean="0"/>
              <a:t>, </a:t>
            </a:r>
            <a:r>
              <a:rPr lang="en-US" dirty="0" smtClean="0">
                <a:hlinkClick r:id="rId3"/>
              </a:rPr>
              <a:t>PetrovSA@mpei.ru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9242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2630"/>
            <a:ext cx="8229600" cy="562074"/>
          </a:xfrm>
        </p:spPr>
        <p:txBody>
          <a:bodyPr>
            <a:normAutofit/>
          </a:bodyPr>
          <a:lstStyle/>
          <a:p>
            <a:r>
              <a:rPr lang="ru-RU" sz="2700" b="1" dirty="0">
                <a:latin typeface="Calibri" panose="020F0502020204030204" pitchFamily="34" charset="0"/>
              </a:rPr>
              <a:t>Ведение справочной информации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0" b="2944"/>
          <a:stretch/>
        </p:blipFill>
        <p:spPr bwMode="auto">
          <a:xfrm>
            <a:off x="184261" y="908720"/>
            <a:ext cx="5971915" cy="4019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7" b="14909"/>
          <a:stretch/>
        </p:blipFill>
        <p:spPr bwMode="auto">
          <a:xfrm>
            <a:off x="2915816" y="1993336"/>
            <a:ext cx="5774399" cy="3451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5517232"/>
            <a:ext cx="6912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Ведение справочников, используемых в системе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Возможность фильтрации по ключевым полям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Создание курсов по имеющимся дисциплинам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3CD395-104F-4A6B-9B11-110246ACE9B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88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854" y="202630"/>
            <a:ext cx="5627298" cy="490066"/>
          </a:xfrm>
        </p:spPr>
        <p:txBody>
          <a:bodyPr>
            <a:noAutofit/>
          </a:bodyPr>
          <a:lstStyle/>
          <a:p>
            <a:r>
              <a:rPr lang="ru-RU" sz="2700" b="1" dirty="0">
                <a:latin typeface="Calibri" panose="020F0502020204030204" pitchFamily="34" charset="0"/>
              </a:rPr>
              <a:t>Хранение документов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4" b="5274"/>
          <a:stretch/>
        </p:blipFill>
        <p:spPr bwMode="auto">
          <a:xfrm>
            <a:off x="170737" y="692696"/>
            <a:ext cx="5553391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6" t="13174" r="19447" b="23895"/>
          <a:stretch/>
        </p:blipFill>
        <p:spPr bwMode="auto">
          <a:xfrm>
            <a:off x="1691680" y="1550625"/>
            <a:ext cx="5184576" cy="3246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8129016" y="5733256"/>
            <a:ext cx="609600" cy="521208"/>
          </a:xfrm>
        </p:spPr>
        <p:txBody>
          <a:bodyPr/>
          <a:lstStyle/>
          <a:p>
            <a:fld id="{AF3CD395-104F-4A6B-9B11-110246ACE9B7}" type="slidenum">
              <a:rPr lang="ru-RU" smtClean="0"/>
              <a:t>4</a:t>
            </a:fld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4" t="18015" r="22111" b="9307"/>
          <a:stretch/>
        </p:blipFill>
        <p:spPr bwMode="auto">
          <a:xfrm>
            <a:off x="5436096" y="1916832"/>
            <a:ext cx="3192641" cy="3449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5313982"/>
            <a:ext cx="6264696" cy="923330"/>
          </a:xfrm>
          <a:prstGeom prst="rect">
            <a:avLst/>
          </a:prstGeom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Единое хранилище нормативных документов, </a:t>
            </a:r>
          </a:p>
          <a:p>
            <a:r>
              <a:rPr lang="ru-RU" dirty="0" smtClean="0"/>
              <a:t>     например, действующих стандартов образования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Хранение инструкций по работе с системой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119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02630"/>
            <a:ext cx="8229600" cy="562074"/>
          </a:xfrm>
        </p:spPr>
        <p:txBody>
          <a:bodyPr>
            <a:normAutofit/>
          </a:bodyPr>
          <a:lstStyle/>
          <a:p>
            <a:r>
              <a:rPr lang="ru-RU" sz="2700" b="1" dirty="0">
                <a:latin typeface="Calibri" panose="020F0502020204030204" pitchFamily="34" charset="0"/>
              </a:rPr>
              <a:t>Управление календарями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0" b="5461"/>
          <a:stretch/>
        </p:blipFill>
        <p:spPr bwMode="auto">
          <a:xfrm>
            <a:off x="1403648" y="908720"/>
            <a:ext cx="5774585" cy="3874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5157192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Календарь для разных форм обучения и степеней выпускника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Указание количество семестров в году и их даты начала и окончания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Указание первое недели семестра, в случае проведения практики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3CD395-104F-4A6B-9B11-110246ACE9B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56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848" y="260648"/>
            <a:ext cx="8229600" cy="504056"/>
          </a:xfrm>
        </p:spPr>
        <p:txBody>
          <a:bodyPr>
            <a:normAutofit/>
          </a:bodyPr>
          <a:lstStyle/>
          <a:p>
            <a:r>
              <a:rPr lang="ru-RU" sz="2700" b="1" dirty="0">
                <a:latin typeface="Calibri" panose="020F0502020204030204" pitchFamily="34" charset="0"/>
              </a:rPr>
              <a:t>Стандарты обучения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4" b="5171"/>
          <a:stretch/>
        </p:blipFill>
        <p:spPr bwMode="auto">
          <a:xfrm>
            <a:off x="179512" y="836712"/>
            <a:ext cx="4886965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88" b="4867"/>
          <a:stretch/>
        </p:blipFill>
        <p:spPr bwMode="auto">
          <a:xfrm>
            <a:off x="3181790" y="1268760"/>
            <a:ext cx="5494666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5013176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Основная информация о стандарте (степень выпускника, дата и номер гос. регистрации и др.)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Указание дисциплин с диапазоном зачётных единиц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Ввод требований (норм) стандарта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3CD395-104F-4A6B-9B11-110246ACE9B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10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76064"/>
          </a:xfrm>
        </p:spPr>
        <p:txBody>
          <a:bodyPr>
            <a:normAutofit/>
          </a:bodyPr>
          <a:lstStyle/>
          <a:p>
            <a:r>
              <a:rPr lang="ru-RU" sz="2700" b="1" dirty="0">
                <a:latin typeface="Calibri" panose="020F0502020204030204" pitchFamily="34" charset="0"/>
              </a:rPr>
              <a:t>График учебного процесса (ГУП)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93" b="5189"/>
          <a:stretch/>
        </p:blipFill>
        <p:spPr bwMode="auto">
          <a:xfrm>
            <a:off x="145325" y="836712"/>
            <a:ext cx="4786715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8" b="25760"/>
          <a:stretch/>
        </p:blipFill>
        <p:spPr bwMode="auto">
          <a:xfrm>
            <a:off x="2580456" y="1772816"/>
            <a:ext cx="6096000" cy="34674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5445224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Один ГУП на каждую степень выпускника и  форму обучения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Ввод таблицы учебных занятий с указанием продолжительности в неделях по каждому году обучения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3CD395-104F-4A6B-9B11-110246ACE9B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3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490066"/>
          </a:xfrm>
        </p:spPr>
        <p:txBody>
          <a:bodyPr>
            <a:noAutofit/>
          </a:bodyPr>
          <a:lstStyle/>
          <a:p>
            <a:r>
              <a:rPr lang="ru-RU" sz="2700" b="1" dirty="0">
                <a:latin typeface="Calibri" panose="020F0502020204030204" pitchFamily="34" charset="0"/>
              </a:rPr>
              <a:t>Учебные планы (УП)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92" b="4868"/>
          <a:stretch/>
        </p:blipFill>
        <p:spPr bwMode="auto">
          <a:xfrm>
            <a:off x="179512" y="836712"/>
            <a:ext cx="5436376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64" b="5197"/>
          <a:stretch/>
        </p:blipFill>
        <p:spPr bwMode="auto">
          <a:xfrm>
            <a:off x="3558890" y="1484784"/>
            <a:ext cx="5117566" cy="3452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5013176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Основная информации (связанный ГУП, стандарт образования, профили, кафедры и др.)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План теоретического обучения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Создание фактических учебных планов (ФУП) и привязка к ним учащихся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Выгрузка данных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3CD395-104F-4A6B-9B11-110246ACE9B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67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30622"/>
            <a:ext cx="8229600" cy="562074"/>
          </a:xfrm>
        </p:spPr>
        <p:txBody>
          <a:bodyPr>
            <a:normAutofit/>
          </a:bodyPr>
          <a:lstStyle/>
          <a:p>
            <a:r>
              <a:rPr lang="ru-RU" sz="2700" b="1" dirty="0">
                <a:latin typeface="Calibri" panose="020F0502020204030204" pitchFamily="34" charset="0"/>
              </a:rPr>
              <a:t>План теоретического обучения (ПТО)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7" b="3952"/>
          <a:stretch/>
        </p:blipFill>
        <p:spPr bwMode="auto">
          <a:xfrm>
            <a:off x="179512" y="836712"/>
            <a:ext cx="4176464" cy="3119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7"/>
          <a:stretch/>
        </p:blipFill>
        <p:spPr bwMode="auto">
          <a:xfrm>
            <a:off x="4184162" y="1515064"/>
            <a:ext cx="4492294" cy="3426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37" t="86621" r="31429" b="10747"/>
          <a:stretch/>
        </p:blipFill>
        <p:spPr bwMode="auto">
          <a:xfrm>
            <a:off x="4644008" y="4619901"/>
            <a:ext cx="3960440" cy="261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5013176"/>
            <a:ext cx="8064896" cy="1512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ПТО описывает </a:t>
            </a:r>
            <a:r>
              <a:rPr lang="ru-RU" dirty="0"/>
              <a:t>объемы учебной нагрузки по всем учебным </a:t>
            </a:r>
            <a:r>
              <a:rPr lang="ru-RU" dirty="0" smtClean="0"/>
              <a:t>курсам, которые </a:t>
            </a:r>
            <a:r>
              <a:rPr lang="ru-RU" dirty="0"/>
              <a:t>должен изучить студент для присвоения ему соответствующей </a:t>
            </a:r>
            <a:r>
              <a:rPr lang="ru-RU" dirty="0" smtClean="0"/>
              <a:t>степени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Объемы </a:t>
            </a:r>
            <a:r>
              <a:rPr lang="ru-RU" dirty="0"/>
              <a:t>учебной нагрузки </a:t>
            </a:r>
            <a:r>
              <a:rPr lang="ru-RU" dirty="0" smtClean="0"/>
              <a:t>в ПТО контролируются системой </a:t>
            </a:r>
            <a:r>
              <a:rPr lang="ru-RU" dirty="0"/>
              <a:t>против </a:t>
            </a:r>
            <a:r>
              <a:rPr lang="ru-RU" dirty="0" smtClean="0"/>
              <a:t>требований образовательного </a:t>
            </a:r>
            <a:r>
              <a:rPr lang="ru-RU" dirty="0"/>
              <a:t>стандарта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3CD395-104F-4A6B-9B11-110246ACE9B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52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2E025CE19C3D14FBB628CAA5802C3CB" ma:contentTypeVersion="1" ma:contentTypeDescription="Создание документа." ma:contentTypeScope="" ma:versionID="0212723a7489f26f309c4136d32b62b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a10c82831e5d625bbb0173136b0368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4B80611-720E-4C0D-8E0D-5F81985F121E}"/>
</file>

<file path=customXml/itemProps2.xml><?xml version="1.0" encoding="utf-8"?>
<ds:datastoreItem xmlns:ds="http://schemas.openxmlformats.org/officeDocument/2006/customXml" ds:itemID="{E51C7534-60B6-4941-88DF-50A415A10F8E}"/>
</file>

<file path=customXml/itemProps3.xml><?xml version="1.0" encoding="utf-8"?>
<ds:datastoreItem xmlns:ds="http://schemas.openxmlformats.org/officeDocument/2006/customXml" ds:itemID="{C8AA72AF-38C3-4474-A6EB-230D22E3D91B}"/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306</TotalTime>
  <Words>693</Words>
  <Application>Microsoft Office PowerPoint</Application>
  <PresentationFormat>Экран (4:3)</PresentationFormat>
  <Paragraphs>114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Эркер</vt:lpstr>
      <vt:lpstr>Система ПЛУП – система планирования учебного процесса</vt:lpstr>
      <vt:lpstr> Планирование учебного процесса (ПЛУП)</vt:lpstr>
      <vt:lpstr>Ведение справочной информации</vt:lpstr>
      <vt:lpstr>Хранение документов</vt:lpstr>
      <vt:lpstr>Управление календарями</vt:lpstr>
      <vt:lpstr>Стандарты обучения</vt:lpstr>
      <vt:lpstr>График учебного процесса (ГУП)</vt:lpstr>
      <vt:lpstr>Учебные планы (УП)</vt:lpstr>
      <vt:lpstr>План теоретического обучения (ПТО)</vt:lpstr>
      <vt:lpstr>Выгрузка данных</vt:lpstr>
      <vt:lpstr>Семестровый учебный план (СУП)</vt:lpstr>
      <vt:lpstr>Назначение преподавателей и расчёт нагрузки</vt:lpstr>
      <vt:lpstr>Сетка расписания</vt:lpstr>
      <vt:lpstr>Подготовка расписания</vt:lpstr>
      <vt:lpstr>Календарный график учебного процесса (КГУП)</vt:lpstr>
      <vt:lpstr>Сессия. Подготовка документов</vt:lpstr>
      <vt:lpstr>Сессия. Просмотр отчётов</vt:lpstr>
      <vt:lpstr>Информация по студентам</vt:lpstr>
      <vt:lpstr>Система оповещений</vt:lpstr>
      <vt:lpstr>Разграничение прав доступа</vt:lpstr>
      <vt:lpstr>Аудит</vt:lpstr>
      <vt:lpstr>Заключение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Петров Сергей Андреевич</dc:creator>
  <cp:lastModifiedBy>Петров Сергей Андреевич</cp:lastModifiedBy>
  <cp:revision>34</cp:revision>
  <dcterms:created xsi:type="dcterms:W3CDTF">2013-09-11T05:50:06Z</dcterms:created>
  <dcterms:modified xsi:type="dcterms:W3CDTF">2013-10-31T07:58:16Z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0x010100A2E025CE19C3D14FBB628CAA5802C3CB</vt:lpwstr>
  </property>
  <property fmtid="{D5CDD505-2E9C-101B-9397-08002B2CF9AE}" pid="3" name="Order">
    <vt:r8>1900</vt:r8>
  </property>
  <property fmtid="{D5CDD505-2E9C-101B-9397-08002B2CF9AE}" pid="4" name="TemplateUrl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xd_Signature">
    <vt:bool>false</vt:bool>
  </property>
  <property fmtid="{D5CDD505-2E9C-101B-9397-08002B2CF9AE}" pid="8" name="xd_ProgID">
    <vt:lpwstr/>
  </property>
</Properties>
</file>