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slides/slide66.xml" ContentType="application/vnd.openxmlformats-officedocument.presentationml.slide+xml"/>
  <Override PartName="/ppt/drawings/drawing2.xml" ContentType="application/vnd.openxmlformats-officedocument.drawingml.chartshapes+xml"/>
  <Override PartName="/ppt/drawings/drawing1.xml" ContentType="application/vnd.openxmlformats-officedocument.drawingml.chartshapes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presentation.xml" ContentType="application/vnd.openxmlformats-officedocument.presentationml.presentation.main+xml"/>
  <Override PartName="/ppt/slides/slide6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1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16" r:id="rId7"/>
    <p:sldMasterId id="2147483724" r:id="rId8"/>
    <p:sldMasterId id="2147483738" r:id="rId9"/>
    <p:sldMasterId id="2147483751" r:id="rId10"/>
  </p:sldMasterIdLst>
  <p:notesMasterIdLst>
    <p:notesMasterId r:id="rId79"/>
  </p:notesMasterIdLst>
  <p:sldIdLst>
    <p:sldId id="263" r:id="rId11"/>
    <p:sldId id="261" r:id="rId12"/>
    <p:sldId id="256" r:id="rId13"/>
    <p:sldId id="258" r:id="rId14"/>
    <p:sldId id="260" r:id="rId15"/>
    <p:sldId id="259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321" r:id="rId24"/>
    <p:sldId id="322" r:id="rId25"/>
    <p:sldId id="323" r:id="rId26"/>
    <p:sldId id="324" r:id="rId27"/>
    <p:sldId id="325" r:id="rId28"/>
    <p:sldId id="326" r:id="rId29"/>
    <p:sldId id="272" r:id="rId30"/>
    <p:sldId id="273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274" r:id="rId41"/>
    <p:sldId id="275" r:id="rId42"/>
    <p:sldId id="279" r:id="rId43"/>
    <p:sldId id="276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277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278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320" r:id="rId7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6E2983E-34DC-4C9B-9192-CA5F503F244F}">
          <p14:sldIdLst>
            <p14:sldId id="263"/>
            <p14:sldId id="261"/>
            <p14:sldId id="256"/>
            <p14:sldId id="258"/>
            <p14:sldId id="260"/>
            <p14:sldId id="259"/>
            <p14:sldId id="264"/>
            <p14:sldId id="266"/>
            <p14:sldId id="267"/>
            <p14:sldId id="268"/>
            <p14:sldId id="269"/>
            <p14:sldId id="270"/>
            <p14:sldId id="271"/>
            <p14:sldId id="321"/>
            <p14:sldId id="322"/>
            <p14:sldId id="323"/>
            <p14:sldId id="324"/>
            <p14:sldId id="325"/>
            <p14:sldId id="326"/>
            <p14:sldId id="272"/>
            <p14:sldId id="273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274"/>
            <p14:sldId id="275"/>
            <p14:sldId id="279"/>
            <p14:sldId id="276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277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278"/>
          </p14:sldIdLst>
        </p14:section>
        <p14:section name="Раздел без заголовка" id="{AECAEAAC-C4DB-4D00-8C2A-757BE8432870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320"/>
          </p14:sldIdLst>
        </p14:section>
        <p14:section name="Раздел без заголовка" id="{9D3C90C9-72AC-4785-9DBC-ACDF15DB091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64" autoAdjust="0"/>
  </p:normalViewPr>
  <p:slideViewPr>
    <p:cSldViewPr>
      <p:cViewPr varScale="1">
        <p:scale>
          <a:sx n="107" d="100"/>
          <a:sy n="107" d="100"/>
        </p:scale>
        <p:origin x="108" y="14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customXml" Target="../customXml/item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85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viewProps" Target="viewProps.xml"/><Relationship Id="rId86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61" Type="http://schemas.openxmlformats.org/officeDocument/2006/relationships/slide" Target="slides/slide51.xml"/><Relationship Id="rId8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3;&#1072;&#1076;&#1103;%20&#1042;&#1050;&#1056;%20&#1078;&#1077;&#1089;&#1090;&#1082;&#1080;&#1081;\&#1058;&#1072;&#1073;&#1083;&#1080;&#1094;&#1099;%20&#1080;%20&#1086;&#1090;&#1095;&#1077;&#1090;&#1099;\&#1058;&#1072;&#1073;&#1083;&#1080;&#1094;&#1099;%20&#1089;%20&#1088;&#1077;&#1079;&#1091;&#1083;&#1100;&#1090;&#1072;&#1090;&#1072;&#1084;&#1080;%20Reg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300" b="1" kern="1200" dirty="0">
                <a:solidFill>
                  <a:srgbClr val="2E64B4"/>
                </a:solidFill>
                <a:latin typeface="Georgia" panose="02040502050405020303" pitchFamily="18" charset="0"/>
                <a:ea typeface="+mn-ea"/>
                <a:cs typeface="+mn-cs"/>
              </a:rPr>
              <a:t>Change of the mass fraction of CO2 at the boiler inlet</a:t>
            </a:r>
            <a:endParaRPr lang="ru-RU" sz="1300" b="1" kern="1200" dirty="0">
              <a:solidFill>
                <a:srgbClr val="2E64B4"/>
              </a:solidFill>
              <a:latin typeface="Georgia" panose="02040502050405020303" pitchFamily="18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1521706570625896"/>
          <c:y val="3.174603174603174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'Вход в котел'!$A$22:$F$22</c:f>
              <c:strCache>
                <c:ptCount val="6"/>
                <c:pt idx="0">
                  <c:v>Площадь, занимаемая веществами в плоскости входа в котел</c:v>
                </c:pt>
              </c:strCache>
            </c:strRef>
          </c:tx>
          <c:dLbls>
            <c:dLbl>
              <c:idx val="0"/>
              <c:layout>
                <c:manualLayout>
                  <c:x val="-5.4810768225164817E-3"/>
                  <c:y val="-6.9325500979044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D0-458A-908A-601A02AC955C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'Вход в котел'!$B$1:$F$1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'Вход в котел'!$B$20:$F$20</c:f>
              <c:numCache>
                <c:formatCode>General</c:formatCode>
                <c:ptCount val="5"/>
                <c:pt idx="0">
                  <c:v>2.6655000000000002E-2</c:v>
                </c:pt>
                <c:pt idx="1">
                  <c:v>2.5689E-2</c:v>
                </c:pt>
                <c:pt idx="2">
                  <c:v>2.3040000000000001E-2</c:v>
                </c:pt>
                <c:pt idx="3">
                  <c:v>2.4468E-2</c:v>
                </c:pt>
                <c:pt idx="4">
                  <c:v>2.3872999999999998E-2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7D0-458A-908A-601A02AC955C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1343619008"/>
        <c:axId val="1343616832"/>
      </c:scatterChart>
      <c:valAx>
        <c:axId val="1343619008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/>
                  <a:t>The number of the mode</a:t>
                </a:r>
                <a:endParaRPr lang="ru-RU" sz="1200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616832"/>
        <c:crosses val="autoZero"/>
        <c:crossBetween val="midCat"/>
        <c:majorUnit val="1"/>
      </c:valAx>
      <c:valAx>
        <c:axId val="1343616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/>
                  <a:t>Mass fraction of CO2</a:t>
                </a:r>
                <a:endParaRPr lang="ru-RU" sz="1200" b="1" dirty="0"/>
              </a:p>
            </c:rich>
          </c:tx>
          <c:layout>
            <c:manualLayout>
              <c:xMode val="edge"/>
              <c:yMode val="edge"/>
              <c:x val="2.1537543159879796E-2"/>
              <c:y val="9.6020720121117259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619008"/>
        <c:crossesAt val="0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Unit 10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95</c:v>
                </c:pt>
                <c:pt idx="1">
                  <c:v>94.5</c:v>
                </c:pt>
                <c:pt idx="2">
                  <c:v>94</c:v>
                </c:pt>
                <c:pt idx="3">
                  <c:v>93.5</c:v>
                </c:pt>
                <c:pt idx="4">
                  <c:v>93</c:v>
                </c:pt>
                <c:pt idx="5">
                  <c:v>92.5</c:v>
                </c:pt>
                <c:pt idx="6">
                  <c:v>92</c:v>
                </c:pt>
                <c:pt idx="7">
                  <c:v>91.5</c:v>
                </c:pt>
                <c:pt idx="8">
                  <c:v>91</c:v>
                </c:pt>
                <c:pt idx="9">
                  <c:v>90.5</c:v>
                </c:pt>
                <c:pt idx="10">
                  <c:v>90</c:v>
                </c:pt>
                <c:pt idx="11">
                  <c:v>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C-4B45-AC5C-06CCD48F63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Unit 20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95</c:v>
                </c:pt>
                <c:pt idx="1">
                  <c:v>94.4</c:v>
                </c:pt>
                <c:pt idx="2">
                  <c:v>93.8</c:v>
                </c:pt>
                <c:pt idx="3">
                  <c:v>93.2</c:v>
                </c:pt>
                <c:pt idx="4">
                  <c:v>92.6</c:v>
                </c:pt>
                <c:pt idx="5">
                  <c:v>92</c:v>
                </c:pt>
                <c:pt idx="6">
                  <c:v>91.4</c:v>
                </c:pt>
                <c:pt idx="7">
                  <c:v>90.8</c:v>
                </c:pt>
                <c:pt idx="8">
                  <c:v>90.2</c:v>
                </c:pt>
                <c:pt idx="9">
                  <c:v>89.600000000000094</c:v>
                </c:pt>
                <c:pt idx="10">
                  <c:v>89.000000000000099</c:v>
                </c:pt>
                <c:pt idx="11">
                  <c:v>88.400000000000105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C-4B45-AC5C-06CCD48F63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Unit 30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95</c:v>
                </c:pt>
                <c:pt idx="1">
                  <c:v>93</c:v>
                </c:pt>
                <c:pt idx="2">
                  <c:v>91</c:v>
                </c:pt>
                <c:pt idx="3">
                  <c:v>89</c:v>
                </c:pt>
                <c:pt idx="4">
                  <c:v>87</c:v>
                </c:pt>
                <c:pt idx="5">
                  <c:v>85</c:v>
                </c:pt>
                <c:pt idx="6">
                  <c:v>83</c:v>
                </c:pt>
                <c:pt idx="7">
                  <c:v>81</c:v>
                </c:pt>
                <c:pt idx="8">
                  <c:v>79</c:v>
                </c:pt>
                <c:pt idx="9">
                  <c:v>77</c:v>
                </c:pt>
                <c:pt idx="10">
                  <c:v>75</c:v>
                </c:pt>
                <c:pt idx="1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8C-4B45-AC5C-06CCD48F6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3621184"/>
        <c:axId val="1343616288"/>
      </c:barChart>
      <c:catAx>
        <c:axId val="134362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43616288"/>
        <c:crosses val="autoZero"/>
        <c:auto val="1"/>
        <c:lblAlgn val="ctr"/>
        <c:lblOffset val="100"/>
        <c:noMultiLvlLbl val="0"/>
      </c:catAx>
      <c:valAx>
        <c:axId val="1343616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6211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Unit 10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30</c:v>
                </c:pt>
                <c:pt idx="1">
                  <c:v>30</c:v>
                </c:pt>
                <c:pt idx="2">
                  <c:v>35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45</c:v>
                </c:pt>
                <c:pt idx="8">
                  <c:v>40</c:v>
                </c:pt>
                <c:pt idx="9">
                  <c:v>40</c:v>
                </c:pt>
                <c:pt idx="10">
                  <c:v>35</c:v>
                </c:pt>
                <c:pt idx="1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A5-4473-8E70-B8758A9B0A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Unit 20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30</c:v>
                </c:pt>
                <c:pt idx="1">
                  <c:v>30</c:v>
                </c:pt>
                <c:pt idx="2">
                  <c:v>36</c:v>
                </c:pt>
                <c:pt idx="3">
                  <c:v>36</c:v>
                </c:pt>
                <c:pt idx="4">
                  <c:v>41</c:v>
                </c:pt>
                <c:pt idx="5">
                  <c:v>46</c:v>
                </c:pt>
                <c:pt idx="6">
                  <c:v>51</c:v>
                </c:pt>
                <c:pt idx="7">
                  <c:v>46</c:v>
                </c:pt>
                <c:pt idx="8">
                  <c:v>42</c:v>
                </c:pt>
                <c:pt idx="9">
                  <c:v>42</c:v>
                </c:pt>
                <c:pt idx="10">
                  <c:v>37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A5-4473-8E70-B8758A9B0A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Unit 30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31</c:v>
                </c:pt>
                <c:pt idx="1">
                  <c:v>32</c:v>
                </c:pt>
                <c:pt idx="2">
                  <c:v>40</c:v>
                </c:pt>
                <c:pt idx="3">
                  <c:v>41</c:v>
                </c:pt>
                <c:pt idx="4">
                  <c:v>45</c:v>
                </c:pt>
                <c:pt idx="5">
                  <c:v>52</c:v>
                </c:pt>
                <c:pt idx="6">
                  <c:v>58</c:v>
                </c:pt>
                <c:pt idx="7">
                  <c:v>56</c:v>
                </c:pt>
                <c:pt idx="8">
                  <c:v>53</c:v>
                </c:pt>
                <c:pt idx="9">
                  <c:v>52</c:v>
                </c:pt>
                <c:pt idx="10">
                  <c:v>47</c:v>
                </c:pt>
                <c:pt idx="1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5-4473-8E70-B8758A9B0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9168144"/>
        <c:axId val="1439167056"/>
      </c:barChart>
      <c:catAx>
        <c:axId val="1439168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9167056"/>
        <c:crosses val="autoZero"/>
        <c:auto val="1"/>
        <c:lblAlgn val="ctr"/>
        <c:lblOffset val="100"/>
        <c:noMultiLvlLbl val="0"/>
      </c:catAx>
      <c:valAx>
        <c:axId val="143916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91681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0.12339</cdr:x>
      <cdr:y>0.10014</cdr:y>
    </cdr:from>
    <cdr:to>
      <cdr:x>0.85205</cdr:x>
      <cdr:y>0.27313</cdr:y>
    </cdr:to>
    <cdr:sp macro="" textlink="">
      <cdr:nvSpPr>
        <cdr:cNvPr id="12" name="Полилиния 11"/>
        <cdr:cNvSpPr/>
      </cdr:nvSpPr>
      <cdr:spPr>
        <a:xfrm xmlns:a="http://schemas.openxmlformats.org/drawingml/2006/main">
          <a:off x="1015464" y="339891"/>
          <a:ext cx="5996539" cy="587141"/>
        </a:xfrm>
        <a:custGeom xmlns:a="http://schemas.openxmlformats.org/drawingml/2006/main">
          <a:avLst/>
          <a:gdLst>
            <a:gd name="connsiteX0" fmla="*/ 0 w 6477802"/>
            <a:gd name="connsiteY0" fmla="*/ 0 h 587834"/>
            <a:gd name="connsiteX1" fmla="*/ 558266 w 6477802"/>
            <a:gd name="connsiteY1" fmla="*/ 57752 h 587834"/>
            <a:gd name="connsiteX2" fmla="*/ 1126156 w 6477802"/>
            <a:gd name="connsiteY2" fmla="*/ 105878 h 587834"/>
            <a:gd name="connsiteX3" fmla="*/ 1636295 w 6477802"/>
            <a:gd name="connsiteY3" fmla="*/ 173255 h 587834"/>
            <a:gd name="connsiteX4" fmla="*/ 2194560 w 6477802"/>
            <a:gd name="connsiteY4" fmla="*/ 202131 h 587834"/>
            <a:gd name="connsiteX5" fmla="*/ 2733575 w 6477802"/>
            <a:gd name="connsiteY5" fmla="*/ 259882 h 587834"/>
            <a:gd name="connsiteX6" fmla="*/ 3282215 w 6477802"/>
            <a:gd name="connsiteY6" fmla="*/ 327259 h 587834"/>
            <a:gd name="connsiteX7" fmla="*/ 3830855 w 6477802"/>
            <a:gd name="connsiteY7" fmla="*/ 375385 h 587834"/>
            <a:gd name="connsiteX8" fmla="*/ 4350619 w 6477802"/>
            <a:gd name="connsiteY8" fmla="*/ 433137 h 587834"/>
            <a:gd name="connsiteX9" fmla="*/ 4880009 w 6477802"/>
            <a:gd name="connsiteY9" fmla="*/ 481263 h 587834"/>
            <a:gd name="connsiteX10" fmla="*/ 5447899 w 6477802"/>
            <a:gd name="connsiteY10" fmla="*/ 529390 h 587834"/>
            <a:gd name="connsiteX11" fmla="*/ 5996539 w 6477802"/>
            <a:gd name="connsiteY11" fmla="*/ 587141 h 587834"/>
            <a:gd name="connsiteX12" fmla="*/ 6477802 w 6477802"/>
            <a:gd name="connsiteY12" fmla="*/ 539015 h 587834"/>
            <a:gd name="connsiteX0" fmla="*/ 0 w 5996539"/>
            <a:gd name="connsiteY0" fmla="*/ 0 h 587141"/>
            <a:gd name="connsiteX1" fmla="*/ 558266 w 5996539"/>
            <a:gd name="connsiteY1" fmla="*/ 57752 h 587141"/>
            <a:gd name="connsiteX2" fmla="*/ 1126156 w 5996539"/>
            <a:gd name="connsiteY2" fmla="*/ 105878 h 587141"/>
            <a:gd name="connsiteX3" fmla="*/ 1636295 w 5996539"/>
            <a:gd name="connsiteY3" fmla="*/ 173255 h 587141"/>
            <a:gd name="connsiteX4" fmla="*/ 2194560 w 5996539"/>
            <a:gd name="connsiteY4" fmla="*/ 202131 h 587141"/>
            <a:gd name="connsiteX5" fmla="*/ 2733575 w 5996539"/>
            <a:gd name="connsiteY5" fmla="*/ 259882 h 587141"/>
            <a:gd name="connsiteX6" fmla="*/ 3282215 w 5996539"/>
            <a:gd name="connsiteY6" fmla="*/ 327259 h 587141"/>
            <a:gd name="connsiteX7" fmla="*/ 3830855 w 5996539"/>
            <a:gd name="connsiteY7" fmla="*/ 375385 h 587141"/>
            <a:gd name="connsiteX8" fmla="*/ 4350619 w 5996539"/>
            <a:gd name="connsiteY8" fmla="*/ 433137 h 587141"/>
            <a:gd name="connsiteX9" fmla="*/ 4880009 w 5996539"/>
            <a:gd name="connsiteY9" fmla="*/ 481263 h 587141"/>
            <a:gd name="connsiteX10" fmla="*/ 5447899 w 5996539"/>
            <a:gd name="connsiteY10" fmla="*/ 529390 h 587141"/>
            <a:gd name="connsiteX11" fmla="*/ 5996539 w 5996539"/>
            <a:gd name="connsiteY11" fmla="*/ 587141 h 58714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</a:cxnLst>
          <a:rect l="l" t="t" r="r" b="b"/>
          <a:pathLst>
            <a:path w="5996539" h="587141">
              <a:moveTo>
                <a:pt x="0" y="0"/>
              </a:moveTo>
              <a:lnTo>
                <a:pt x="558266" y="57752"/>
              </a:lnTo>
              <a:cubicBezTo>
                <a:pt x="745959" y="75398"/>
                <a:pt x="946485" y="86628"/>
                <a:pt x="1126156" y="105878"/>
              </a:cubicBezTo>
              <a:cubicBezTo>
                <a:pt x="1305827" y="125128"/>
                <a:pt x="1458228" y="157213"/>
                <a:pt x="1636295" y="173255"/>
              </a:cubicBezTo>
              <a:cubicBezTo>
                <a:pt x="1814362" y="189297"/>
                <a:pt x="2011680" y="187693"/>
                <a:pt x="2194560" y="202131"/>
              </a:cubicBezTo>
              <a:cubicBezTo>
                <a:pt x="2377440" y="216569"/>
                <a:pt x="2733575" y="259882"/>
                <a:pt x="2733575" y="259882"/>
              </a:cubicBezTo>
              <a:lnTo>
                <a:pt x="3282215" y="327259"/>
              </a:lnTo>
              <a:cubicBezTo>
                <a:pt x="3465095" y="346509"/>
                <a:pt x="3652788" y="357739"/>
                <a:pt x="3830855" y="375385"/>
              </a:cubicBezTo>
              <a:cubicBezTo>
                <a:pt x="4008922" y="393031"/>
                <a:pt x="4175760" y="415491"/>
                <a:pt x="4350619" y="433137"/>
              </a:cubicBezTo>
              <a:cubicBezTo>
                <a:pt x="4525478" y="450783"/>
                <a:pt x="4880009" y="481263"/>
                <a:pt x="4880009" y="481263"/>
              </a:cubicBezTo>
              <a:lnTo>
                <a:pt x="5447899" y="529390"/>
              </a:lnTo>
              <a:cubicBezTo>
                <a:pt x="5633987" y="547036"/>
                <a:pt x="5824889" y="585537"/>
                <a:pt x="5996539" y="587141"/>
              </a:cubicBezTo>
            </a:path>
          </a:pathLst>
        </a:cu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0.87499</cdr:x>
      <cdr:y>0.86985</cdr:y>
    </cdr:from>
    <cdr:to>
      <cdr:x>0.94963</cdr:x>
      <cdr:y>0.97866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7200800" y="2952328"/>
          <a:ext cx="61427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time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0.87499</cdr:x>
      <cdr:y>0.86985</cdr:y>
    </cdr:from>
    <cdr:to>
      <cdr:x>0.94963</cdr:x>
      <cdr:y>0.97866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7200800" y="2952328"/>
          <a:ext cx="61427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time</a:t>
          </a:r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2D8D-DDE2-4159-BAF2-3122CF0BAB2D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B8B9-4F37-44B1-92AA-7ADB3A998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50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0B79-EAA4-469E-A27A-0CA77FFAAAA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4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0B79-EAA4-469E-A27A-0CA77FFAAAAF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0B79-EAA4-469E-A27A-0CA77FFAAAAF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0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0B79-EAA4-469E-A27A-0CA77FFAAAAF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1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0B79-EAA4-469E-A27A-0CA77FFAAAAF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2A09-A8F9-4844-A50B-996B9FD8E092}" type="slidenum">
              <a:rPr lang="de-DE" smtClean="0">
                <a:solidFill>
                  <a:srgbClr val="000000"/>
                </a:solidFill>
              </a:rPr>
              <a:pPr/>
              <a:t>47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0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90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9754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9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757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8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62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50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648"/>
            <a:ext cx="9144000" cy="1478136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14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88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05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2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97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915816" y="6456952"/>
            <a:ext cx="3464024" cy="365125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Alumni Club Meeting, 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Moscow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June 1,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9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804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2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88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58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10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648"/>
            <a:ext cx="9144000" cy="1478136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5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8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63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51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13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5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028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74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45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8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65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32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648"/>
            <a:ext cx="9144000" cy="1478136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79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24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47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22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3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723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27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10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72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95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17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2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60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80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376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0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65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49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3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44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0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1247" y="4154488"/>
            <a:ext cx="2352753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6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768592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>
              <a:buFont typeface="Arial" pitchFamily="34" charset="0"/>
              <a:buNone/>
              <a:defRPr/>
            </a:pPr>
            <a:r>
              <a:rPr lang="de-DE" sz="2000" dirty="0">
                <a:solidFill>
                  <a:prstClr val="white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1852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3850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6974" y="4637903"/>
            <a:ext cx="1877026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039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1450"/>
            <a:ext cx="8834437" cy="256381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768592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>
              <a:buFont typeface="Arial" pitchFamily="34" charset="0"/>
              <a:buNone/>
              <a:defRPr/>
            </a:pPr>
            <a:r>
              <a:rPr lang="de-DE" sz="2000" dirty="0">
                <a:solidFill>
                  <a:prstClr val="white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72831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386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05003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eine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0C030A-1F6C-4BB6-A8E1-0158D0B6CAA9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66700" y="91440"/>
            <a:ext cx="417195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/>
            </a:lvl1pPr>
          </a:lstStyle>
          <a:p>
            <a:pPr lvl="0"/>
            <a:r>
              <a:rPr lang="de-DE" dirty="0"/>
              <a:t>Überschrift eine Zeile</a:t>
            </a:r>
          </a:p>
        </p:txBody>
      </p:sp>
    </p:spTree>
    <p:extLst>
      <p:ext uri="{BB962C8B-B14F-4D97-AF65-F5344CB8AC3E}">
        <p14:creationId xmlns:p14="http://schemas.microsoft.com/office/powerpoint/2010/main" val="417694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zwei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6C1B13-356E-49EB-8EFE-B3590C2E549A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43840" y="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35523372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hne_text_eine_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F05384-57FD-40C2-A7AF-AE084E994B5B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66700" y="9144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/>
            </a:lvl1pPr>
          </a:lstStyle>
          <a:p>
            <a:pPr lvl="0"/>
            <a:r>
              <a:rPr lang="de-DE" dirty="0"/>
              <a:t>Überschrift eine Zeile</a:t>
            </a:r>
          </a:p>
        </p:txBody>
      </p:sp>
    </p:spTree>
    <p:extLst>
      <p:ext uri="{BB962C8B-B14F-4D97-AF65-F5344CB8AC3E}">
        <p14:creationId xmlns:p14="http://schemas.microsoft.com/office/powerpoint/2010/main" val="40522481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hne Text_zwei_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B73C3C-D6F0-4BBA-AA30-C56AEB2DF705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43840" y="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3569213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ohne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1599" y="849600"/>
            <a:ext cx="8341200" cy="5572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4"/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43492B-4F99-4B2F-A67C-98E9C21C58F2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5370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67376D-964C-4F1A-AF50-4E86B650A3FF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2603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1247" y="4154488"/>
            <a:ext cx="2352753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9265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eine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66700" y="91440"/>
            <a:ext cx="417195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/>
            </a:lvl1pPr>
          </a:lstStyle>
          <a:p>
            <a:pPr lvl="0"/>
            <a:r>
              <a:rPr lang="de-DE" dirty="0"/>
              <a:t>Überschrift eine Zeile</a:t>
            </a:r>
          </a:p>
        </p:txBody>
      </p:sp>
    </p:spTree>
    <p:extLst>
      <p:ext uri="{BB962C8B-B14F-4D97-AF65-F5344CB8AC3E}">
        <p14:creationId xmlns:p14="http://schemas.microsoft.com/office/powerpoint/2010/main" val="874894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zwei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43840" y="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41942202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hne_text_eine_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66700" y="9144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/>
            </a:lvl1pPr>
          </a:lstStyle>
          <a:p>
            <a:pPr lvl="0"/>
            <a:r>
              <a:rPr lang="de-DE" dirty="0"/>
              <a:t>Überschrift eine Zeile</a:t>
            </a:r>
          </a:p>
        </p:txBody>
      </p:sp>
    </p:spTree>
    <p:extLst>
      <p:ext uri="{BB962C8B-B14F-4D97-AF65-F5344CB8AC3E}">
        <p14:creationId xmlns:p14="http://schemas.microsoft.com/office/powerpoint/2010/main" val="37784785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ohne Text_zwei_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43840" y="0"/>
            <a:ext cx="6225540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Zwei Zeilen</a:t>
            </a:r>
          </a:p>
        </p:txBody>
      </p:sp>
    </p:spTree>
    <p:extLst>
      <p:ext uri="{BB962C8B-B14F-4D97-AF65-F5344CB8AC3E}">
        <p14:creationId xmlns:p14="http://schemas.microsoft.com/office/powerpoint/2010/main" val="2795546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ohne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1599" y="849600"/>
            <a:ext cx="8341200" cy="5572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4"/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57CF44-A383-4FFE-9366-088A25F3F2DE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927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6533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7"/>
          <p:cNvCxnSpPr/>
          <p:nvPr userDrawn="1"/>
        </p:nvCxnSpPr>
        <p:spPr>
          <a:xfrm rot="10800000">
            <a:off x="0" y="6524625"/>
            <a:ext cx="9144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 userDrawn="1"/>
        </p:nvSpPr>
        <p:spPr>
          <a:xfrm>
            <a:off x="0" y="233690"/>
            <a:ext cx="6948264" cy="3693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endParaRPr lang="de-DE" sz="2500" dirty="0">
              <a:solidFill>
                <a:prstClr val="black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7956550" cy="836613"/>
          </a:xfrm>
          <a:prstGeom prst="rect">
            <a:avLst/>
          </a:prstGeom>
        </p:spPr>
        <p:txBody>
          <a:bodyPr anchor="ctr"/>
          <a:lstStyle>
            <a:lvl1pPr marL="108000" indent="0">
              <a:buNone/>
              <a:defRPr sz="36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8676456" y="6386125"/>
            <a:ext cx="558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4116880-4272-4625-BE60-57E491C1F174}" type="slidenum">
              <a:rPr lang="de-DE" sz="1200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7"/>
          <p:cNvCxnSpPr/>
          <p:nvPr userDrawn="1"/>
        </p:nvCxnSpPr>
        <p:spPr>
          <a:xfrm rot="10800000">
            <a:off x="0" y="6524625"/>
            <a:ext cx="9144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 userDrawn="1"/>
        </p:nvSpPr>
        <p:spPr>
          <a:xfrm>
            <a:off x="0" y="233690"/>
            <a:ext cx="6948264" cy="3693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endParaRPr lang="de-DE" sz="2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7956550" cy="836613"/>
          </a:xfrm>
          <a:prstGeom prst="rect">
            <a:avLst/>
          </a:prstGeom>
        </p:spPr>
        <p:txBody>
          <a:bodyPr anchor="ctr"/>
          <a:lstStyle>
            <a:lvl1pPr marL="108000" indent="0">
              <a:buNone/>
              <a:defRPr sz="36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0" y="6466110"/>
            <a:ext cx="133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Calibri"/>
              </a:rPr>
              <a:t>26.09.2015</a:t>
            </a:r>
            <a:r>
              <a:rPr lang="de-DE" dirty="0">
                <a:solidFill>
                  <a:prstClr val="black"/>
                </a:solidFill>
              </a:rPr>
              <a:t>			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8676456" y="6386125"/>
            <a:ext cx="558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4116880-4272-4625-BE60-57E491C1F174}" type="slidenum">
              <a:rPr lang="de-DE" sz="1200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03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9701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179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472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2ED3D-3639-46C2-A845-8F8719FFC9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53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999C-D769-4162-B767-54CFE52471E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008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08236-B627-44B4-8A0C-0530D4417C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5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0D6E9-DBD9-4AF1-A8EE-169BA13390F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776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08798-3853-4765-8689-AB399544828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735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2FCC-C96A-41C8-B701-4A352F9C5A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181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B6D3C-E918-46DC-97F7-0AD0BD9A4BE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14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2D04C-2B78-4BC9-B7E0-A508A93C7F7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275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DFAD5-4BDD-4B2B-8749-23BBC64A62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894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0FB25-D69B-4FFD-92E2-C3E72A4A5E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5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0664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52A6-B700-4856-A756-8CC65A6492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196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/>
          </p:cNvPr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FAC7-01C3-4E0F-8F9C-3FB81ECDAAA2}" type="slidenum">
              <a:rPr lang="de-DE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340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781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151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344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307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7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457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19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E4B64-4F11-470D-9C79-71FDFC60A954}" type="datetimeFigureOut">
              <a:rPr lang="de-DE" smtClean="0"/>
              <a:t>01.06.2018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EEA0B-B2BB-4325-9496-FEBD1170A6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60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D0D58-0C38-4EEC-BEA5-B8725A36C5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B18B-BA31-40BD-BDE3-40C1F07884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8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9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1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19.4. 2012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-Foundation  Moscow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A2CCA-A626-411B-8066-C60BF4753D5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4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6A7F8-3E30-4DD5-90F7-DC3198D3D8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7A64-58F8-47A0-998E-B87388976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AU_Logo_Tech_englisch_DinA4_RGB.emf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334309" y="253835"/>
            <a:ext cx="2270337" cy="593889"/>
          </a:xfrm>
          <a:prstGeom prst="rect">
            <a:avLst/>
          </a:prstGeom>
        </p:spPr>
      </p:pic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57" name="Rechteck 56"/>
          <p:cNvSpPr/>
          <p:nvPr userDrawn="1"/>
        </p:nvSpPr>
        <p:spPr>
          <a:xfrm>
            <a:off x="0" y="2650330"/>
            <a:ext cx="252000" cy="12888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53834"/>
            <a:ext cx="970349" cy="59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475656" y="188640"/>
            <a:ext cx="720080" cy="802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13209" y="188640"/>
            <a:ext cx="14954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3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eck 59"/>
          <p:cNvSpPr/>
          <p:nvPr userDrawn="1"/>
        </p:nvSpPr>
        <p:spPr>
          <a:xfrm>
            <a:off x="1" y="1985668"/>
            <a:ext cx="261937" cy="64323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61" name="Rechteck 60"/>
          <p:cNvSpPr/>
          <p:nvPr userDrawn="1"/>
        </p:nvSpPr>
        <p:spPr>
          <a:xfrm>
            <a:off x="1" y="1316535"/>
            <a:ext cx="264318" cy="643233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white"/>
              </a:solidFill>
            </a:endParaRPr>
          </a:p>
        </p:txBody>
      </p:sp>
      <p:sp>
        <p:nvSpPr>
          <p:cNvPr id="109" name="Freihandform 108"/>
          <p:cNvSpPr/>
          <p:nvPr userDrawn="1"/>
        </p:nvSpPr>
        <p:spPr>
          <a:xfrm>
            <a:off x="295266" y="657389"/>
            <a:ext cx="8848733" cy="5924385"/>
          </a:xfrm>
          <a:custGeom>
            <a:avLst/>
            <a:gdLst>
              <a:gd name="connsiteX0" fmla="*/ 719137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  <a:gd name="connsiteX0" fmla="*/ 723719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21519">
                <a:moveTo>
                  <a:pt x="723719" y="0"/>
                </a:moveTo>
                <a:lnTo>
                  <a:pt x="0" y="0"/>
                </a:lnTo>
                <a:lnTo>
                  <a:pt x="0" y="721519"/>
                </a:lnTo>
                <a:lnTo>
                  <a:pt x="723900" y="721519"/>
                </a:lnTo>
                <a:lnTo>
                  <a:pt x="685800" y="721519"/>
                </a:lnTo>
              </a:path>
            </a:pathLst>
          </a:custGeom>
          <a:ln>
            <a:solidFill>
              <a:srgbClr val="003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prstClr val="black"/>
              </a:solidFill>
            </a:endParaRPr>
          </a:p>
        </p:txBody>
      </p:sp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6F1E9-7607-4D41-B36A-A601296BC2A2}" type="datetime1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01.06.2018</a:t>
            </a:fld>
            <a:endParaRPr lang="de-DE" dirty="0"/>
          </a:p>
        </p:txBody>
      </p:sp>
      <p:sp>
        <p:nvSpPr>
          <p:cNvPr id="119" name="Foliennummernplatzhalter 118"/>
          <p:cNvSpPr>
            <a:spLocks noGrp="1"/>
          </p:cNvSpPr>
          <p:nvPr>
            <p:ph type="sldNum" sz="quarter" idx="4"/>
          </p:nvPr>
        </p:nvSpPr>
        <p:spPr>
          <a:xfrm>
            <a:off x="8227255" y="6627600"/>
            <a:ext cx="72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386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9437E-DD65-47AE-A718-65B9481C0A9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80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eck 59"/>
          <p:cNvSpPr/>
          <p:nvPr userDrawn="1"/>
        </p:nvSpPr>
        <p:spPr>
          <a:xfrm>
            <a:off x="1" y="1985668"/>
            <a:ext cx="261937" cy="64323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1" name="Rechteck 60"/>
          <p:cNvSpPr/>
          <p:nvPr userDrawn="1"/>
        </p:nvSpPr>
        <p:spPr>
          <a:xfrm>
            <a:off x="1" y="1316535"/>
            <a:ext cx="264318" cy="643233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9" name="Freihandform 108"/>
          <p:cNvSpPr/>
          <p:nvPr userDrawn="1"/>
        </p:nvSpPr>
        <p:spPr>
          <a:xfrm>
            <a:off x="295266" y="657389"/>
            <a:ext cx="8848733" cy="5924385"/>
          </a:xfrm>
          <a:custGeom>
            <a:avLst/>
            <a:gdLst>
              <a:gd name="connsiteX0" fmla="*/ 719137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  <a:gd name="connsiteX0" fmla="*/ 723719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21519">
                <a:moveTo>
                  <a:pt x="723719" y="0"/>
                </a:moveTo>
                <a:lnTo>
                  <a:pt x="0" y="0"/>
                </a:lnTo>
                <a:lnTo>
                  <a:pt x="0" y="721519"/>
                </a:lnTo>
                <a:lnTo>
                  <a:pt x="723900" y="721519"/>
                </a:lnTo>
                <a:lnTo>
                  <a:pt x="685800" y="721519"/>
                </a:lnTo>
              </a:path>
            </a:pathLst>
          </a:custGeom>
          <a:ln>
            <a:solidFill>
              <a:srgbClr val="003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fld id="{999ECA2A-29A5-4A61-9B2A-1FC4878172CE}" type="datetime1">
              <a:rPr lang="de-DE" smtClean="0"/>
              <a:pPr/>
              <a:t>01.06.2018</a:t>
            </a:fld>
            <a:endParaRPr lang="de-DE" dirty="0"/>
          </a:p>
        </p:txBody>
      </p:sp>
      <p:sp>
        <p:nvSpPr>
          <p:cNvPr id="119" name="Foliennummernplatzhalter 118"/>
          <p:cNvSpPr>
            <a:spLocks noGrp="1"/>
          </p:cNvSpPr>
          <p:nvPr>
            <p:ph type="sldNum" sz="quarter" idx="4"/>
          </p:nvPr>
        </p:nvSpPr>
        <p:spPr>
          <a:xfrm>
            <a:off x="8227255" y="6627600"/>
            <a:ext cx="72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3865"/>
                </a:solidFill>
              </a:defRPr>
            </a:lvl1pPr>
          </a:lstStyle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6" r:id="rId9"/>
    <p:sldLayoutId id="2147483737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03A882-F10D-40B3-8C7F-80FCF59B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51600"/>
            <a:ext cx="9144000" cy="406400"/>
          </a:xfrm>
          <a:prstGeom prst="rect">
            <a:avLst/>
          </a:prstGeom>
          <a:gradFill rotWithShape="1">
            <a:gsLst>
              <a:gs pos="0">
                <a:srgbClr val="D6D6F2"/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6445250"/>
            <a:ext cx="1831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" name="Text Box 4">
            <a:extLst>
              <a:ext uri="{FF2B5EF4-FFF2-40B4-BE49-F238E27FC236}">
                <a16:creationId xmlns:a16="http://schemas.microsoft.com/office/drawing/2014/main" id="{97A3637D-11D6-43F3-9BE3-CCC161C4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6502400"/>
            <a:ext cx="38671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ru-RU" sz="1200" dirty="0">
                <a:solidFill>
                  <a:srgbClr val="FFFFFF"/>
                </a:solidFill>
              </a:rPr>
              <a:t>www.lstm.uni-erlangen.de</a:t>
            </a:r>
            <a:r>
              <a:rPr lang="ru-RU" altLang="ru-RU" sz="1200" dirty="0">
                <a:solidFill>
                  <a:srgbClr val="FFFFFF"/>
                </a:solidFill>
              </a:rPr>
              <a:t>                       </a:t>
            </a:r>
            <a:r>
              <a:rPr lang="de-DE" altLang="ru-RU" sz="1200" dirty="0">
                <a:solidFill>
                  <a:srgbClr val="FFFFFF"/>
                </a:solidFill>
              </a:rPr>
              <a:t>www.</a:t>
            </a:r>
            <a:r>
              <a:rPr lang="en-US" altLang="ru-RU" sz="1200" dirty="0">
                <a:solidFill>
                  <a:srgbClr val="FFFFFF"/>
                </a:solidFill>
              </a:rPr>
              <a:t>mpei.ru</a:t>
            </a:r>
            <a:r>
              <a:rPr lang="ru-RU" altLang="ru-RU" sz="1200" dirty="0">
                <a:solidFill>
                  <a:srgbClr val="FFFFFF"/>
                </a:solidFill>
              </a:rPr>
              <a:t> </a:t>
            </a:r>
            <a:endParaRPr lang="de-DE" altLang="ru-RU" sz="1200" dirty="0">
              <a:solidFill>
                <a:srgbClr val="FFFFFF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F4E04D-A135-41A6-975B-D6C21CC66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0"/>
            <a:ext cx="21478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 LSTM_DELGADO 4c_klei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88900"/>
            <a:ext cx="15478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>
            <a:extLst>
              <a:ext uri="{FF2B5EF4-FFF2-40B4-BE49-F238E27FC236}">
                <a16:creationId xmlns:a16="http://schemas.microsoft.com/office/drawing/2014/main" id="{53FCAA2B-987B-4710-BC41-BD6C4E862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00" y="481013"/>
            <a:ext cx="2555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5852" name="Rectangle 12">
            <a:extLst>
              <a:ext uri="{FF2B5EF4-FFF2-40B4-BE49-F238E27FC236}">
                <a16:creationId xmlns:a16="http://schemas.microsoft.com/office/drawing/2014/main" id="{6735A1F1-A9C4-47E8-AEA5-AF1A40FE3C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24675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B7F2D-55E7-436E-99D6-E907D5BF933F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35" name="Rectangle 13">
            <a:extLst>
              <a:ext uri="{FF2B5EF4-FFF2-40B4-BE49-F238E27FC236}">
                <a16:creationId xmlns:a16="http://schemas.microsoft.com/office/drawing/2014/main" id="{F7954DE9-C59B-4690-83A6-EEDC1683A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36" name="Picture 25" descr="FAU-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9850"/>
            <a:ext cx="20510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A5F5A6C3-7412-407F-843F-3E156F5575EF}"/>
              </a:ext>
            </a:extLst>
          </p:cNvPr>
          <p:cNvSpPr txBox="1">
            <a:spLocks/>
          </p:cNvSpPr>
          <p:nvPr/>
        </p:nvSpPr>
        <p:spPr bwMode="auto">
          <a:xfrm>
            <a:off x="73025" y="6477000"/>
            <a:ext cx="24860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dirty="0">
                <a:solidFill>
                  <a:srgbClr val="FFFFFF"/>
                </a:solidFill>
              </a:rPr>
              <a:t>01</a:t>
            </a:r>
            <a:r>
              <a:rPr lang="de-DE" altLang="ru-RU" sz="1600" dirty="0">
                <a:solidFill>
                  <a:srgbClr val="FFFFFF"/>
                </a:solidFill>
              </a:rPr>
              <a:t>.0</a:t>
            </a:r>
            <a:r>
              <a:rPr lang="ru-RU" altLang="ru-RU" sz="1600" dirty="0">
                <a:solidFill>
                  <a:srgbClr val="FFFFFF"/>
                </a:solidFill>
              </a:rPr>
              <a:t>6</a:t>
            </a:r>
            <a:r>
              <a:rPr lang="de-DE" altLang="ru-RU" sz="1600" dirty="0">
                <a:solidFill>
                  <a:srgbClr val="FFFFFF"/>
                </a:solidFill>
              </a:rPr>
              <a:t>.2018. </a:t>
            </a:r>
            <a:r>
              <a:rPr lang="en-US" altLang="ru-RU" sz="1600" dirty="0">
                <a:solidFill>
                  <a:srgbClr val="FFFFFF"/>
                </a:solidFill>
              </a:rPr>
              <a:t>Fomenko N.</a:t>
            </a:r>
            <a:endParaRPr lang="de-DE" altLang="ru-RU" sz="1600" dirty="0">
              <a:solidFill>
                <a:srgbClr val="FFFFFF"/>
              </a:solidFill>
            </a:endParaRPr>
          </a:p>
        </p:txBody>
      </p:sp>
      <p:pic>
        <p:nvPicPr>
          <p:cNvPr id="1038" name="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0"/>
            <a:ext cx="79216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Рисунок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-6350"/>
            <a:ext cx="723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3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0.png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46.xml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Academic Colloquium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de-DE" sz="3200" dirty="0">
                <a:solidFill>
                  <a:schemeClr val="tx1"/>
                </a:solidFill>
              </a:rPr>
              <a:t>MPEI-Riedle Foundation-FAU-Siemens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</a:rPr>
              <a:t>Cooperation“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</a:rPr>
              <a:t>Moscow, MPEI, June 1, 2018</a:t>
            </a:r>
          </a:p>
        </p:txBody>
      </p:sp>
    </p:spTree>
    <p:extLst>
      <p:ext uri="{BB962C8B-B14F-4D97-AF65-F5344CB8AC3E}">
        <p14:creationId xmlns:p14="http://schemas.microsoft.com/office/powerpoint/2010/main" val="98292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Ilya </a:t>
            </a:r>
            <a:r>
              <a:rPr lang="en-US" dirty="0" err="1"/>
              <a:t>Grigoryev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21D1A-8B35-4BB2-BE7E-B7B923859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83768"/>
            <a:ext cx="46085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3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</a:t>
            </a:r>
            <a:r>
              <a:rPr lang="en-US" dirty="0" err="1"/>
              <a:t>Formenko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6" name="Рисунок 5" descr="C:\Users\Mikhail\Desktop\Новая папка\IMG_26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0142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75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Belyaev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90BA3-EF25-4718-8A32-363DCA4C8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83768"/>
            <a:ext cx="46085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Vadim</a:t>
            </a:r>
            <a:r>
              <a:rPr lang="en-US" dirty="0"/>
              <a:t> </a:t>
            </a:r>
            <a:r>
              <a:rPr lang="en-US" dirty="0" err="1"/>
              <a:t>Zelenov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4D487-423D-46A4-BA13-7B311939A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56792"/>
            <a:ext cx="3126902" cy="41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31B687-D45B-40A7-8E66-B8C3C46F1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4" y="1112832"/>
            <a:ext cx="3423292" cy="4632336"/>
          </a:xfrm>
          <a:prstGeom prst="rect">
            <a:avLst/>
          </a:prstGeom>
        </p:spPr>
      </p:pic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CF2A541E-FFE9-47AF-A3D0-D4E0425DC2EE}"/>
              </a:ext>
            </a:extLst>
          </p:cNvPr>
          <p:cNvSpPr/>
          <p:nvPr/>
        </p:nvSpPr>
        <p:spPr>
          <a:xfrm>
            <a:off x="3760839" y="4618089"/>
            <a:ext cx="176981" cy="176981"/>
          </a:xfrm>
          <a:prstGeom prst="flowChartConnector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7CEBABF8-EB8A-417D-80E3-6FBE7E118214}"/>
              </a:ext>
            </a:extLst>
          </p:cNvPr>
          <p:cNvSpPr/>
          <p:nvPr/>
        </p:nvSpPr>
        <p:spPr>
          <a:xfrm>
            <a:off x="4892777" y="4356305"/>
            <a:ext cx="176981" cy="176981"/>
          </a:xfrm>
          <a:prstGeom prst="flowChartConnector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3A7C-A5C5-4C5D-BF39-08322BFB36BC}"/>
              </a:ext>
            </a:extLst>
          </p:cNvPr>
          <p:cNvSpPr/>
          <p:nvPr/>
        </p:nvSpPr>
        <p:spPr>
          <a:xfrm>
            <a:off x="2271293" y="4629151"/>
            <a:ext cx="1513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Renningen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2D0A0F-B0BA-49C5-B766-1637699871AB}"/>
              </a:ext>
            </a:extLst>
          </p:cNvPr>
          <p:cNvSpPr/>
          <p:nvPr/>
        </p:nvSpPr>
        <p:spPr>
          <a:xfrm>
            <a:off x="5038375" y="4006215"/>
            <a:ext cx="1280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Erlangen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8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15359-9E4A-410B-985C-49771822B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62" y="2367864"/>
            <a:ext cx="4321277" cy="32409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D31FF-09F3-4AC5-B760-EDC64E9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25" y="4410192"/>
            <a:ext cx="1985768" cy="547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F14F41-687D-4140-BEF1-A9A86C4EB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09" y="4978732"/>
            <a:ext cx="1838084" cy="748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19B6AD-C781-4375-986B-DAAF69462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" y="945740"/>
            <a:ext cx="2130442" cy="2844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49CC8F-D2F4-404A-838C-6C7C6789EC41}"/>
              </a:ext>
            </a:extLst>
          </p:cNvPr>
          <p:cNvSpPr txBox="1"/>
          <p:nvPr/>
        </p:nvSpPr>
        <p:spPr>
          <a:xfrm>
            <a:off x="3713688" y="1929283"/>
            <a:ext cx="176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LTT Erlangen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15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7E477-04BE-484F-986E-4EAD9578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31" y="2168948"/>
            <a:ext cx="4938866" cy="34748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D7F13-FAF2-45AF-B963-A90EED7D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8" y="1323220"/>
            <a:ext cx="1800225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A1D77-2400-4A7B-90E4-9A4AF11F1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89" y="1534755"/>
            <a:ext cx="5394222" cy="4045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C12A0-C286-4D9E-8F74-C20227F9A7D3}"/>
              </a:ext>
            </a:extLst>
          </p:cNvPr>
          <p:cNvSpPr txBox="1"/>
          <p:nvPr/>
        </p:nvSpPr>
        <p:spPr>
          <a:xfrm>
            <a:off x="3431928" y="1096173"/>
            <a:ext cx="232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Bosch </a:t>
            </a:r>
            <a:r>
              <a:rPr lang="en-US" sz="2400" dirty="0" err="1">
                <a:solidFill>
                  <a:srgbClr val="FF0000"/>
                </a:solidFill>
              </a:rPr>
              <a:t>Renningen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3E10F8-FE90-431F-A75C-50C338C2A623}"/>
              </a:ext>
            </a:extLst>
          </p:cNvPr>
          <p:cNvSpPr txBox="1"/>
          <p:nvPr/>
        </p:nvSpPr>
        <p:spPr>
          <a:xfrm>
            <a:off x="3042687" y="1168902"/>
            <a:ext cx="309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Publicis media Moscow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9BA345-5573-41A5-AA99-90DF2CF7A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7" y="1908072"/>
            <a:ext cx="5413801" cy="3604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FB54E-02AE-47FD-934C-992F9ABB2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45" y="2992115"/>
            <a:ext cx="1560225" cy="14359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7C1B6-2052-4689-8777-0BD2F14AA56D}"/>
              </a:ext>
            </a:extLst>
          </p:cNvPr>
          <p:cNvSpPr txBox="1"/>
          <p:nvPr/>
        </p:nvSpPr>
        <p:spPr>
          <a:xfrm>
            <a:off x="6783840" y="2339462"/>
            <a:ext cx="2008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E7E6E6">
                    <a:lumMod val="75000"/>
                  </a:srgbClr>
                </a:solidFill>
              </a:rPr>
              <a:t>International Advertisement agency</a:t>
            </a:r>
            <a:endParaRPr lang="ru-RU" sz="1500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5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C8F07-3F2B-458A-9B9B-859E37AC2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73" y="1023631"/>
            <a:ext cx="3608054" cy="481073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EBEF3F0A-7C13-4293-9D07-35F353A48ADB}"/>
              </a:ext>
            </a:extLst>
          </p:cNvPr>
          <p:cNvSpPr/>
          <p:nvPr/>
        </p:nvSpPr>
        <p:spPr>
          <a:xfrm rot="991665">
            <a:off x="4894415" y="1420243"/>
            <a:ext cx="1610872" cy="97284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4577C-8A1C-4B40-ACEE-FAEF35EE7B9B}"/>
              </a:ext>
            </a:extLst>
          </p:cNvPr>
          <p:cNvSpPr txBox="1"/>
          <p:nvPr/>
        </p:nvSpPr>
        <p:spPr>
          <a:xfrm>
            <a:off x="4839813" y="1598357"/>
            <a:ext cx="23283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Questions???</a:t>
            </a:r>
            <a:endParaRPr lang="ru-RU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127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dirty="0" err="1"/>
              <a:t>Objectives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Rd-Foundation</a:t>
            </a:r>
            <a:r>
              <a:rPr lang="de-DE" dirty="0"/>
              <a:t>*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8136904" cy="532859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2800" dirty="0" err="1">
                <a:solidFill>
                  <a:schemeClr val="tx1"/>
                </a:solidFill>
              </a:rPr>
              <a:t>To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support</a:t>
            </a:r>
            <a:r>
              <a:rPr lang="de-DE" sz="2800" dirty="0">
                <a:solidFill>
                  <a:schemeClr val="tx1"/>
                </a:solidFill>
              </a:rPr>
              <a:t>  </a:t>
            </a:r>
            <a:r>
              <a:rPr lang="de-DE" sz="2800" dirty="0" err="1">
                <a:solidFill>
                  <a:schemeClr val="tx1"/>
                </a:solidFill>
              </a:rPr>
              <a:t>teaching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and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research</a:t>
            </a:r>
            <a:r>
              <a:rPr lang="de-DE" sz="2800" dirty="0">
                <a:solidFill>
                  <a:schemeClr val="tx1"/>
                </a:solidFill>
              </a:rPr>
              <a:t> in </a:t>
            </a:r>
            <a:r>
              <a:rPr lang="de-DE" sz="2800" dirty="0" err="1">
                <a:solidFill>
                  <a:schemeClr val="tx1"/>
                </a:solidFill>
              </a:rPr>
              <a:t>the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field</a:t>
            </a:r>
            <a:r>
              <a:rPr lang="de-DE" sz="2800" dirty="0">
                <a:solidFill>
                  <a:schemeClr val="tx1"/>
                </a:solidFill>
              </a:rPr>
              <a:t> of power </a:t>
            </a:r>
            <a:r>
              <a:rPr lang="de-DE" sz="2800" dirty="0" err="1">
                <a:solidFill>
                  <a:schemeClr val="tx1"/>
                </a:solidFill>
              </a:rPr>
              <a:t>generation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and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energy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conservation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at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the</a:t>
            </a:r>
            <a:r>
              <a:rPr lang="de-DE" sz="2800" dirty="0">
                <a:solidFill>
                  <a:schemeClr val="tx1"/>
                </a:solidFill>
              </a:rPr>
              <a:t> University Erlangen-</a:t>
            </a:r>
            <a:r>
              <a:rPr lang="de-DE" sz="2800" dirty="0" err="1">
                <a:solidFill>
                  <a:schemeClr val="tx1"/>
                </a:solidFill>
              </a:rPr>
              <a:t>Nuremberg</a:t>
            </a:r>
            <a:r>
              <a:rPr lang="de-DE" sz="2800" dirty="0">
                <a:solidFill>
                  <a:schemeClr val="tx1"/>
                </a:solidFill>
              </a:rPr>
              <a:t> FAU </a:t>
            </a:r>
            <a:r>
              <a:rPr lang="de-DE" sz="2800" dirty="0" err="1">
                <a:solidFill>
                  <a:schemeClr val="tx1"/>
                </a:solidFill>
              </a:rPr>
              <a:t>and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the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Moscow</a:t>
            </a:r>
            <a:r>
              <a:rPr lang="de-DE" sz="2800" dirty="0">
                <a:solidFill>
                  <a:schemeClr val="tx1"/>
                </a:solidFill>
              </a:rPr>
              <a:t> Power Engineering Institute MPEI </a:t>
            </a:r>
            <a:r>
              <a:rPr lang="de-DE" sz="2800" dirty="0" err="1">
                <a:solidFill>
                  <a:schemeClr val="tx1"/>
                </a:solidFill>
              </a:rPr>
              <a:t>by</a:t>
            </a:r>
            <a:endParaRPr lang="de-DE" sz="2800" dirty="0">
              <a:solidFill>
                <a:schemeClr val="tx1"/>
              </a:solidFill>
            </a:endParaRPr>
          </a:p>
          <a:p>
            <a:pPr algn="l"/>
            <a:r>
              <a:rPr lang="de-DE" sz="2400" dirty="0">
                <a:solidFill>
                  <a:schemeClr val="tx1"/>
                </a:solidFill>
              </a:rPr>
              <a:t>-Grants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scholarships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for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students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scientists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for</a:t>
            </a:r>
            <a:r>
              <a:rPr lang="de-DE" sz="2400" dirty="0">
                <a:solidFill>
                  <a:schemeClr val="tx1"/>
                </a:solidFill>
              </a:rPr>
              <a:t> Master, </a:t>
            </a:r>
            <a:r>
              <a:rPr lang="de-DE" sz="2400" dirty="0" err="1">
                <a:solidFill>
                  <a:schemeClr val="tx1"/>
                </a:solidFill>
              </a:rPr>
              <a:t>Diploma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PhD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Theses</a:t>
            </a:r>
            <a:r>
              <a:rPr lang="de-DE" sz="2400" dirty="0">
                <a:solidFill>
                  <a:schemeClr val="tx1"/>
                </a:solidFill>
              </a:rPr>
              <a:t> in Germany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in </a:t>
            </a:r>
            <a:r>
              <a:rPr lang="de-DE" sz="2400" dirty="0" err="1">
                <a:solidFill>
                  <a:schemeClr val="tx1"/>
                </a:solidFill>
              </a:rPr>
              <a:t>Russia</a:t>
            </a:r>
            <a:endParaRPr lang="de-DE" sz="2400" dirty="0">
              <a:solidFill>
                <a:schemeClr val="tx1"/>
              </a:solidFill>
            </a:endParaRPr>
          </a:p>
          <a:p>
            <a:pPr algn="l"/>
            <a:r>
              <a:rPr lang="de-DE" sz="2400" dirty="0">
                <a:solidFill>
                  <a:schemeClr val="tx1"/>
                </a:solidFill>
              </a:rPr>
              <a:t>-Research </a:t>
            </a:r>
            <a:r>
              <a:rPr lang="de-DE" sz="2400" dirty="0" err="1">
                <a:solidFill>
                  <a:schemeClr val="tx1"/>
                </a:solidFill>
              </a:rPr>
              <a:t>projects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carried</a:t>
            </a:r>
            <a:r>
              <a:rPr lang="de-DE" sz="2400" dirty="0">
                <a:solidFill>
                  <a:schemeClr val="tx1"/>
                </a:solidFill>
              </a:rPr>
              <a:t> out </a:t>
            </a:r>
            <a:r>
              <a:rPr lang="de-DE" sz="2400" dirty="0" err="1">
                <a:solidFill>
                  <a:schemeClr val="tx1"/>
                </a:solidFill>
              </a:rPr>
              <a:t>by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students</a:t>
            </a:r>
            <a:r>
              <a:rPr lang="de-DE" sz="2400" dirty="0">
                <a:solidFill>
                  <a:schemeClr val="tx1"/>
                </a:solidFill>
              </a:rPr>
              <a:t> in </a:t>
            </a:r>
            <a:r>
              <a:rPr lang="de-DE" sz="2400" dirty="0" err="1">
                <a:solidFill>
                  <a:schemeClr val="tx1"/>
                </a:solidFill>
              </a:rPr>
              <a:t>either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country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</a:p>
          <a:p>
            <a:pPr algn="l"/>
            <a:endParaRPr lang="de-DE" sz="2400" dirty="0">
              <a:solidFill>
                <a:schemeClr val="tx1"/>
              </a:solidFill>
            </a:endParaRPr>
          </a:p>
          <a:p>
            <a:pPr algn="l"/>
            <a:r>
              <a:rPr lang="de-DE" sz="2400" dirty="0">
                <a:solidFill>
                  <a:schemeClr val="tx1"/>
                </a:solidFill>
              </a:rPr>
              <a:t>-Siemens Energy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Siemens CT </a:t>
            </a:r>
            <a:r>
              <a:rPr lang="de-DE" sz="2400" dirty="0" err="1">
                <a:solidFill>
                  <a:schemeClr val="tx1"/>
                </a:solidFill>
              </a:rPr>
              <a:t>Moscow</a:t>
            </a:r>
            <a:r>
              <a:rPr lang="de-DE" sz="2400" dirty="0">
                <a:solidFill>
                  <a:schemeClr val="tx1"/>
                </a:solidFill>
              </a:rPr>
              <a:t> will </a:t>
            </a:r>
            <a:r>
              <a:rPr lang="de-DE" sz="2400" dirty="0" err="1">
                <a:solidFill>
                  <a:schemeClr val="tx1"/>
                </a:solidFill>
              </a:rPr>
              <a:t>support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information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exchange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meetings</a:t>
            </a:r>
            <a:r>
              <a:rPr lang="de-DE" sz="2400" dirty="0">
                <a:solidFill>
                  <a:schemeClr val="tx1"/>
                </a:solidFill>
              </a:rPr>
              <a:t> of </a:t>
            </a:r>
            <a:r>
              <a:rPr lang="de-DE" sz="2400" dirty="0" err="1">
                <a:solidFill>
                  <a:schemeClr val="tx1"/>
                </a:solidFill>
              </a:rPr>
              <a:t>Foundation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graduates</a:t>
            </a:r>
            <a:endParaRPr lang="de-DE" sz="2400" dirty="0">
              <a:solidFill>
                <a:schemeClr val="tx1"/>
              </a:solidFill>
            </a:endParaRPr>
          </a:p>
          <a:p>
            <a:pPr algn="l"/>
            <a:endParaRPr lang="de-DE" sz="2400" dirty="0">
              <a:solidFill>
                <a:schemeClr val="tx1"/>
              </a:solidFill>
            </a:endParaRPr>
          </a:p>
          <a:p>
            <a:pPr algn="l"/>
            <a:endParaRPr lang="de-DE" sz="2400" dirty="0">
              <a:solidFill>
                <a:schemeClr val="tx1"/>
              </a:solidFill>
            </a:endParaRPr>
          </a:p>
          <a:p>
            <a:pPr algn="l"/>
            <a:r>
              <a:rPr lang="de-DE" sz="2400" dirty="0">
                <a:solidFill>
                  <a:schemeClr val="tx1"/>
                </a:solidFill>
              </a:rPr>
              <a:t>*The </a:t>
            </a:r>
            <a:r>
              <a:rPr lang="de-DE" sz="2400" dirty="0" err="1">
                <a:solidFill>
                  <a:schemeClr val="tx1"/>
                </a:solidFill>
              </a:rPr>
              <a:t>funds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for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Foundation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came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from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Global Energy International </a:t>
            </a:r>
            <a:r>
              <a:rPr lang="de-DE" sz="2400" dirty="0" err="1">
                <a:solidFill>
                  <a:schemeClr val="tx1"/>
                </a:solidFill>
              </a:rPr>
              <a:t>Prize</a:t>
            </a:r>
            <a:r>
              <a:rPr lang="de-DE" sz="2400" dirty="0">
                <a:solidFill>
                  <a:schemeClr val="tx1"/>
                </a:solidFill>
              </a:rPr>
              <a:t> 2005 </a:t>
            </a:r>
            <a:r>
              <a:rPr lang="de-DE" sz="2400" dirty="0" err="1">
                <a:solidFill>
                  <a:schemeClr val="tx1"/>
                </a:solidFill>
              </a:rPr>
              <a:t>and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Global Energy </a:t>
            </a:r>
            <a:r>
              <a:rPr lang="de-DE" sz="2400" dirty="0" err="1">
                <a:solidFill>
                  <a:schemeClr val="tx1"/>
                </a:solidFill>
              </a:rPr>
              <a:t>Foundation</a:t>
            </a:r>
            <a:r>
              <a:rPr lang="de-DE" sz="2400" dirty="0">
                <a:solidFill>
                  <a:schemeClr val="tx1"/>
                </a:solidFill>
              </a:rPr>
              <a:t> , </a:t>
            </a:r>
            <a:r>
              <a:rPr lang="de-DE" sz="2400" dirty="0" err="1">
                <a:solidFill>
                  <a:schemeClr val="tx1"/>
                </a:solidFill>
              </a:rPr>
              <a:t>Moscow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2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Kristina </a:t>
            </a:r>
            <a:r>
              <a:rPr lang="en-US" dirty="0" err="1"/>
              <a:t>Komova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 descr="FullSizeRender-27-05-18-07-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816" y="1340768"/>
            <a:ext cx="3455070" cy="44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Vladimir </a:t>
            </a:r>
            <a:r>
              <a:rPr lang="en-US" dirty="0" err="1"/>
              <a:t>Kindra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 descr="D:\2. Аспирант МЭИ\1.1 Личные данные\2. Фотография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176673" cy="4389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Internship in University of Erlangen-Nuremberg 2014-2015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" b="28666"/>
          <a:stretch/>
        </p:blipFill>
        <p:spPr>
          <a:xfrm>
            <a:off x="1594219" y="2226469"/>
            <a:ext cx="5955563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20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lab of Prof. </a:t>
            </a:r>
            <a:r>
              <a:rPr lang="en-US" b="1" dirty="0" err="1"/>
              <a:t>Wensing</a:t>
            </a:r>
            <a:r>
              <a:rPr lang="en-US" b="1" dirty="0"/>
              <a:t> at the LTT department </a:t>
            </a:r>
            <a:endParaRPr lang="ru-RU" b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36" y="2226469"/>
            <a:ext cx="3224915" cy="3263504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2226469"/>
            <a:ext cx="4309110" cy="1501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12" y="3922434"/>
            <a:ext cx="2388749" cy="15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Engine </a:t>
            </a:r>
            <a:r>
              <a:rPr lang="en-US" b="1" u="sng" dirty="0"/>
              <a:t>simulation</a:t>
            </a:r>
            <a:r>
              <a:rPr lang="en-US" b="1" dirty="0"/>
              <a:t> model (GT-Power)</a:t>
            </a:r>
            <a:endParaRPr lang="ru-RU" b="1" dirty="0"/>
          </a:p>
        </p:txBody>
      </p:sp>
      <p:pic>
        <p:nvPicPr>
          <p:cNvPr id="5" name="Inhaltsplatzhalter 3"/>
          <p:cNvPicPr>
            <a:picLocks noGrp="1"/>
          </p:cNvPicPr>
          <p:nvPr>
            <p:ph idx="1"/>
          </p:nvPr>
        </p:nvPicPr>
        <p:blipFill rotWithShape="1">
          <a:blip r:embed="rId3"/>
          <a:srcRect l="23158" t="11455" r="21926" b="10617"/>
          <a:stretch/>
        </p:blipFill>
        <p:spPr>
          <a:xfrm>
            <a:off x="1671638" y="2002682"/>
            <a:ext cx="5800725" cy="39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0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 lot of </a:t>
            </a:r>
            <a:r>
              <a:rPr lang="en-US" b="1" u="sng" dirty="0"/>
              <a:t>scientific</a:t>
            </a:r>
            <a:r>
              <a:rPr lang="en-US" b="1" dirty="0"/>
              <a:t> and </a:t>
            </a:r>
            <a:r>
              <a:rPr lang="en-US" b="1" u="sng" dirty="0"/>
              <a:t>cultural</a:t>
            </a:r>
            <a:r>
              <a:rPr lang="en-US" b="1" dirty="0"/>
              <a:t> activities</a:t>
            </a:r>
            <a:endParaRPr lang="ru-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3268" r="14922" b="9528"/>
          <a:stretch/>
        </p:blipFill>
        <p:spPr>
          <a:xfrm>
            <a:off x="628650" y="2125266"/>
            <a:ext cx="1996440" cy="323540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9" b="1162"/>
          <a:stretch/>
        </p:blipFill>
        <p:spPr>
          <a:xfrm>
            <a:off x="2688934" y="2125266"/>
            <a:ext cx="3797681" cy="3235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91" y="2125266"/>
            <a:ext cx="2416567" cy="3235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1" y="5377503"/>
            <a:ext cx="181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Conference in Nuremberg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45667" y="5377502"/>
            <a:ext cx="2743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 err="1">
                <a:solidFill>
                  <a:prstClr val="black"/>
                </a:solidFill>
              </a:rPr>
              <a:t>Deutsches</a:t>
            </a:r>
            <a:r>
              <a:rPr lang="en-US" dirty="0">
                <a:solidFill>
                  <a:prstClr val="black"/>
                </a:solidFill>
              </a:rPr>
              <a:t> Museum (Munich)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90279" y="5360670"/>
            <a:ext cx="2023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International dinner party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75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Research work at the MPEI (NRU)</a:t>
            </a:r>
            <a:r>
              <a:rPr lang="ru-RU" b="1" dirty="0"/>
              <a:t>. </a:t>
            </a:r>
            <a:r>
              <a:rPr lang="en-US" b="1" dirty="0"/>
              <a:t>                 The department of innovation management </a:t>
            </a:r>
            <a:endParaRPr lang="ru-RU" b="1" dirty="0"/>
          </a:p>
        </p:txBody>
      </p:sp>
      <p:pic>
        <p:nvPicPr>
          <p:cNvPr id="1026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11358" r="12191" b="8031"/>
          <a:stretch/>
        </p:blipFill>
        <p:spPr bwMode="auto">
          <a:xfrm>
            <a:off x="234036" y="2304764"/>
            <a:ext cx="3776895" cy="29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634" y="2125266"/>
            <a:ext cx="4783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black"/>
                </a:solidFill>
              </a:rPr>
              <a:t>Research directions: </a:t>
            </a:r>
          </a:p>
          <a:p>
            <a:endParaRPr lang="en-US" sz="2100" i="1" dirty="0">
              <a:solidFill>
                <a:prstClr val="black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2100" b="1" dirty="0">
                <a:solidFill>
                  <a:prstClr val="black"/>
                </a:solidFill>
              </a:rPr>
              <a:t>Thermodynamic optimization;</a:t>
            </a:r>
          </a:p>
          <a:p>
            <a:pPr marL="214313" indent="-214313">
              <a:buFontTx/>
              <a:buChar char="-"/>
            </a:pPr>
            <a:endParaRPr lang="en-US" sz="2100" b="1" dirty="0">
              <a:solidFill>
                <a:prstClr val="black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2100" b="1" dirty="0">
                <a:solidFill>
                  <a:prstClr val="black"/>
                </a:solidFill>
              </a:rPr>
              <a:t>Heat transfer enhancement methods;</a:t>
            </a:r>
          </a:p>
          <a:p>
            <a:pPr marL="214313" indent="-214313">
              <a:buFontTx/>
              <a:buChar char="-"/>
            </a:pPr>
            <a:endParaRPr lang="en-US" sz="2100" b="1" dirty="0">
              <a:solidFill>
                <a:prstClr val="black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2100" b="1" dirty="0">
                <a:solidFill>
                  <a:prstClr val="black"/>
                </a:solidFill>
              </a:rPr>
              <a:t>Turbomachinery flow path design;</a:t>
            </a:r>
          </a:p>
          <a:p>
            <a:pPr marL="214313" indent="-214313">
              <a:buFontTx/>
              <a:buChar char="-"/>
            </a:pPr>
            <a:endParaRPr lang="en-US" sz="2100" b="1" dirty="0">
              <a:solidFill>
                <a:prstClr val="black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2100" b="1" dirty="0">
                <a:solidFill>
                  <a:prstClr val="black"/>
                </a:solidFill>
              </a:rPr>
              <a:t>GT cooling systems development.</a:t>
            </a:r>
            <a:endParaRPr lang="en-US" sz="15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6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two-tier low-pressure steam turbine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8" r="22255" b="-608"/>
          <a:stretch/>
        </p:blipFill>
        <p:spPr>
          <a:xfrm>
            <a:off x="628650" y="2125267"/>
            <a:ext cx="2895601" cy="28772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950" y="2125267"/>
            <a:ext cx="595897" cy="28772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46" y="2125265"/>
            <a:ext cx="1350245" cy="2877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-1" r="27991" b="-839"/>
          <a:stretch/>
        </p:blipFill>
        <p:spPr>
          <a:xfrm>
            <a:off x="5965579" y="2125265"/>
            <a:ext cx="2753758" cy="2877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4451" y="5078730"/>
            <a:ext cx="13381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prstClr val="black"/>
                </a:solidFill>
              </a:rPr>
              <a:t>Flowpath</a:t>
            </a:r>
            <a:r>
              <a:rPr lang="en-US" sz="1350" dirty="0">
                <a:solidFill>
                  <a:prstClr val="black"/>
                </a:solidFill>
              </a:rPr>
              <a:t> design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883" y="5078730"/>
            <a:ext cx="1905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The last blade of the LPT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9191" y="5078730"/>
            <a:ext cx="19527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CNC milling machine tool</a:t>
            </a:r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07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950708" cy="99417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Advanced gas turbine cooling systems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8651" y="4974856"/>
            <a:ext cx="16192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Cad model of the leading edge cooling channel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7269" y="4870981"/>
            <a:ext cx="194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Experimental model for the investigation with </a:t>
            </a:r>
            <a:r>
              <a:rPr lang="en-US" sz="1350" b="1" dirty="0">
                <a:solidFill>
                  <a:prstClr val="black"/>
                </a:solidFill>
              </a:rPr>
              <a:t>thermal liquid thermostat </a:t>
            </a:r>
            <a:endParaRPr lang="ru-RU" sz="135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60" y="2096929"/>
            <a:ext cx="1771703" cy="262032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2096929"/>
            <a:ext cx="1564313" cy="2620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005" y="2125265"/>
            <a:ext cx="1686542" cy="2591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8643" t="23851" r="29039" b="28297"/>
          <a:stretch/>
        </p:blipFill>
        <p:spPr>
          <a:xfrm>
            <a:off x="2521399" y="2125266"/>
            <a:ext cx="1738540" cy="26240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74299" y="4974855"/>
            <a:ext cx="19400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Experimental model for the investigation with </a:t>
            </a:r>
            <a:r>
              <a:rPr lang="en-US" sz="1350" b="1" dirty="0">
                <a:solidFill>
                  <a:prstClr val="black"/>
                </a:solidFill>
              </a:rPr>
              <a:t>thermographic camera</a:t>
            </a:r>
            <a:endParaRPr lang="ru-RU" sz="135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5783" y="4974855"/>
            <a:ext cx="194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Image of the cooled leading edge obtained by </a:t>
            </a:r>
            <a:r>
              <a:rPr lang="en-US" sz="1350" b="1" dirty="0">
                <a:solidFill>
                  <a:prstClr val="black"/>
                </a:solidFill>
              </a:rPr>
              <a:t>thermographic camera</a:t>
            </a:r>
            <a:endParaRPr lang="ru-RU" sz="13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40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8327" y="1027312"/>
            <a:ext cx="7822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prstClr val="black"/>
                </a:solidFill>
              </a:rPr>
              <a:t>Opportunities for cooperation between MPEI, FAU and industrial companies</a:t>
            </a:r>
            <a:endParaRPr lang="ru-RU" sz="3300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82150" y="2131587"/>
            <a:ext cx="2576162" cy="3424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5591" y="2531311"/>
            <a:ext cx="2252528" cy="315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Federal target program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14060" y="2534670"/>
            <a:ext cx="3048000" cy="3123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Russian Foundation for Basic Research</a:t>
            </a:r>
            <a:endParaRPr lang="ru-RU" sz="1350" dirty="0">
              <a:solidFill>
                <a:prstClr val="black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7" idx="3"/>
            <a:endCxn id="9" idx="0"/>
          </p:cNvCxnSpPr>
          <p:nvPr/>
        </p:nvCxnSpPr>
        <p:spPr>
          <a:xfrm>
            <a:off x="5658312" y="2302797"/>
            <a:ext cx="1679749" cy="23187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45623" y="3423257"/>
            <a:ext cx="22753" cy="19044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221298" y="2135285"/>
            <a:ext cx="24835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35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unding</a:t>
            </a:r>
            <a:r>
              <a:rPr lang="ru-RU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for Russian side*</a:t>
            </a:r>
            <a:endParaRPr lang="ru-RU" sz="1350" dirty="0">
              <a:solidFill>
                <a:prstClr val="black"/>
              </a:solidFill>
            </a:endParaRPr>
          </a:p>
        </p:txBody>
      </p:sp>
      <p:cxnSp>
        <p:nvCxnSpPr>
          <p:cNvPr id="18" name="Соединительная линия уступом 17"/>
          <p:cNvCxnSpPr>
            <a:stCxn id="7" idx="1"/>
            <a:endCxn id="8" idx="0"/>
          </p:cNvCxnSpPr>
          <p:nvPr/>
        </p:nvCxnSpPr>
        <p:spPr>
          <a:xfrm rot="10800000" flipV="1">
            <a:off x="1391856" y="2302796"/>
            <a:ext cx="1690295" cy="22851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192747" y="3565075"/>
            <a:ext cx="2894994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Fundamental research on the following fields of knowledge:</a:t>
            </a:r>
          </a:p>
          <a:p>
            <a:pPr>
              <a:lnSpc>
                <a:spcPct val="107000"/>
              </a:lnSpc>
            </a:pPr>
            <a:endParaRPr lang="en-US" sz="135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35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engineering.</a:t>
            </a:r>
            <a:endParaRPr lang="ru-RU" sz="135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8262" y="3669106"/>
            <a:ext cx="281907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Applied research on the following fields of knowledge:</a:t>
            </a:r>
            <a:endParaRPr lang="ru-RU" sz="135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35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and renewable energy, energy efficiency.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232922" y="2732722"/>
            <a:ext cx="2274617" cy="315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291231" y="2771448"/>
            <a:ext cx="21347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Russian Science Foundation</a:t>
            </a: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967335" y="3600454"/>
            <a:ext cx="3062322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Fundamental research on the following fields of knowledge:</a:t>
            </a:r>
          </a:p>
          <a:p>
            <a:pPr>
              <a:lnSpc>
                <a:spcPct val="107000"/>
              </a:lnSpc>
            </a:pPr>
            <a:endParaRPr lang="en-US" sz="135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35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35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engineering.</a:t>
            </a:r>
            <a:endParaRPr lang="ru-RU" sz="135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4326" y="5443624"/>
            <a:ext cx="4439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* - the German side receives funding for an international project on similar terms from the national funds</a:t>
            </a:r>
          </a:p>
        </p:txBody>
      </p:sp>
      <p:cxnSp>
        <p:nvCxnSpPr>
          <p:cNvPr id="27" name="Прямая со стрелкой 26"/>
          <p:cNvCxnSpPr>
            <a:stCxn id="7" idx="2"/>
            <a:endCxn id="33" idx="0"/>
          </p:cNvCxnSpPr>
          <p:nvPr/>
        </p:nvCxnSpPr>
        <p:spPr>
          <a:xfrm>
            <a:off x="4370231" y="2474006"/>
            <a:ext cx="0" cy="258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06905" y="3422163"/>
            <a:ext cx="22753" cy="19044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70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11" t="-3201" r="3239" b="3201"/>
          <a:stretch/>
        </p:blipFill>
        <p:spPr bwMode="auto">
          <a:xfrm>
            <a:off x="-2622152" y="-944016"/>
            <a:ext cx="11766152" cy="75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566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2889369"/>
            <a:ext cx="7886700" cy="994172"/>
          </a:xfrm>
        </p:spPr>
        <p:txBody>
          <a:bodyPr/>
          <a:lstStyle/>
          <a:p>
            <a:pPr algn="ctr"/>
            <a:r>
              <a:rPr lang="en-US" b="1" dirty="0"/>
              <a:t>Thank you very much!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0742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Anastasia </a:t>
            </a:r>
            <a:r>
              <a:rPr lang="en-US" dirty="0" err="1"/>
              <a:t>Shimanskaya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 descr="C:\Users\nastya.schimanskaya\Downloads\WhatsApp Image 2018-05-15 at 13.25.2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3377153" cy="4434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Ivan </a:t>
            </a:r>
            <a:r>
              <a:rPr lang="en-US" dirty="0" err="1"/>
              <a:t>Kruzilov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94875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Dmitry</a:t>
            </a:r>
            <a:r>
              <a:rPr lang="ru-RU" dirty="0"/>
              <a:t> </a:t>
            </a:r>
            <a:r>
              <a:rPr lang="ru-RU" dirty="0" err="1"/>
              <a:t>Denischuk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2050" name="Picture 2" descr="C:\Users\Елесей\Dropbox\Riedle\Анкеты выпускников\Выпускники\Денищук 2016\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Nadezhda</a:t>
            </a:r>
            <a:r>
              <a:rPr lang="en-US" dirty="0"/>
              <a:t> </a:t>
            </a:r>
            <a:r>
              <a:rPr lang="en-US" dirty="0" err="1"/>
              <a:t>Fomenko</a:t>
            </a:r>
            <a:r>
              <a:rPr lang="en-US" dirty="0"/>
              <a:t> (Gavrilova)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51263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32459B-5084-4B7F-A979-2326F67120F6}" type="slidenum">
              <a:rPr lang="de-DE" altLang="ru-RU" smtClean="0">
                <a:solidFill>
                  <a:srgbClr val="FFFFFF"/>
                </a:solidFill>
              </a:rPr>
              <a:pPr/>
              <a:t>35</a:t>
            </a:fld>
            <a:endParaRPr lang="de-DE" altLang="ru-RU">
              <a:solidFill>
                <a:srgbClr val="FFFFFF"/>
              </a:solidFill>
            </a:endParaRP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85725" y="1484313"/>
            <a:ext cx="89725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Numerical simulation</a:t>
            </a:r>
            <a:r>
              <a:rPr lang="ru-RU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of boiler’s</a:t>
            </a:r>
            <a:r>
              <a:rPr lang="ru-RU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burner </a:t>
            </a:r>
            <a:endParaRPr lang="ru-RU" altLang="ru-RU" sz="26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in the project design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for the boiler TGMP-</a:t>
            </a:r>
            <a:r>
              <a:rPr lang="en-US" altLang="ru-RU" sz="2600" b="1">
                <a:solidFill>
                  <a:srgbClr val="2E6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600" b="1">
                <a:solidFill>
                  <a:srgbClr val="2E64B4"/>
                </a:solidFill>
                <a:latin typeface="Georgia" panose="02040502050405020303" pitchFamily="18" charset="0"/>
              </a:rPr>
              <a:t>using ANSYS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0" y="3619500"/>
            <a:ext cx="484028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Student: 		Nadezhda</a:t>
            </a:r>
            <a:r>
              <a:rPr lang="ru-RU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Fomenko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Supervisors:              </a:t>
            </a:r>
            <a:r>
              <a:rPr lang="ru-RU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	</a:t>
            </a: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TPP MPEI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		 Dr.-Ing.  Vadim Prokhorov</a:t>
            </a:r>
            <a:endParaRPr lang="ru-RU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6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		</a:t>
            </a: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LSTM FAU</a:t>
            </a:r>
            <a:endParaRPr lang="ru-RU" altLang="ru-RU" sz="16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		</a:t>
            </a: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Prof. Dr.-Ing</a:t>
            </a:r>
            <a:r>
              <a:rPr lang="ru-RU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.</a:t>
            </a: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 Antonio Delgado</a:t>
            </a:r>
            <a:endParaRPr lang="en-US" altLang="ru-RU" sz="16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		Dipl.-Ing</a:t>
            </a:r>
            <a:r>
              <a:rPr lang="ru-RU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.</a:t>
            </a: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 Riadh Omri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		Dipl.-Ing</a:t>
            </a:r>
            <a:r>
              <a:rPr lang="ru-RU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.</a:t>
            </a: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 Vojislav Jovicic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		</a:t>
            </a:r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3077" name="Прямоугольник 5"/>
          <p:cNvSpPr>
            <a:spLocks noChangeArrowheads="1"/>
          </p:cNvSpPr>
          <p:nvPr/>
        </p:nvSpPr>
        <p:spPr bwMode="auto">
          <a:xfrm>
            <a:off x="7596188" y="5807075"/>
            <a:ext cx="1281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2E6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01.06.2018.</a:t>
            </a:r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72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179388" y="333375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Goal and motivation</a:t>
            </a:r>
          </a:p>
        </p:txBody>
      </p:sp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179388" y="1196975"/>
            <a:ext cx="87852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2E64B4"/>
                </a:solidFill>
                <a:latin typeface="Georgia" panose="02040502050405020303" pitchFamily="18" charset="0"/>
              </a:rPr>
              <a:t>Goal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Numerical simulation part of the project design burner to get velocity, temperature and concentrations fields of substances at the inlet to the boiler furnace</a:t>
            </a:r>
            <a:r>
              <a:rPr lang="ru-RU" altLang="ru-RU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with using the data of the five operating modes of the burner</a:t>
            </a:r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B86479-953D-4EAA-B28F-1FFACD5309AD}"/>
              </a:ext>
            </a:extLst>
          </p:cNvPr>
          <p:cNvSpPr/>
          <p:nvPr/>
        </p:nvSpPr>
        <p:spPr>
          <a:xfrm>
            <a:off x="179388" y="2890838"/>
            <a:ext cx="878522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Motivation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To make numerical simulation of the boiler furnace with more precise input data</a:t>
            </a:r>
            <a:endParaRPr lang="ru-RU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To get more experience in the ANSYS software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To learn how to work with structure mesh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To learn how to work with complex geometry and with big amount of meshes for one geometry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sp>
        <p:nvSpPr>
          <p:cNvPr id="4101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924675" y="6524625"/>
            <a:ext cx="2133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2F7DA8-D696-459F-B784-BD77697A419F}" type="slidenum">
              <a:rPr lang="de-DE" altLang="ru-RU" smtClean="0">
                <a:solidFill>
                  <a:srgbClr val="FFFFFF"/>
                </a:solidFill>
              </a:rPr>
              <a:pPr/>
              <a:t>36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41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104775" y="639763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The main idea</a:t>
            </a:r>
            <a:r>
              <a:rPr lang="ru-RU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: </a:t>
            </a: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another way to numerical simulation of the furnace</a:t>
            </a:r>
          </a:p>
        </p:txBody>
      </p:sp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323850" y="1347788"/>
            <a:ext cx="2519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“Traditional way”</a:t>
            </a:r>
          </a:p>
        </p:txBody>
      </p:sp>
      <p:pic>
        <p:nvPicPr>
          <p:cNvPr id="5124" name="Рисунок 6"/>
          <p:cNvPicPr>
            <a:picLocks noChangeAspect="1" noChangeArrowheads="1"/>
          </p:cNvPicPr>
          <p:nvPr/>
        </p:nvPicPr>
        <p:blipFill>
          <a:blip r:embed="rId2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60525"/>
            <a:ext cx="316388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1639888"/>
            <a:ext cx="1951037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7" b="33150"/>
          <a:stretch>
            <a:fillRect/>
          </a:stretch>
        </p:blipFill>
        <p:spPr bwMode="auto">
          <a:xfrm>
            <a:off x="7235825" y="1644650"/>
            <a:ext cx="1000125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4B60BB-3FE6-42C1-93D8-C5DCD1F3B74D}"/>
              </a:ext>
            </a:extLst>
          </p:cNvPr>
          <p:cNvSpPr/>
          <p:nvPr/>
        </p:nvSpPr>
        <p:spPr>
          <a:xfrm>
            <a:off x="6805409" y="2132856"/>
            <a:ext cx="430887" cy="140839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dirty="0">
                <a:solidFill>
                  <a:srgbClr val="2E64B4"/>
                </a:solidFill>
                <a:latin typeface="Georgia" panose="02040502050405020303" pitchFamily="18" charset="0"/>
              </a:rPr>
              <a:t>Front of boiler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5128" name="Прямоугольник 8"/>
          <p:cNvSpPr>
            <a:spLocks noChangeArrowheads="1"/>
          </p:cNvSpPr>
          <p:nvPr/>
        </p:nvSpPr>
        <p:spPr bwMode="auto">
          <a:xfrm>
            <a:off x="3495675" y="5126038"/>
            <a:ext cx="25098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As usual: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Flow inlets into the boiler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are as planes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2E64B4"/>
                </a:solidFill>
                <a:latin typeface="Georgia" panose="02040502050405020303" pitchFamily="18" charset="0"/>
              </a:rPr>
              <a:t>the direction of flow</a:t>
            </a:r>
            <a:endParaRPr lang="ru-RU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sp>
        <p:nvSpPr>
          <p:cNvPr id="5129" name="Прямоугольник 9"/>
          <p:cNvSpPr>
            <a:spLocks noChangeArrowheads="1"/>
          </p:cNvSpPr>
          <p:nvPr/>
        </p:nvSpPr>
        <p:spPr bwMode="auto">
          <a:xfrm>
            <a:off x="6089650" y="4656138"/>
            <a:ext cx="2933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6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>
                <a:solidFill>
                  <a:srgbClr val="FF0000"/>
                </a:solidFill>
                <a:latin typeface="Georgia" panose="02040502050405020303" pitchFamily="18" charset="0"/>
              </a:rPr>
              <a:t>The problem:</a:t>
            </a:r>
            <a:endParaRPr lang="ru-RU" altLang="ru-RU" sz="16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FF0000"/>
                </a:solidFill>
                <a:latin typeface="Georgia" panose="02040502050405020303" pitchFamily="18" charset="0"/>
              </a:rPr>
              <a:t>The loss of information about</a:t>
            </a:r>
            <a:endParaRPr lang="ru-RU" altLang="ru-RU" sz="16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FF0000"/>
                </a:solidFill>
                <a:latin typeface="Georgia" panose="02040502050405020303" pitchFamily="18" charset="0"/>
              </a:rPr>
              <a:t>the mixing of gas and air</a:t>
            </a:r>
            <a:endParaRPr lang="ru-RU" altLang="ru-RU" sz="16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FF0000"/>
                </a:solidFill>
                <a:latin typeface="Georgia" panose="02040502050405020303" pitchFamily="18" charset="0"/>
              </a:rPr>
              <a:t>at the site of the burner before</a:t>
            </a:r>
            <a:endParaRPr lang="ru-RU" altLang="ru-RU" sz="16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>
                <a:solidFill>
                  <a:srgbClr val="FF0000"/>
                </a:solidFill>
                <a:latin typeface="Georgia" panose="02040502050405020303" pitchFamily="18" charset="0"/>
              </a:rPr>
              <a:t>front of the boiler</a:t>
            </a:r>
            <a:endParaRPr lang="ru-RU" altLang="ru-RU" sz="16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56290E1-97DE-4089-B1CA-DAEA61212791}"/>
              </a:ext>
            </a:extLst>
          </p:cNvPr>
          <p:cNvSpPr/>
          <p:nvPr/>
        </p:nvSpPr>
        <p:spPr>
          <a:xfrm>
            <a:off x="7235825" y="1517650"/>
            <a:ext cx="865188" cy="2892425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BEB1D6F-62F9-4F4B-B7C2-83EE9698BD6D}"/>
              </a:ext>
            </a:extLst>
          </p:cNvPr>
          <p:cNvCxnSpPr/>
          <p:nvPr/>
        </p:nvCxnSpPr>
        <p:spPr>
          <a:xfrm flipV="1">
            <a:off x="6443663" y="3933825"/>
            <a:ext cx="792162" cy="100806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607EBEA-7F49-4ECC-BDC5-1D552BB88001}"/>
              </a:ext>
            </a:extLst>
          </p:cNvPr>
          <p:cNvCxnSpPr>
            <a:cxnSpLocks/>
          </p:cNvCxnSpPr>
          <p:nvPr/>
        </p:nvCxnSpPr>
        <p:spPr>
          <a:xfrm flipV="1">
            <a:off x="4383088" y="3429000"/>
            <a:ext cx="114300" cy="1655763"/>
          </a:xfrm>
          <a:prstGeom prst="straightConnector1">
            <a:avLst/>
          </a:prstGeom>
          <a:ln w="38100">
            <a:solidFill>
              <a:srgbClr val="578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8067920-92C1-4DD1-B7BE-9A65618816C4}"/>
              </a:ext>
            </a:extLst>
          </p:cNvPr>
          <p:cNvCxnSpPr>
            <a:cxnSpLocks/>
          </p:cNvCxnSpPr>
          <p:nvPr/>
        </p:nvCxnSpPr>
        <p:spPr>
          <a:xfrm flipH="1" flipV="1">
            <a:off x="2506663" y="4656138"/>
            <a:ext cx="1868487" cy="428625"/>
          </a:xfrm>
          <a:prstGeom prst="straightConnector1">
            <a:avLst/>
          </a:prstGeom>
          <a:ln w="38100">
            <a:solidFill>
              <a:srgbClr val="578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78FDA-5142-4636-8BD1-D4D1B8F5E2A1}" type="slidenum">
              <a:rPr lang="de-DE" altLang="ru-RU" smtClean="0">
                <a:solidFill>
                  <a:srgbClr val="FFFFFF"/>
                </a:solidFill>
              </a:rPr>
              <a:pPr/>
              <a:t>37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62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142875" y="369888"/>
            <a:ext cx="878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The main idea</a:t>
            </a:r>
            <a:r>
              <a:rPr lang="ru-RU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: </a:t>
            </a: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another way to numerical simulation of the furnace</a:t>
            </a:r>
          </a:p>
        </p:txBody>
      </p:sp>
      <p:sp>
        <p:nvSpPr>
          <p:cNvPr id="6147" name="Прямоугольник 6"/>
          <p:cNvSpPr>
            <a:spLocks noChangeArrowheads="1"/>
          </p:cNvSpPr>
          <p:nvPr/>
        </p:nvSpPr>
        <p:spPr bwMode="auto">
          <a:xfrm>
            <a:off x="2778125" y="1444625"/>
            <a:ext cx="5184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“New way” of furnace</a:t>
            </a:r>
            <a:r>
              <a:rPr lang="ru-RU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sz="1600" b="1">
                <a:solidFill>
                  <a:srgbClr val="2E64B4"/>
                </a:solidFill>
                <a:latin typeface="Georgia" panose="02040502050405020303" pitchFamily="18" charset="0"/>
              </a:rPr>
              <a:t>simulation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E9009CC-37FA-4E32-B1A8-30F507E15020}"/>
              </a:ext>
            </a:extLst>
          </p:cNvPr>
          <p:cNvSpPr/>
          <p:nvPr/>
        </p:nvSpPr>
        <p:spPr>
          <a:xfrm>
            <a:off x="684213" y="1487488"/>
            <a:ext cx="7775575" cy="431800"/>
          </a:xfrm>
          <a:prstGeom prst="downArrow">
            <a:avLst/>
          </a:prstGeom>
          <a:noFill/>
          <a:ln w="9525">
            <a:solidFill>
              <a:srgbClr val="57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027238"/>
            <a:ext cx="18478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0"/>
          <a:stretch>
            <a:fillRect/>
          </a:stretch>
        </p:blipFill>
        <p:spPr bwMode="auto">
          <a:xfrm>
            <a:off x="20638" y="4868863"/>
            <a:ext cx="203041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03C979-EB18-41AF-A546-86EEB03B42F8}"/>
              </a:ext>
            </a:extLst>
          </p:cNvPr>
          <p:cNvSpPr/>
          <p:nvPr/>
        </p:nvSpPr>
        <p:spPr>
          <a:xfrm>
            <a:off x="2034949" y="4900972"/>
            <a:ext cx="400110" cy="124008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dirty="0">
                <a:solidFill>
                  <a:srgbClr val="2E64B4"/>
                </a:solidFill>
                <a:latin typeface="Georgia" panose="02040502050405020303" pitchFamily="18" charset="0"/>
              </a:rPr>
              <a:t>Front of boiler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50D419-78C5-4DCA-A3F8-CB9CC0BF770A}"/>
              </a:ext>
            </a:extLst>
          </p:cNvPr>
          <p:cNvSpPr/>
          <p:nvPr/>
        </p:nvSpPr>
        <p:spPr>
          <a:xfrm>
            <a:off x="2435225" y="2660650"/>
            <a:ext cx="26082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600" dirty="0">
                <a:solidFill>
                  <a:srgbClr val="2E64B4"/>
                </a:solidFill>
                <a:latin typeface="Georgia" panose="02040502050405020303" pitchFamily="18" charset="0"/>
              </a:rPr>
              <a:t>Numerical simulation</a:t>
            </a:r>
            <a:endParaRPr lang="ru-RU" sz="1600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2E64B4"/>
                </a:solidFill>
                <a:latin typeface="Georgia" panose="02040502050405020303" pitchFamily="18" charset="0"/>
              </a:rPr>
              <a:t>of the burner:</a:t>
            </a:r>
            <a:endParaRPr lang="ru-RU" sz="1600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2E64B4"/>
                </a:solidFill>
                <a:latin typeface="Georgia" panose="02040502050405020303" pitchFamily="18" charset="0"/>
              </a:rPr>
              <a:t>the fuel</a:t>
            </a:r>
            <a:r>
              <a:rPr lang="ru-RU" sz="1600" dirty="0">
                <a:solidFill>
                  <a:srgbClr val="2E64B4"/>
                </a:solidFill>
                <a:latin typeface="Georgia" panose="02040502050405020303" pitchFamily="18" charset="0"/>
              </a:rPr>
              <a:t> +</a:t>
            </a:r>
            <a:r>
              <a:rPr lang="en-US" sz="1600" dirty="0">
                <a:solidFill>
                  <a:srgbClr val="2E64B4"/>
                </a:solidFill>
                <a:latin typeface="Georgia" panose="02040502050405020303" pitchFamily="18" charset="0"/>
              </a:rPr>
              <a:t> primary air</a:t>
            </a:r>
            <a:endParaRPr lang="ru-RU" sz="1600" dirty="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406D9FB-D548-4601-A679-20D47093A1AF}"/>
              </a:ext>
            </a:extLst>
          </p:cNvPr>
          <p:cNvCxnSpPr>
            <a:cxnSpLocks/>
          </p:cNvCxnSpPr>
          <p:nvPr/>
        </p:nvCxnSpPr>
        <p:spPr>
          <a:xfrm flipH="1">
            <a:off x="1258888" y="3141663"/>
            <a:ext cx="1247775" cy="215900"/>
          </a:xfrm>
          <a:prstGeom prst="straightConnector1">
            <a:avLst/>
          </a:prstGeom>
          <a:ln w="38100">
            <a:solidFill>
              <a:srgbClr val="578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5B06F90-8467-4EA3-80C3-35860D9ED09C}"/>
              </a:ext>
            </a:extLst>
          </p:cNvPr>
          <p:cNvCxnSpPr>
            <a:cxnSpLocks/>
          </p:cNvCxnSpPr>
          <p:nvPr/>
        </p:nvCxnSpPr>
        <p:spPr>
          <a:xfrm flipH="1">
            <a:off x="401638" y="3141663"/>
            <a:ext cx="2105025" cy="2159000"/>
          </a:xfrm>
          <a:prstGeom prst="straightConnector1">
            <a:avLst/>
          </a:prstGeom>
          <a:ln w="38100">
            <a:solidFill>
              <a:srgbClr val="578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5" name="Рисунок 6"/>
          <p:cNvPicPr>
            <a:picLocks noChangeAspect="1" noChangeArrowheads="1"/>
          </p:cNvPicPr>
          <p:nvPr/>
        </p:nvPicPr>
        <p:blipFill>
          <a:blip r:embed="rId4">
            <a:lum bright="-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2292350"/>
            <a:ext cx="27463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Прямоугольник 20"/>
          <p:cNvSpPr>
            <a:spLocks noChangeArrowheads="1"/>
          </p:cNvSpPr>
          <p:nvPr/>
        </p:nvSpPr>
        <p:spPr bwMode="auto">
          <a:xfrm>
            <a:off x="3265488" y="3978275"/>
            <a:ext cx="2609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>
                <a:solidFill>
                  <a:srgbClr val="00B050"/>
                </a:solidFill>
                <a:latin typeface="Georgia" panose="02040502050405020303" pitchFamily="18" charset="0"/>
              </a:rPr>
              <a:t>2. </a:t>
            </a:r>
            <a:r>
              <a:rPr lang="en-US" altLang="ru-RU" sz="1600">
                <a:solidFill>
                  <a:srgbClr val="00B050"/>
                </a:solidFill>
                <a:latin typeface="Georgia" panose="02040502050405020303" pitchFamily="18" charset="0"/>
              </a:rPr>
              <a:t>Copying information about the flow of the fuel+primary air as the profile to the model of the boiler</a:t>
            </a:r>
            <a:endParaRPr lang="ru-RU" altLang="ru-RU" sz="160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A500D10-FFE0-4069-A0A8-4A9C73346837}"/>
              </a:ext>
            </a:extLst>
          </p:cNvPr>
          <p:cNvSpPr/>
          <p:nvPr/>
        </p:nvSpPr>
        <p:spPr>
          <a:xfrm>
            <a:off x="1763713" y="4797425"/>
            <a:ext cx="287337" cy="14017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7F4EE300-3015-45F0-8FAA-F5E9E40E25CF}"/>
              </a:ext>
            </a:extLst>
          </p:cNvPr>
          <p:cNvSpPr/>
          <p:nvPr/>
        </p:nvSpPr>
        <p:spPr>
          <a:xfrm>
            <a:off x="1944688" y="5095875"/>
            <a:ext cx="4589462" cy="1287463"/>
          </a:xfrm>
          <a:custGeom>
            <a:avLst/>
            <a:gdLst>
              <a:gd name="connsiteX0" fmla="*/ 0 w 4589755"/>
              <a:gd name="connsiteY0" fmla="*/ 1074198 h 1287267"/>
              <a:gd name="connsiteX1" fmla="*/ 1029809 w 4589755"/>
              <a:gd name="connsiteY1" fmla="*/ 1207363 h 1287267"/>
              <a:gd name="connsiteX2" fmla="*/ 4589755 w 4589755"/>
              <a:gd name="connsiteY2" fmla="*/ 0 h 128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9755" h="1287267">
                <a:moveTo>
                  <a:pt x="0" y="1074198"/>
                </a:moveTo>
                <a:cubicBezTo>
                  <a:pt x="132425" y="1230297"/>
                  <a:pt x="264850" y="1386396"/>
                  <a:pt x="1029809" y="1207363"/>
                </a:cubicBezTo>
                <a:cubicBezTo>
                  <a:pt x="1794768" y="1028330"/>
                  <a:pt x="4065972" y="136124"/>
                  <a:pt x="4589755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26A4877-8B0C-48A2-B9EA-136B150F11D2}"/>
              </a:ext>
            </a:extLst>
          </p:cNvPr>
          <p:cNvCxnSpPr>
            <a:cxnSpLocks/>
          </p:cNvCxnSpPr>
          <p:nvPr/>
        </p:nvCxnSpPr>
        <p:spPr>
          <a:xfrm>
            <a:off x="6084888" y="5095875"/>
            <a:ext cx="44926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983A8A1-4395-4A16-8BEF-5A0199E68DB2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6180138" y="5095875"/>
            <a:ext cx="354012" cy="2047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50272110-AA4D-4FF5-B9E1-015D89D0F25F}"/>
              </a:ext>
            </a:extLst>
          </p:cNvPr>
          <p:cNvSpPr/>
          <p:nvPr/>
        </p:nvSpPr>
        <p:spPr>
          <a:xfrm>
            <a:off x="192088" y="2844800"/>
            <a:ext cx="1220787" cy="11842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510D2C15-E89F-45E9-AE33-4F9D3B01CFDD}"/>
              </a:ext>
            </a:extLst>
          </p:cNvPr>
          <p:cNvSpPr/>
          <p:nvPr/>
        </p:nvSpPr>
        <p:spPr>
          <a:xfrm>
            <a:off x="1279525" y="3779838"/>
            <a:ext cx="5216525" cy="1878012"/>
          </a:xfrm>
          <a:custGeom>
            <a:avLst/>
            <a:gdLst>
              <a:gd name="connsiteX0" fmla="*/ 0 w 5216434"/>
              <a:gd name="connsiteY0" fmla="*/ 0 h 1877581"/>
              <a:gd name="connsiteX1" fmla="*/ 1558834 w 5216434"/>
              <a:gd name="connsiteY1" fmla="*/ 653143 h 1877581"/>
              <a:gd name="connsiteX2" fmla="*/ 2168434 w 5216434"/>
              <a:gd name="connsiteY2" fmla="*/ 1854926 h 1877581"/>
              <a:gd name="connsiteX3" fmla="*/ 5216434 w 5216434"/>
              <a:gd name="connsiteY3" fmla="*/ 1323703 h 18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6434" h="1877581">
                <a:moveTo>
                  <a:pt x="0" y="0"/>
                </a:moveTo>
                <a:cubicBezTo>
                  <a:pt x="598714" y="171994"/>
                  <a:pt x="1197428" y="343989"/>
                  <a:pt x="1558834" y="653143"/>
                </a:cubicBezTo>
                <a:cubicBezTo>
                  <a:pt x="1920240" y="962297"/>
                  <a:pt x="1558834" y="1743166"/>
                  <a:pt x="2168434" y="1854926"/>
                </a:cubicBezTo>
                <a:cubicBezTo>
                  <a:pt x="2778034" y="1966686"/>
                  <a:pt x="3997234" y="1645194"/>
                  <a:pt x="5216434" y="132370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163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2C4AB2-E15E-4778-A2BC-23A7C4ED6D58}" type="slidenum">
              <a:rPr lang="de-DE" altLang="ru-RU" smtClean="0">
                <a:solidFill>
                  <a:srgbClr val="FFFFFF"/>
                </a:solidFill>
              </a:rPr>
              <a:pPr/>
              <a:t>38</a:t>
            </a:fld>
            <a:endParaRPr lang="de-DE" altLang="ru-RU">
              <a:solidFill>
                <a:srgbClr val="FFFFFF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01888" y="2401888"/>
            <a:ext cx="2674937" cy="12271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2479675" y="2054225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</a:rPr>
              <a:t>Goal of my work</a:t>
            </a:r>
          </a:p>
        </p:txBody>
      </p:sp>
    </p:spTree>
    <p:extLst>
      <p:ext uri="{BB962C8B-B14F-4D97-AF65-F5344CB8AC3E}">
        <p14:creationId xmlns:p14="http://schemas.microsoft.com/office/powerpoint/2010/main" val="213587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273050" y="392113"/>
            <a:ext cx="87852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Geometry of burner</a:t>
            </a:r>
          </a:p>
        </p:txBody>
      </p:sp>
      <p:pic>
        <p:nvPicPr>
          <p:cNvPr id="717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268413"/>
            <a:ext cx="44386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1030288"/>
            <a:ext cx="3963987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6877A7-FD70-4F1E-B514-A4885E363D0A}"/>
              </a:ext>
            </a:extLst>
          </p:cNvPr>
          <p:cNvSpPr/>
          <p:nvPr/>
        </p:nvSpPr>
        <p:spPr>
          <a:xfrm>
            <a:off x="5220072" y="2212243"/>
            <a:ext cx="400110" cy="1517028"/>
          </a:xfrm>
          <a:prstGeom prst="rect">
            <a:avLst/>
          </a:prstGeom>
        </p:spPr>
        <p:txBody>
          <a:bodyPr vert="vert27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dirty="0">
                <a:solidFill>
                  <a:srgbClr val="2E64B4"/>
                </a:solidFill>
                <a:latin typeface="Georgia" panose="02040502050405020303" pitchFamily="18" charset="0"/>
              </a:rPr>
              <a:t>Front of boiler</a:t>
            </a: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B496468-6DEE-46F2-B43F-A9A6E09B2C9D}"/>
              </a:ext>
            </a:extLst>
          </p:cNvPr>
          <p:cNvCxnSpPr>
            <a:cxnSpLocks/>
          </p:cNvCxnSpPr>
          <p:nvPr/>
        </p:nvCxnSpPr>
        <p:spPr>
          <a:xfrm flipV="1">
            <a:off x="2700338" y="2924175"/>
            <a:ext cx="576262" cy="4333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71FD2A0-05AF-40F3-AA09-B0425796E8C5}"/>
              </a:ext>
            </a:extLst>
          </p:cNvPr>
          <p:cNvCxnSpPr>
            <a:cxnSpLocks/>
          </p:cNvCxnSpPr>
          <p:nvPr/>
        </p:nvCxnSpPr>
        <p:spPr>
          <a:xfrm>
            <a:off x="2700338" y="3357563"/>
            <a:ext cx="647700" cy="3587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12F4E65C-523F-4724-B560-0B09759C3BE1}"/>
              </a:ext>
            </a:extLst>
          </p:cNvPr>
          <p:cNvSpPr/>
          <p:nvPr/>
        </p:nvSpPr>
        <p:spPr>
          <a:xfrm>
            <a:off x="3276600" y="2924175"/>
            <a:ext cx="168275" cy="785813"/>
          </a:xfrm>
          <a:custGeom>
            <a:avLst/>
            <a:gdLst>
              <a:gd name="connsiteX0" fmla="*/ 0 w 168132"/>
              <a:gd name="connsiteY0" fmla="*/ 0 h 785813"/>
              <a:gd name="connsiteX1" fmla="*/ 100013 w 168132"/>
              <a:gd name="connsiteY1" fmla="*/ 123825 h 785813"/>
              <a:gd name="connsiteX2" fmla="*/ 157163 w 168132"/>
              <a:gd name="connsiteY2" fmla="*/ 304800 h 785813"/>
              <a:gd name="connsiteX3" fmla="*/ 166688 w 168132"/>
              <a:gd name="connsiteY3" fmla="*/ 476250 h 785813"/>
              <a:gd name="connsiteX4" fmla="*/ 138113 w 168132"/>
              <a:gd name="connsiteY4" fmla="*/ 638175 h 785813"/>
              <a:gd name="connsiteX5" fmla="*/ 80963 w 168132"/>
              <a:gd name="connsiteY5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132" h="785813">
                <a:moveTo>
                  <a:pt x="0" y="0"/>
                </a:moveTo>
                <a:cubicBezTo>
                  <a:pt x="36909" y="36512"/>
                  <a:pt x="73819" y="73025"/>
                  <a:pt x="100013" y="123825"/>
                </a:cubicBezTo>
                <a:cubicBezTo>
                  <a:pt x="126207" y="174625"/>
                  <a:pt x="146051" y="246063"/>
                  <a:pt x="157163" y="304800"/>
                </a:cubicBezTo>
                <a:cubicBezTo>
                  <a:pt x="168275" y="363537"/>
                  <a:pt x="169863" y="420688"/>
                  <a:pt x="166688" y="476250"/>
                </a:cubicBezTo>
                <a:cubicBezTo>
                  <a:pt x="163513" y="531812"/>
                  <a:pt x="152400" y="586581"/>
                  <a:pt x="138113" y="638175"/>
                </a:cubicBezTo>
                <a:cubicBezTo>
                  <a:pt x="123826" y="689769"/>
                  <a:pt x="102394" y="737791"/>
                  <a:pt x="80963" y="78581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77" name="Прямоугольник 15"/>
          <p:cNvSpPr>
            <a:spLocks noChangeArrowheads="1"/>
          </p:cNvSpPr>
          <p:nvPr/>
        </p:nvSpPr>
        <p:spPr bwMode="auto">
          <a:xfrm>
            <a:off x="3903663" y="5229225"/>
            <a:ext cx="42100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B050"/>
                </a:solidFill>
                <a:latin typeface="Georgia" panose="02040502050405020303" pitchFamily="18" charset="0"/>
              </a:rPr>
              <a:t>Creating geometry only for </a:t>
            </a:r>
            <a:r>
              <a:rPr lang="en-US" altLang="ru-RU" sz="2000" b="1">
                <a:solidFill>
                  <a:srgbClr val="00B050"/>
                </a:solidFill>
                <a:latin typeface="Georgia" panose="02040502050405020303" pitchFamily="18" charset="0"/>
              </a:rPr>
              <a:t>V-section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00B050"/>
                </a:solidFill>
                <a:latin typeface="Georgia" panose="02040502050405020303" pitchFamily="18" charset="0"/>
              </a:rPr>
              <a:t>because the geometry has a symmetry</a:t>
            </a:r>
            <a:endParaRPr lang="ru-RU" altLang="ru-RU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cxnSp>
        <p:nvCxnSpPr>
          <p:cNvPr id="18" name="Соединитель: изогнутый 17">
            <a:extLst>
              <a:ext uri="{FF2B5EF4-FFF2-40B4-BE49-F238E27FC236}">
                <a16:creationId xmlns:a16="http://schemas.microsoft.com/office/drawing/2014/main" id="{C7E406CB-B4D1-46CA-A968-8020B84424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30562" y="3643313"/>
            <a:ext cx="1698625" cy="1270000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51EEC3-3DB6-4416-8992-2D2DE122BEF8}" type="slidenum">
              <a:rPr lang="de-DE" altLang="ru-RU" smtClean="0">
                <a:solidFill>
                  <a:srgbClr val="FFFFFF"/>
                </a:solidFill>
              </a:rPr>
              <a:pPr/>
              <a:t>39</a:t>
            </a:fld>
            <a:endParaRPr lang="de-DE" altLang="ru-RU">
              <a:solidFill>
                <a:srgbClr val="FFFFFF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6E424E7-438D-4437-93E5-3A2D64611071}"/>
              </a:ext>
            </a:extLst>
          </p:cNvPr>
          <p:cNvCxnSpPr>
            <a:cxnSpLocks/>
          </p:cNvCxnSpPr>
          <p:nvPr/>
        </p:nvCxnSpPr>
        <p:spPr>
          <a:xfrm flipH="1">
            <a:off x="1763713" y="3729038"/>
            <a:ext cx="720725" cy="2135187"/>
          </a:xfrm>
          <a:prstGeom prst="straightConnector1">
            <a:avLst/>
          </a:prstGeom>
          <a:ln w="127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94410A-E890-4217-88A0-FBC2591076C7}"/>
              </a:ext>
            </a:extLst>
          </p:cNvPr>
          <p:cNvSpPr/>
          <p:nvPr/>
        </p:nvSpPr>
        <p:spPr>
          <a:xfrm>
            <a:off x="1295171" y="5864225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dirty="0">
                <a:solidFill>
                  <a:srgbClr val="000000"/>
                </a:solidFill>
                <a:highlight>
                  <a:srgbClr val="FF3300"/>
                </a:highlight>
                <a:latin typeface="Georgia" panose="02040502050405020303" pitchFamily="18" charset="0"/>
              </a:rPr>
              <a:t>fuel tubes</a:t>
            </a:r>
            <a:endParaRPr lang="ru-RU" dirty="0">
              <a:solidFill>
                <a:srgbClr val="000000"/>
              </a:solidFill>
              <a:highlight>
                <a:srgbClr val="FF3300"/>
              </a:highlight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39D64C5-38AF-46EF-8E84-A72B19BDD99D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885950" y="3773488"/>
            <a:ext cx="1025525" cy="2090737"/>
          </a:xfrm>
          <a:prstGeom prst="straightConnector1">
            <a:avLst/>
          </a:prstGeom>
          <a:ln w="127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BFC0AAD-8F11-44F9-95CA-BAA854E892EE}"/>
              </a:ext>
            </a:extLst>
          </p:cNvPr>
          <p:cNvCxnSpPr>
            <a:cxnSpLocks/>
          </p:cNvCxnSpPr>
          <p:nvPr/>
        </p:nvCxnSpPr>
        <p:spPr>
          <a:xfrm flipH="1">
            <a:off x="1336675" y="3249613"/>
            <a:ext cx="815975" cy="4794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FA75CF7-81B7-4418-8F8A-13B7B1D09272}"/>
              </a:ext>
            </a:extLst>
          </p:cNvPr>
          <p:cNvSpPr/>
          <p:nvPr/>
        </p:nvSpPr>
        <p:spPr>
          <a:xfrm>
            <a:off x="314909" y="3677439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dirty="0">
                <a:solidFill>
                  <a:srgbClr val="000000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primary air</a:t>
            </a:r>
            <a:endParaRPr lang="ru-RU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pic>
        <p:nvPicPr>
          <p:cNvPr id="718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2820988"/>
            <a:ext cx="4667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21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0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198438" y="377825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V-section of burner</a:t>
            </a:r>
          </a:p>
        </p:txBody>
      </p:sp>
      <p:pic>
        <p:nvPicPr>
          <p:cNvPr id="8195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177925"/>
            <a:ext cx="71024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3165475" y="1193800"/>
            <a:ext cx="248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0000"/>
                </a:solidFill>
                <a:latin typeface="Georgia" panose="02040502050405020303" pitchFamily="18" charset="0"/>
              </a:rPr>
              <a:t>Inlet of primary air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3932238" y="1757363"/>
            <a:ext cx="156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0000"/>
                </a:solidFill>
                <a:latin typeface="Georgia" panose="02040502050405020303" pitchFamily="18" charset="0"/>
              </a:rPr>
              <a:t>Inlet of fuel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8198" name="Прямоугольник 6"/>
          <p:cNvSpPr>
            <a:spLocks noChangeArrowheads="1"/>
          </p:cNvSpPr>
          <p:nvPr/>
        </p:nvSpPr>
        <p:spPr bwMode="auto">
          <a:xfrm>
            <a:off x="7358063" y="4630738"/>
            <a:ext cx="1293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0000"/>
                </a:solidFill>
                <a:latin typeface="Georgia" panose="02040502050405020303" pitchFamily="18" charset="0"/>
              </a:rPr>
              <a:t>Fuel tube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6453188" y="5268913"/>
            <a:ext cx="2481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0000"/>
                </a:solidFill>
                <a:latin typeface="Georgia" panose="02040502050405020303" pitchFamily="18" charset="0"/>
              </a:rPr>
              <a:t>Primary air section</a:t>
            </a:r>
            <a:endParaRPr lang="ru-RU" altLang="ru-RU" b="1">
              <a:solidFill>
                <a:srgbClr val="000000"/>
              </a:solidFill>
            </a:endParaRPr>
          </a:p>
        </p:txBody>
      </p:sp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29108C91-0A62-40E1-8B42-AE608E3AA4D5}"/>
              </a:ext>
            </a:extLst>
          </p:cNvPr>
          <p:cNvCxnSpPr/>
          <p:nvPr/>
        </p:nvCxnSpPr>
        <p:spPr>
          <a:xfrm>
            <a:off x="5653088" y="1425575"/>
            <a:ext cx="2219325" cy="287338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изогнутый 12">
            <a:extLst>
              <a:ext uri="{FF2B5EF4-FFF2-40B4-BE49-F238E27FC236}">
                <a16:creationId xmlns:a16="http://schemas.microsoft.com/office/drawing/2014/main" id="{F535D5C7-C60C-425E-A85B-93F0CD2EAB8D}"/>
              </a:ext>
            </a:extLst>
          </p:cNvPr>
          <p:cNvCxnSpPr>
            <a:cxnSpLocks/>
          </p:cNvCxnSpPr>
          <p:nvPr/>
        </p:nvCxnSpPr>
        <p:spPr>
          <a:xfrm>
            <a:off x="5568950" y="1982788"/>
            <a:ext cx="2860675" cy="252412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D30ACCCE-86F9-41F1-B208-ECD4C77E22A6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71407" y="3571081"/>
            <a:ext cx="1473200" cy="1014413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30AB6681-346D-46AF-9BF2-01D5005A967A}"/>
              </a:ext>
            </a:extLst>
          </p:cNvPr>
          <p:cNvCxnSpPr>
            <a:cxnSpLocks/>
          </p:cNvCxnSpPr>
          <p:nvPr/>
        </p:nvCxnSpPr>
        <p:spPr>
          <a:xfrm rot="10800000">
            <a:off x="4192588" y="4837113"/>
            <a:ext cx="2390775" cy="615950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Прямоугольник 22"/>
          <p:cNvSpPr>
            <a:spLocks noChangeArrowheads="1"/>
          </p:cNvSpPr>
          <p:nvPr/>
        </p:nvSpPr>
        <p:spPr bwMode="auto">
          <a:xfrm>
            <a:off x="0" y="2235200"/>
            <a:ext cx="3063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0000"/>
                </a:solidFill>
                <a:latin typeface="Georgia" panose="02040502050405020303" pitchFamily="18" charset="0"/>
              </a:rPr>
              <a:t>Plane of inlet into boiler</a:t>
            </a:r>
            <a:endParaRPr lang="ru-RU" altLang="ru-RU" b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B050"/>
                </a:solidFill>
                <a:latin typeface="Georgia" panose="02040502050405020303" pitchFamily="18" charset="0"/>
              </a:rPr>
              <a:t>my goal is to get</a:t>
            </a:r>
            <a:endParaRPr lang="ru-RU" altLang="ru-RU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B050"/>
                </a:solidFill>
                <a:latin typeface="Georgia" panose="02040502050405020303" pitchFamily="18" charset="0"/>
              </a:rPr>
              <a:t>the numerical values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B050"/>
                </a:solidFill>
                <a:latin typeface="Georgia" panose="02040502050405020303" pitchFamily="18" charset="0"/>
              </a:rPr>
              <a:t>of the flow parameters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00B050"/>
                </a:solidFill>
                <a:latin typeface="Georgia" panose="02040502050405020303" pitchFamily="18" charset="0"/>
              </a:rPr>
              <a:t>on this plane</a:t>
            </a:r>
            <a:endParaRPr lang="ru-RU" altLang="ru-RU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00"/>
              </a:solidFill>
            </a:endParaRPr>
          </a:p>
        </p:txBody>
      </p: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6F03CFB6-0E80-477C-8945-0BCBFD74BC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08175" y="3552825"/>
            <a:ext cx="2439988" cy="57943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8AA986-0FD1-4146-9656-D76A9B4C1305}" type="slidenum">
              <a:rPr lang="de-DE" altLang="ru-RU" smtClean="0">
                <a:solidFill>
                  <a:srgbClr val="FFFFFF"/>
                </a:solidFill>
              </a:rPr>
              <a:pPr/>
              <a:t>40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69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>
            <a:spLocks noChangeArrowheads="1"/>
          </p:cNvSpPr>
          <p:nvPr/>
        </p:nvSpPr>
        <p:spPr bwMode="auto">
          <a:xfrm>
            <a:off x="179388" y="458788"/>
            <a:ext cx="87852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Steps of work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32C8E8-F782-41C0-AB43-9FA7E00E42A1}"/>
              </a:ext>
            </a:extLst>
          </p:cNvPr>
          <p:cNvSpPr/>
          <p:nvPr/>
        </p:nvSpPr>
        <p:spPr>
          <a:xfrm>
            <a:off x="179388" y="1449388"/>
            <a:ext cx="878522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Finding the optimal division of geometry to create mesh</a:t>
            </a: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Finding the optimal method for connection meshes</a:t>
            </a: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 Finding the optimal method of choosing boundary conditions</a:t>
            </a: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Investigation of the feasibility of reducing the number of mesh</a:t>
            </a: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2E64B4"/>
                </a:solidFill>
                <a:latin typeface="Georgia" panose="02040502050405020303" pitchFamily="18" charset="0"/>
              </a:rPr>
              <a:t>      </a:t>
            </a: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elements by cutting off part of the geometry</a:t>
            </a: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2E64B4"/>
                </a:solidFill>
                <a:latin typeface="Georgia" panose="02040502050405020303" pitchFamily="18" charset="0"/>
              </a:rPr>
              <a:t>5.      </a:t>
            </a: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Numerical simulation of the five operating modes of the burner</a:t>
            </a: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sp>
        <p:nvSpPr>
          <p:cNvPr id="922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0651F4-DBE4-4A3E-BF93-023A2B882985}" type="slidenum">
              <a:rPr lang="de-DE" altLang="ru-RU" smtClean="0">
                <a:solidFill>
                  <a:srgbClr val="FFFFFF"/>
                </a:solidFill>
              </a:rPr>
              <a:pPr/>
              <a:t>41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179388" y="698500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Results</a:t>
            </a:r>
            <a:r>
              <a:rPr lang="ru-RU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of numerical simulation of the five operating modes</a:t>
            </a:r>
          </a:p>
        </p:txBody>
      </p:sp>
      <p:sp>
        <p:nvSpPr>
          <p:cNvPr id="10243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4E6215-BA68-44DF-BEF9-2AABE21438BA}" type="slidenum">
              <a:rPr lang="de-DE" altLang="ru-RU" smtClean="0">
                <a:solidFill>
                  <a:srgbClr val="FFFFFF"/>
                </a:solidFill>
              </a:rPr>
              <a:pPr/>
              <a:t>42</a:t>
            </a:fld>
            <a:endParaRPr lang="de-DE" altLang="ru-RU">
              <a:solidFill>
                <a:srgbClr val="FFFFFF"/>
              </a:solidFill>
            </a:endParaRPr>
          </a:p>
        </p:txBody>
      </p:sp>
      <p:pic>
        <p:nvPicPr>
          <p:cNvPr id="1024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5688"/>
            <a:ext cx="536575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625DDC6-DDB8-4DF5-A992-F952C5F4C8C5}"/>
              </a:ext>
            </a:extLst>
          </p:cNvPr>
          <p:cNvGraphicFramePr/>
          <p:nvPr/>
        </p:nvGraphicFramePr>
        <p:xfrm>
          <a:off x="179389" y="4098175"/>
          <a:ext cx="5307012" cy="218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319463"/>
            <a:ext cx="33480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7DCD2B-D58B-4169-BE9E-10216A18173E}"/>
              </a:ext>
            </a:extLst>
          </p:cNvPr>
          <p:cNvSpPr/>
          <p:nvPr/>
        </p:nvSpPr>
        <p:spPr>
          <a:xfrm>
            <a:off x="104775" y="1023938"/>
            <a:ext cx="5530850" cy="2862262"/>
          </a:xfrm>
          <a:prstGeom prst="rect">
            <a:avLst/>
          </a:prstGeom>
          <a:noFill/>
          <a:ln w="28575">
            <a:solidFill>
              <a:srgbClr val="57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571E90A-2D0E-4C3D-B4F9-952388640BF6}"/>
              </a:ext>
            </a:extLst>
          </p:cNvPr>
          <p:cNvCxnSpPr>
            <a:cxnSpLocks/>
          </p:cNvCxnSpPr>
          <p:nvPr/>
        </p:nvCxnSpPr>
        <p:spPr>
          <a:xfrm flipH="1" flipV="1">
            <a:off x="1041400" y="1817688"/>
            <a:ext cx="969963" cy="604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: фигура 22">
            <a:extLst>
              <a:ext uri="{FF2B5EF4-FFF2-40B4-BE49-F238E27FC236}">
                <a16:creationId xmlns:a16="http://schemas.microsoft.com/office/drawing/2014/main" id="{09D30846-F51F-48A9-BDE6-4E2CAE0C6BB5}"/>
              </a:ext>
            </a:extLst>
          </p:cNvPr>
          <p:cNvSpPr/>
          <p:nvPr/>
        </p:nvSpPr>
        <p:spPr>
          <a:xfrm>
            <a:off x="876300" y="1854200"/>
            <a:ext cx="187325" cy="1212850"/>
          </a:xfrm>
          <a:custGeom>
            <a:avLst/>
            <a:gdLst>
              <a:gd name="connsiteX0" fmla="*/ 248830 w 248830"/>
              <a:gd name="connsiteY0" fmla="*/ 0 h 1509204"/>
              <a:gd name="connsiteX1" fmla="*/ 142298 w 248830"/>
              <a:gd name="connsiteY1" fmla="*/ 230819 h 1509204"/>
              <a:gd name="connsiteX2" fmla="*/ 26888 w 248830"/>
              <a:gd name="connsiteY2" fmla="*/ 550416 h 1509204"/>
              <a:gd name="connsiteX3" fmla="*/ 255 w 248830"/>
              <a:gd name="connsiteY3" fmla="*/ 861134 h 1509204"/>
              <a:gd name="connsiteX4" fmla="*/ 35766 w 248830"/>
              <a:gd name="connsiteY4" fmla="*/ 1047565 h 1509204"/>
              <a:gd name="connsiteX5" fmla="*/ 133420 w 248830"/>
              <a:gd name="connsiteY5" fmla="*/ 1278384 h 1509204"/>
              <a:gd name="connsiteX6" fmla="*/ 248830 w 248830"/>
              <a:gd name="connsiteY6" fmla="*/ 1509204 h 1509204"/>
              <a:gd name="connsiteX7" fmla="*/ 248830 w 248830"/>
              <a:gd name="connsiteY7" fmla="*/ 1509204 h 150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830" h="1509204">
                <a:moveTo>
                  <a:pt x="248830" y="0"/>
                </a:moveTo>
                <a:cubicBezTo>
                  <a:pt x="214059" y="69541"/>
                  <a:pt x="179288" y="139083"/>
                  <a:pt x="142298" y="230819"/>
                </a:cubicBezTo>
                <a:cubicBezTo>
                  <a:pt x="105308" y="322555"/>
                  <a:pt x="50562" y="445364"/>
                  <a:pt x="26888" y="550416"/>
                </a:cubicBezTo>
                <a:cubicBezTo>
                  <a:pt x="3214" y="655468"/>
                  <a:pt x="-1225" y="778276"/>
                  <a:pt x="255" y="861134"/>
                </a:cubicBezTo>
                <a:cubicBezTo>
                  <a:pt x="1735" y="943992"/>
                  <a:pt x="13572" y="978023"/>
                  <a:pt x="35766" y="1047565"/>
                </a:cubicBezTo>
                <a:cubicBezTo>
                  <a:pt x="57960" y="1117107"/>
                  <a:pt x="97909" y="1201444"/>
                  <a:pt x="133420" y="1278384"/>
                </a:cubicBezTo>
                <a:cubicBezTo>
                  <a:pt x="168931" y="1355324"/>
                  <a:pt x="248830" y="1509204"/>
                  <a:pt x="248830" y="1509204"/>
                </a:cubicBezTo>
                <a:lnTo>
                  <a:pt x="248830" y="1509204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571E90A-2D0E-4C3D-B4F9-952388640BF6}"/>
              </a:ext>
            </a:extLst>
          </p:cNvPr>
          <p:cNvCxnSpPr>
            <a:cxnSpLocks/>
            <a:endCxn id="11" idx="6"/>
          </p:cNvCxnSpPr>
          <p:nvPr/>
        </p:nvCxnSpPr>
        <p:spPr>
          <a:xfrm flipH="1">
            <a:off x="1063625" y="2422525"/>
            <a:ext cx="947738" cy="6445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571E90A-2D0E-4C3D-B4F9-952388640BF6}"/>
              </a:ext>
            </a:extLst>
          </p:cNvPr>
          <p:cNvCxnSpPr>
            <a:cxnSpLocks/>
          </p:cNvCxnSpPr>
          <p:nvPr/>
        </p:nvCxnSpPr>
        <p:spPr>
          <a:xfrm flipH="1" flipV="1">
            <a:off x="3538538" y="1854200"/>
            <a:ext cx="900112" cy="5683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илиния: фигура 22">
            <a:extLst>
              <a:ext uri="{FF2B5EF4-FFF2-40B4-BE49-F238E27FC236}">
                <a16:creationId xmlns:a16="http://schemas.microsoft.com/office/drawing/2014/main" id="{09D30846-F51F-48A9-BDE6-4E2CAE0C6BB5}"/>
              </a:ext>
            </a:extLst>
          </p:cNvPr>
          <p:cNvSpPr/>
          <p:nvPr/>
        </p:nvSpPr>
        <p:spPr>
          <a:xfrm>
            <a:off x="3373438" y="1889125"/>
            <a:ext cx="187325" cy="1214438"/>
          </a:xfrm>
          <a:custGeom>
            <a:avLst/>
            <a:gdLst>
              <a:gd name="connsiteX0" fmla="*/ 248830 w 248830"/>
              <a:gd name="connsiteY0" fmla="*/ 0 h 1509204"/>
              <a:gd name="connsiteX1" fmla="*/ 142298 w 248830"/>
              <a:gd name="connsiteY1" fmla="*/ 230819 h 1509204"/>
              <a:gd name="connsiteX2" fmla="*/ 26888 w 248830"/>
              <a:gd name="connsiteY2" fmla="*/ 550416 h 1509204"/>
              <a:gd name="connsiteX3" fmla="*/ 255 w 248830"/>
              <a:gd name="connsiteY3" fmla="*/ 861134 h 1509204"/>
              <a:gd name="connsiteX4" fmla="*/ 35766 w 248830"/>
              <a:gd name="connsiteY4" fmla="*/ 1047565 h 1509204"/>
              <a:gd name="connsiteX5" fmla="*/ 133420 w 248830"/>
              <a:gd name="connsiteY5" fmla="*/ 1278384 h 1509204"/>
              <a:gd name="connsiteX6" fmla="*/ 248830 w 248830"/>
              <a:gd name="connsiteY6" fmla="*/ 1509204 h 1509204"/>
              <a:gd name="connsiteX7" fmla="*/ 248830 w 248830"/>
              <a:gd name="connsiteY7" fmla="*/ 1509204 h 150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830" h="1509204">
                <a:moveTo>
                  <a:pt x="248830" y="0"/>
                </a:moveTo>
                <a:cubicBezTo>
                  <a:pt x="214059" y="69541"/>
                  <a:pt x="179288" y="139083"/>
                  <a:pt x="142298" y="230819"/>
                </a:cubicBezTo>
                <a:cubicBezTo>
                  <a:pt x="105308" y="322555"/>
                  <a:pt x="50562" y="445364"/>
                  <a:pt x="26888" y="550416"/>
                </a:cubicBezTo>
                <a:cubicBezTo>
                  <a:pt x="3214" y="655468"/>
                  <a:pt x="-1225" y="778276"/>
                  <a:pt x="255" y="861134"/>
                </a:cubicBezTo>
                <a:cubicBezTo>
                  <a:pt x="1735" y="943992"/>
                  <a:pt x="13572" y="978023"/>
                  <a:pt x="35766" y="1047565"/>
                </a:cubicBezTo>
                <a:cubicBezTo>
                  <a:pt x="57960" y="1117107"/>
                  <a:pt x="97909" y="1201444"/>
                  <a:pt x="133420" y="1278384"/>
                </a:cubicBezTo>
                <a:cubicBezTo>
                  <a:pt x="168931" y="1355324"/>
                  <a:pt x="248830" y="1509204"/>
                  <a:pt x="248830" y="1509204"/>
                </a:cubicBezTo>
                <a:lnTo>
                  <a:pt x="248830" y="1509204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571E90A-2D0E-4C3D-B4F9-952388640BF6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3560763" y="2408238"/>
            <a:ext cx="901700" cy="6953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лилиния: фигура 27664">
            <a:extLst>
              <a:ext uri="{FF2B5EF4-FFF2-40B4-BE49-F238E27FC236}">
                <a16:creationId xmlns:a16="http://schemas.microsoft.com/office/drawing/2014/main" id="{E28AE1ED-98B2-4D68-9D61-57234D06B5A7}"/>
              </a:ext>
            </a:extLst>
          </p:cNvPr>
          <p:cNvSpPr/>
          <p:nvPr/>
        </p:nvSpPr>
        <p:spPr>
          <a:xfrm>
            <a:off x="1189038" y="2989263"/>
            <a:ext cx="2349500" cy="330200"/>
          </a:xfrm>
          <a:custGeom>
            <a:avLst/>
            <a:gdLst>
              <a:gd name="connsiteX0" fmla="*/ 0 w 5272548"/>
              <a:gd name="connsiteY0" fmla="*/ 0 h 923462"/>
              <a:gd name="connsiteX1" fmla="*/ 1651819 w 5272548"/>
              <a:gd name="connsiteY1" fmla="*/ 921774 h 923462"/>
              <a:gd name="connsiteX2" fmla="*/ 5272548 w 5272548"/>
              <a:gd name="connsiteY2" fmla="*/ 228600 h 9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2548" h="923462">
                <a:moveTo>
                  <a:pt x="0" y="0"/>
                </a:moveTo>
                <a:cubicBezTo>
                  <a:pt x="386530" y="441837"/>
                  <a:pt x="773061" y="883674"/>
                  <a:pt x="1651819" y="921774"/>
                </a:cubicBezTo>
                <a:cubicBezTo>
                  <a:pt x="2530577" y="959874"/>
                  <a:pt x="4681384" y="341671"/>
                  <a:pt x="5272548" y="22860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6546FDB-02E9-44CF-BF2E-EA2E2C223BB2}"/>
              </a:ext>
            </a:extLst>
          </p:cNvPr>
          <p:cNvCxnSpPr/>
          <p:nvPr/>
        </p:nvCxnSpPr>
        <p:spPr>
          <a:xfrm>
            <a:off x="3017838" y="3054350"/>
            <a:ext cx="5207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8BC0E33-5713-4338-8DBC-51B2E4D0B360}"/>
              </a:ext>
            </a:extLst>
          </p:cNvPr>
          <p:cNvCxnSpPr>
            <a:cxnSpLocks/>
          </p:cNvCxnSpPr>
          <p:nvPr/>
        </p:nvCxnSpPr>
        <p:spPr>
          <a:xfrm flipV="1">
            <a:off x="3170238" y="3067050"/>
            <a:ext cx="368300" cy="2270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7" name="Прямоугольник 17"/>
          <p:cNvSpPr>
            <a:spLocks noChangeArrowheads="1"/>
          </p:cNvSpPr>
          <p:nvPr/>
        </p:nvSpPr>
        <p:spPr bwMode="auto">
          <a:xfrm>
            <a:off x="5781675" y="1085850"/>
            <a:ext cx="3711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comparison</a:t>
            </a:r>
            <a:r>
              <a:rPr lang="ru-RU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 of the distribution</a:t>
            </a:r>
            <a:endParaRPr lang="en-US" altLang="ru-RU" sz="140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of methane at the inlet</a:t>
            </a:r>
            <a:r>
              <a:rPr lang="en-US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to the boiler </a:t>
            </a:r>
            <a:r>
              <a:rPr lang="ru-RU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with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the theoretical</a:t>
            </a:r>
            <a:r>
              <a:rPr lang="en-US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calculations</a:t>
            </a:r>
          </a:p>
        </p:txBody>
      </p:sp>
      <p:sp>
        <p:nvSpPr>
          <p:cNvPr id="10258" name="Прямоугольник 24"/>
          <p:cNvSpPr>
            <a:spLocks noChangeArrowheads="1"/>
          </p:cNvSpPr>
          <p:nvPr/>
        </p:nvSpPr>
        <p:spPr bwMode="auto">
          <a:xfrm>
            <a:off x="5781675" y="2665413"/>
            <a:ext cx="371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>
                <a:solidFill>
                  <a:srgbClr val="2E64B4"/>
                </a:solidFill>
                <a:latin typeface="Georgia" panose="02040502050405020303" pitchFamily="18" charset="0"/>
              </a:rPr>
              <a:t>the partial combustion gas  </a:t>
            </a:r>
            <a:r>
              <a:rPr lang="en-US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before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>
                <a:solidFill>
                  <a:srgbClr val="2E64B4"/>
                </a:solidFill>
                <a:latin typeface="Georgia" panose="02040502050405020303" pitchFamily="18" charset="0"/>
              </a:rPr>
              <a:t>the inlet to the boiler</a:t>
            </a:r>
            <a:endParaRPr lang="ru-RU" altLang="ru-RU" sz="140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04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3"/>
          <p:cNvSpPr>
            <a:spLocks noChangeArrowheads="1"/>
          </p:cNvSpPr>
          <p:nvPr/>
        </p:nvSpPr>
        <p:spPr bwMode="auto">
          <a:xfrm>
            <a:off x="179388" y="400050"/>
            <a:ext cx="87852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Summary of work</a:t>
            </a:r>
          </a:p>
        </p:txBody>
      </p:sp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179388" y="1449388"/>
            <a:ext cx="48831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The numerical values of all parameters at the boiler inlet are obtained.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 New skills were acquired in the ANSYS software during the process of work.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 All the work done in Germany became the basis of my master's theses.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ru-RU" altLang="ru-RU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sp>
        <p:nvSpPr>
          <p:cNvPr id="1126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85EEDC-F53B-441E-B6C1-BE078324A5F7}" type="slidenum">
              <a:rPr lang="de-DE" altLang="ru-RU" smtClean="0">
                <a:solidFill>
                  <a:srgbClr val="FFFFFF"/>
                </a:solidFill>
              </a:rPr>
              <a:pPr/>
              <a:t>43</a:t>
            </a:fld>
            <a:endParaRPr lang="de-DE" altLang="ru-RU">
              <a:solidFill>
                <a:srgbClr val="FFFFFF"/>
              </a:solidFill>
            </a:endParaRPr>
          </a:p>
        </p:txBody>
      </p:sp>
      <p:sp>
        <p:nvSpPr>
          <p:cNvPr id="5" name="Стрелка: вправо 21">
            <a:extLst>
              <a:ext uri="{FF2B5EF4-FFF2-40B4-BE49-F238E27FC236}">
                <a16:creationId xmlns:a16="http://schemas.microsoft.com/office/drawing/2014/main" id="{E6E9CA9E-C1D0-4A95-8B22-B05CFDA5A439}"/>
              </a:ext>
            </a:extLst>
          </p:cNvPr>
          <p:cNvSpPr/>
          <p:nvPr/>
        </p:nvSpPr>
        <p:spPr>
          <a:xfrm>
            <a:off x="5062538" y="1549400"/>
            <a:ext cx="703262" cy="457200"/>
          </a:xfrm>
          <a:prstGeom prst="rightArrow">
            <a:avLst/>
          </a:prstGeom>
          <a:solidFill>
            <a:srgbClr val="5782C3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270" name="Прямоугольник 1"/>
          <p:cNvSpPr>
            <a:spLocks noChangeArrowheads="1"/>
          </p:cNvSpPr>
          <p:nvPr/>
        </p:nvSpPr>
        <p:spPr bwMode="auto">
          <a:xfrm>
            <a:off x="5876925" y="1284288"/>
            <a:ext cx="3087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b="1">
                <a:solidFill>
                  <a:srgbClr val="2E64B4"/>
                </a:solidFill>
                <a:latin typeface="Georgia" panose="02040502050405020303" pitchFamily="18" charset="0"/>
              </a:rPr>
              <a:t>The goal of the work was achieved.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The results can be used for further work with the boiler.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Стрелка: вправо 21">
            <a:extLst>
              <a:ext uri="{FF2B5EF4-FFF2-40B4-BE49-F238E27FC236}">
                <a16:creationId xmlns:a16="http://schemas.microsoft.com/office/drawing/2014/main" id="{E6E9CA9E-C1D0-4A95-8B22-B05CFDA5A439}"/>
              </a:ext>
            </a:extLst>
          </p:cNvPr>
          <p:cNvSpPr/>
          <p:nvPr/>
        </p:nvSpPr>
        <p:spPr>
          <a:xfrm>
            <a:off x="5062538" y="3435350"/>
            <a:ext cx="703262" cy="457200"/>
          </a:xfrm>
          <a:prstGeom prst="rightArrow">
            <a:avLst/>
          </a:prstGeom>
          <a:solidFill>
            <a:srgbClr val="5782C3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272" name="Прямоугольник 3"/>
          <p:cNvSpPr>
            <a:spLocks noChangeArrowheads="1"/>
          </p:cNvSpPr>
          <p:nvPr/>
        </p:nvSpPr>
        <p:spPr bwMode="auto">
          <a:xfrm>
            <a:off x="5876925" y="3255963"/>
            <a:ext cx="3267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>
                <a:solidFill>
                  <a:srgbClr val="2E64B4"/>
                </a:solidFill>
                <a:latin typeface="Georgia" panose="02040502050405020303" pitchFamily="18" charset="0"/>
              </a:rPr>
              <a:t>This will allow me to solve more complex cases in the future.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7DCD2B-D58B-4169-BE9E-10216A18173E}"/>
              </a:ext>
            </a:extLst>
          </p:cNvPr>
          <p:cNvSpPr/>
          <p:nvPr/>
        </p:nvSpPr>
        <p:spPr>
          <a:xfrm>
            <a:off x="5865813" y="1108075"/>
            <a:ext cx="3192462" cy="1552575"/>
          </a:xfrm>
          <a:prstGeom prst="rect">
            <a:avLst/>
          </a:prstGeom>
          <a:noFill/>
          <a:ln w="28575">
            <a:solidFill>
              <a:srgbClr val="57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7DCD2B-D58B-4169-BE9E-10216A18173E}"/>
              </a:ext>
            </a:extLst>
          </p:cNvPr>
          <p:cNvSpPr/>
          <p:nvPr/>
        </p:nvSpPr>
        <p:spPr>
          <a:xfrm>
            <a:off x="5876925" y="3140075"/>
            <a:ext cx="3192463" cy="1039813"/>
          </a:xfrm>
          <a:prstGeom prst="rect">
            <a:avLst/>
          </a:prstGeom>
          <a:noFill/>
          <a:ln w="28575">
            <a:solidFill>
              <a:srgbClr val="57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47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179388" y="458788"/>
            <a:ext cx="87852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2E64B4"/>
                </a:solidFill>
                <a:latin typeface="Georgia" panose="02040502050405020303" pitchFamily="18" charset="0"/>
              </a:rPr>
              <a:t>Words of thanks…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32C8E8-F782-41C0-AB43-9FA7E00E42A1}"/>
              </a:ext>
            </a:extLst>
          </p:cNvPr>
          <p:cNvSpPr/>
          <p:nvPr/>
        </p:nvSpPr>
        <p:spPr>
          <a:xfrm>
            <a:off x="179388" y="1449388"/>
            <a:ext cx="8785225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E64B4"/>
                </a:solidFill>
                <a:latin typeface="Georgia" panose="02040502050405020303" pitchFamily="18" charset="0"/>
              </a:rPr>
              <a:t>Prof. </a:t>
            </a:r>
            <a:r>
              <a:rPr lang="en-US" b="1" dirty="0" err="1">
                <a:solidFill>
                  <a:srgbClr val="2E64B4"/>
                </a:solidFill>
                <a:latin typeface="Georgia" panose="02040502050405020303" pitchFamily="18" charset="0"/>
              </a:rPr>
              <a:t>Riedle</a:t>
            </a:r>
            <a:r>
              <a:rPr lang="en-US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rgbClr val="2E64B4"/>
                </a:solidFill>
                <a:latin typeface="Georgia" panose="02040502050405020303" pitchFamily="18" charset="0"/>
              </a:rPr>
              <a:t>– for the great chance to participate in this internship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Dipl.-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Ing</a:t>
            </a:r>
            <a:r>
              <a:rPr lang="ru-RU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.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Vojislav 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Jovicic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– for help in solving all life issues in Germany and supervision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Dipl.-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Ing</a:t>
            </a:r>
            <a:r>
              <a:rPr lang="ru-RU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.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Riadh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Omri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– for advices about work in ANSYS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Dr. 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Orlov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 </a:t>
            </a: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– for organization and information about internship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Dr.-</a:t>
            </a:r>
            <a:r>
              <a:rPr lang="en-US" altLang="ru-RU" b="1" dirty="0" err="1">
                <a:solidFill>
                  <a:srgbClr val="2E64B4"/>
                </a:solidFill>
                <a:latin typeface="Georgia" panose="02040502050405020303" pitchFamily="18" charset="0"/>
              </a:rPr>
              <a:t>Ing</a:t>
            </a:r>
            <a:r>
              <a:rPr lang="en-US" altLang="ru-RU" b="1" dirty="0">
                <a:solidFill>
                  <a:srgbClr val="2E64B4"/>
                </a:solidFill>
                <a:latin typeface="Georgia" panose="02040502050405020303" pitchFamily="18" charset="0"/>
              </a:rPr>
              <a:t>. Vadim Prokhorov </a:t>
            </a:r>
            <a:r>
              <a:rPr lang="en-US" altLang="ru-RU" dirty="0">
                <a:solidFill>
                  <a:srgbClr val="2E64B4"/>
                </a:solidFill>
                <a:latin typeface="Georgia" panose="02040502050405020303" pitchFamily="18" charset="0"/>
              </a:rPr>
              <a:t>– for support of ideas in my scientific work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ru-RU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en-US" dirty="0">
              <a:solidFill>
                <a:srgbClr val="2E64B4"/>
              </a:solidFill>
              <a:latin typeface="Georgia" panose="02040502050405020303" pitchFamily="18" charset="0"/>
            </a:endParaRP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  <a:defRPr/>
            </a:pPr>
            <a:endParaRPr lang="ru-RU" dirty="0">
              <a:solidFill>
                <a:srgbClr val="2E64B4"/>
              </a:solidFill>
              <a:latin typeface="Georgia" panose="02040502050405020303" pitchFamily="18" charset="0"/>
            </a:endParaRPr>
          </a:p>
        </p:txBody>
      </p:sp>
      <p:sp>
        <p:nvSpPr>
          <p:cNvPr id="1229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FD15E5-75C6-4469-B895-837D29B76D2B}" type="slidenum">
              <a:rPr lang="de-DE" altLang="ru-RU" smtClean="0">
                <a:solidFill>
                  <a:srgbClr val="FFFFFF"/>
                </a:solidFill>
              </a:rPr>
              <a:pPr/>
              <a:t>44</a:t>
            </a:fld>
            <a:endParaRPr lang="de-DE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14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5114925" y="2657475"/>
            <a:ext cx="4392613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600" b="1">
                <a:solidFill>
                  <a:srgbClr val="2E64B4"/>
                </a:solidFill>
                <a:latin typeface="Georgia" panose="02040502050405020303" pitchFamily="18" charset="0"/>
              </a:rPr>
              <a:t>Thank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600" b="1">
                <a:solidFill>
                  <a:srgbClr val="2E64B4"/>
                </a:solidFill>
                <a:latin typeface="Georgia" panose="02040502050405020303" pitchFamily="18" charset="0"/>
              </a:rPr>
              <a:t>you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600" b="1">
                <a:solidFill>
                  <a:srgbClr val="2E64B4"/>
                </a:solidFill>
                <a:latin typeface="Georgia" panose="02040502050405020303" pitchFamily="18" charset="0"/>
              </a:rPr>
              <a:t>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600" b="1">
                <a:solidFill>
                  <a:srgbClr val="2E64B4"/>
                </a:solidFill>
                <a:latin typeface="Georgia" panose="02040502050405020303" pitchFamily="18" charset="0"/>
              </a:rPr>
              <a:t>your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600" b="1">
                <a:solidFill>
                  <a:srgbClr val="2E64B4"/>
                </a:solidFill>
                <a:latin typeface="Georgia" panose="02040502050405020303" pitchFamily="18" charset="0"/>
              </a:rPr>
              <a:t>attention! </a:t>
            </a:r>
            <a:endParaRPr lang="ru-RU" altLang="ru-RU" sz="4600">
              <a:solidFill>
                <a:srgbClr val="000000"/>
              </a:solidFill>
            </a:endParaRPr>
          </a:p>
        </p:txBody>
      </p:sp>
      <p:sp>
        <p:nvSpPr>
          <p:cNvPr id="13315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A58EB7-7EE3-4AB5-97EA-084A86A30394}" type="slidenum">
              <a:rPr lang="de-DE" altLang="ru-RU" smtClean="0">
                <a:solidFill>
                  <a:srgbClr val="FFFFFF"/>
                </a:solidFill>
              </a:rPr>
              <a:pPr/>
              <a:t>45</a:t>
            </a:fld>
            <a:endParaRPr lang="de-DE" altLang="ru-RU">
              <a:solidFill>
                <a:srgbClr val="FFFFFF"/>
              </a:solidFill>
            </a:endParaRPr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5929313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133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Tatyana </a:t>
            </a:r>
            <a:r>
              <a:rPr lang="en-US" dirty="0" err="1"/>
              <a:t>Zyeva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 descr="C:\Users\Татьяна\AppData\Local\Microsoft\Windows\INetCache\Content.Word\hM-gHDAJWY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3512694" cy="46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96000" y="1556792"/>
            <a:ext cx="8568000" cy="1008112"/>
          </a:xfrm>
        </p:spPr>
        <p:txBody>
          <a:bodyPr>
            <a:noAutofit/>
          </a:bodyPr>
          <a:lstStyle/>
          <a:p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Investigation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and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calculation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of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spray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propagation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under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cross-flow</a:t>
            </a:r>
            <a:r>
              <a:rPr lang="de-DE" sz="3200" dirty="0">
                <a:solidFill>
                  <a:srgbClr val="17375E"/>
                </a:solidFill>
                <a:latin typeface="Calibri" pitchFamily="34" charset="0"/>
              </a:rPr>
              <a:t> </a:t>
            </a:r>
            <a:r>
              <a:rPr lang="de-DE" sz="3200" dirty="0" err="1">
                <a:solidFill>
                  <a:srgbClr val="17375E"/>
                </a:solidFill>
                <a:latin typeface="Calibri" pitchFamily="34" charset="0"/>
              </a:rPr>
              <a:t>conditions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396000" y="2492895"/>
            <a:ext cx="8568000" cy="1304747"/>
          </a:xfrm>
        </p:spPr>
        <p:txBody>
          <a:bodyPr>
            <a:noAutofit/>
          </a:bodyPr>
          <a:lstStyle/>
          <a:p>
            <a:r>
              <a:rPr lang="en-US" sz="1800" dirty="0"/>
              <a:t>Student: Tatiana Zueva</a:t>
            </a:r>
          </a:p>
          <a:p>
            <a:r>
              <a:rPr lang="en-US" sz="1800" dirty="0"/>
              <a:t>Supervisor from MPEI: </a:t>
            </a:r>
            <a:r>
              <a:rPr lang="en-US" sz="1800" dirty="0" err="1"/>
              <a:t>D.Eng.Sc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en-US" sz="1800" dirty="0" err="1"/>
              <a:t>Garyaev</a:t>
            </a:r>
            <a:r>
              <a:rPr lang="ru-RU" sz="1800" dirty="0"/>
              <a:t> А.</a:t>
            </a:r>
            <a:r>
              <a:rPr lang="en-US" sz="1800" dirty="0"/>
              <a:t>B</a:t>
            </a:r>
            <a:r>
              <a:rPr lang="ru-RU" sz="1800" dirty="0"/>
              <a:t>.</a:t>
            </a:r>
          </a:p>
          <a:p>
            <a:r>
              <a:rPr lang="en-US" sz="1800" dirty="0"/>
              <a:t>Supervisor from FAU</a:t>
            </a:r>
            <a:r>
              <a:rPr lang="ru-RU" sz="1800" dirty="0"/>
              <a:t>: </a:t>
            </a:r>
            <a:r>
              <a:rPr lang="en-US" sz="1800" dirty="0" err="1"/>
              <a:t>Dipl.Ing</a:t>
            </a:r>
            <a:r>
              <a:rPr lang="en-US" sz="1800" dirty="0"/>
              <a:t>. Richard </a:t>
            </a:r>
            <a:r>
              <a:rPr lang="en-US" sz="1800" dirty="0" err="1"/>
              <a:t>Wel</a:t>
            </a:r>
            <a:r>
              <a:rPr lang="en-US" dirty="0" err="1"/>
              <a:t>ß</a:t>
            </a:r>
            <a:endParaRPr lang="ru-RU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3"/>
    </mc:Choice>
    <mc:Fallback xmlns="">
      <p:transition spd="slow" advTm="430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243840" y="116632"/>
            <a:ext cx="6225540" cy="550118"/>
          </a:xfrm>
        </p:spPr>
        <p:txBody>
          <a:bodyPr/>
          <a:lstStyle/>
          <a:p>
            <a:r>
              <a:rPr lang="de-DE" sz="2800" b="1" dirty="0"/>
              <a:t>Motivation</a:t>
            </a:r>
            <a:endParaRPr lang="ru-RU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D9A34-E60D-4A4D-A898-34760B06DC45}"/>
              </a:ext>
            </a:extLst>
          </p:cNvPr>
          <p:cNvSpPr txBox="1"/>
          <p:nvPr/>
        </p:nvSpPr>
        <p:spPr>
          <a:xfrm>
            <a:off x="323528" y="908721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Comparison between theoretical and experimental approach to scientific investigations 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865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Getting more experience in experimental investigation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3865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Studying of the opportunities of creating mathematical models of physical processes in </a:t>
            </a:r>
            <a:r>
              <a:rPr lang="en-US" sz="2000" dirty="0" err="1">
                <a:solidFill>
                  <a:srgbClr val="003865"/>
                </a:solidFill>
              </a:rPr>
              <a:t>MatLab</a:t>
            </a:r>
            <a:r>
              <a:rPr lang="en-US" sz="2000" dirty="0">
                <a:solidFill>
                  <a:srgbClr val="003865"/>
                </a:solidFill>
              </a:rPr>
              <a:t> </a:t>
            </a:r>
            <a:endParaRPr lang="ru-RU" sz="2000" dirty="0">
              <a:solidFill>
                <a:srgbClr val="003865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3865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Studying of new methods of optical measurements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3865"/>
              </a:solidFill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003865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003865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96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323528" y="116632"/>
            <a:ext cx="6145851" cy="550117"/>
          </a:xfrm>
        </p:spPr>
        <p:txBody>
          <a:bodyPr/>
          <a:lstStyle/>
          <a:p>
            <a:r>
              <a:rPr lang="de-DE" sz="2800" b="1" dirty="0"/>
              <a:t>The </a:t>
            </a:r>
            <a:r>
              <a:rPr lang="de-DE" sz="2800" b="1" dirty="0" err="1"/>
              <a:t>main</a:t>
            </a:r>
            <a:r>
              <a:rPr lang="de-DE" sz="2800" b="1" dirty="0"/>
              <a:t> </a:t>
            </a:r>
            <a:r>
              <a:rPr lang="de-DE" sz="2800" b="1" dirty="0" err="1"/>
              <a:t>goal</a:t>
            </a:r>
            <a:r>
              <a:rPr lang="de-DE" sz="2800" b="1" dirty="0"/>
              <a:t> </a:t>
            </a:r>
            <a:endParaRPr lang="ru-RU" sz="28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90872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3865"/>
                </a:solidFill>
              </a:rPr>
              <a:t>Creation of the </a:t>
            </a:r>
            <a:r>
              <a:rPr lang="de-DE" sz="2000" dirty="0" err="1">
                <a:solidFill>
                  <a:srgbClr val="003865"/>
                </a:solidFill>
              </a:rPr>
              <a:t>theoretical</a:t>
            </a:r>
            <a:r>
              <a:rPr lang="de-DE" sz="2000" dirty="0">
                <a:solidFill>
                  <a:srgbClr val="003865"/>
                </a:solidFill>
              </a:rPr>
              <a:t> </a:t>
            </a:r>
            <a:r>
              <a:rPr lang="de-DE" sz="2000" dirty="0" err="1">
                <a:solidFill>
                  <a:srgbClr val="003865"/>
                </a:solidFill>
              </a:rPr>
              <a:t>model</a:t>
            </a:r>
            <a:r>
              <a:rPr lang="en-GB" sz="2000" dirty="0" err="1">
                <a:solidFill>
                  <a:srgbClr val="003865"/>
                </a:solidFill>
              </a:rPr>
              <a:t>s</a:t>
            </a:r>
            <a:r>
              <a:rPr lang="de-DE" sz="2000" dirty="0">
                <a:solidFill>
                  <a:srgbClr val="003865"/>
                </a:solidFill>
              </a:rPr>
              <a:t> for the description  of the wind blown gasoline sprays in a flow channel. </a:t>
            </a:r>
            <a:endParaRPr lang="ru-RU" sz="2000" dirty="0">
              <a:solidFill>
                <a:srgbClr val="003865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5535" y="2109351"/>
            <a:ext cx="8064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003865"/>
                </a:solidFill>
              </a:rPr>
              <a:t>Why is it important? Where can it be used? </a:t>
            </a:r>
            <a:endParaRPr lang="ru-RU" sz="2000" b="1" dirty="0">
              <a:solidFill>
                <a:srgbClr val="003865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4" y="2636912"/>
            <a:ext cx="83529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865"/>
                </a:solidFill>
              </a:rPr>
              <a:t>Theoretical model can be used for any wind blown gasoline sprays while experimenal datas can be used only for certain limited conditions (which were used in the </a:t>
            </a:r>
            <a:r>
              <a:rPr lang="de-DE" sz="2000" dirty="0" err="1">
                <a:solidFill>
                  <a:srgbClr val="003865"/>
                </a:solidFill>
              </a:rPr>
              <a:t>experiment</a:t>
            </a:r>
            <a:r>
              <a:rPr lang="de-DE" sz="2000" dirty="0">
                <a:solidFill>
                  <a:srgbClr val="003865"/>
                </a:solidFill>
              </a:rPr>
              <a:t>).</a:t>
            </a: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865"/>
                </a:solidFill>
              </a:rPr>
              <a:t>Model should be valid for 50 – 400 bar injection pressure and 5 – 50 m/s </a:t>
            </a:r>
            <a:r>
              <a:rPr lang="de-DE" sz="2000" dirty="0" err="1">
                <a:solidFill>
                  <a:srgbClr val="003865"/>
                </a:solidFill>
              </a:rPr>
              <a:t>crossflow</a:t>
            </a:r>
            <a:r>
              <a:rPr lang="ru-RU" sz="2000" dirty="0">
                <a:solidFill>
                  <a:srgbClr val="003865"/>
                </a:solidFill>
              </a:rPr>
              <a:t> </a:t>
            </a:r>
            <a:r>
              <a:rPr lang="de-DE" sz="2000" dirty="0" err="1">
                <a:solidFill>
                  <a:srgbClr val="003865"/>
                </a:solidFill>
              </a:rPr>
              <a:t>velocities</a:t>
            </a:r>
            <a:endParaRPr lang="ru-RU" sz="2000" dirty="0">
              <a:solidFill>
                <a:srgbClr val="003865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0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8960024" cy="14847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4000" dirty="0"/>
              <a:t>28 MPEI </a:t>
            </a:r>
            <a:r>
              <a:rPr lang="de-DE" sz="4000" dirty="0" err="1"/>
              <a:t>students</a:t>
            </a:r>
            <a:r>
              <a:rPr lang="de-DE" sz="4000" dirty="0"/>
              <a:t> </a:t>
            </a:r>
            <a:r>
              <a:rPr lang="de-DE" sz="4000" dirty="0" err="1"/>
              <a:t>have</a:t>
            </a:r>
            <a:r>
              <a:rPr lang="de-DE" sz="4000" dirty="0"/>
              <a:t> </a:t>
            </a:r>
            <a:r>
              <a:rPr lang="de-DE" sz="4000" dirty="0" err="1"/>
              <a:t>come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Germany </a:t>
            </a:r>
            <a:r>
              <a:rPr lang="de-DE" sz="2000" dirty="0"/>
              <a:t>(Status March 2018)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568952" cy="4968552"/>
          </a:xfrm>
        </p:spPr>
        <p:txBody>
          <a:bodyPr numCol="2">
            <a:normAutofit fontScale="92500" lnSpcReduction="20000"/>
          </a:bodyPr>
          <a:lstStyle/>
          <a:p>
            <a:pPr algn="l"/>
            <a:r>
              <a:rPr lang="de-DE" sz="2000" dirty="0"/>
              <a:t>-</a:t>
            </a:r>
            <a:r>
              <a:rPr lang="de-DE" sz="2000" dirty="0">
                <a:solidFill>
                  <a:schemeClr val="tx1"/>
                </a:solidFill>
              </a:rPr>
              <a:t>Sergey Afonin</a:t>
            </a: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-Inna </a:t>
            </a:r>
            <a:r>
              <a:rPr lang="de-DE" sz="2000" dirty="0" err="1">
                <a:solidFill>
                  <a:schemeClr val="tx1"/>
                </a:solidFill>
              </a:rPr>
              <a:t>Ivanova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-Michael </a:t>
            </a:r>
            <a:r>
              <a:rPr lang="de-DE" sz="2000" dirty="0" err="1">
                <a:solidFill>
                  <a:schemeClr val="tx1"/>
                </a:solidFill>
              </a:rPr>
              <a:t>Chernyaev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</a:t>
            </a:r>
            <a:r>
              <a:rPr lang="de-DE" sz="2000" dirty="0" err="1">
                <a:solidFill>
                  <a:schemeClr val="tx1"/>
                </a:solidFill>
              </a:rPr>
              <a:t>Lyubov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Grobova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-Marina </a:t>
            </a:r>
            <a:r>
              <a:rPr lang="de-DE" sz="2000" dirty="0" err="1">
                <a:solidFill>
                  <a:schemeClr val="tx1"/>
                </a:solidFill>
              </a:rPr>
              <a:t>Kovaleva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-Ruslan </a:t>
            </a:r>
            <a:r>
              <a:rPr lang="de-DE" sz="2000" dirty="0" err="1">
                <a:solidFill>
                  <a:schemeClr val="tx1"/>
                </a:solidFill>
              </a:rPr>
              <a:t>Dzumagaliev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-Alexander Baranov</a:t>
            </a: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-Alexander </a:t>
            </a:r>
            <a:r>
              <a:rPr lang="de-DE" sz="2000" dirty="0" err="1">
                <a:solidFill>
                  <a:schemeClr val="tx1"/>
                </a:solidFill>
              </a:rPr>
              <a:t>Uchevatov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-Ilya </a:t>
            </a:r>
            <a:r>
              <a:rPr lang="de-DE" sz="2000" dirty="0" err="1">
                <a:solidFill>
                  <a:schemeClr val="tx1"/>
                </a:solidFill>
              </a:rPr>
              <a:t>Gregorev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-Michael </a:t>
            </a:r>
            <a:r>
              <a:rPr lang="de-DE" sz="2000" dirty="0" err="1">
                <a:solidFill>
                  <a:schemeClr val="tx1"/>
                </a:solidFill>
              </a:rPr>
              <a:t>Formenko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-Alexander </a:t>
            </a:r>
            <a:r>
              <a:rPr lang="de-DE" sz="2000" dirty="0" err="1">
                <a:solidFill>
                  <a:schemeClr val="tx1"/>
                </a:solidFill>
              </a:rPr>
              <a:t>Belyaev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-Konstantin Kolchev</a:t>
            </a: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-Alexander </a:t>
            </a:r>
            <a:r>
              <a:rPr lang="de-DE" sz="2000" dirty="0" err="1">
                <a:solidFill>
                  <a:schemeClr val="tx1"/>
                </a:solidFill>
              </a:rPr>
              <a:t>Anochkin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-Irina </a:t>
            </a:r>
            <a:r>
              <a:rPr lang="de-DE" sz="2000" dirty="0" err="1">
                <a:solidFill>
                  <a:schemeClr val="tx1"/>
                </a:solidFill>
              </a:rPr>
              <a:t>Orepina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</a:t>
            </a:r>
            <a:r>
              <a:rPr lang="de-DE" sz="2000" dirty="0" err="1">
                <a:solidFill>
                  <a:schemeClr val="tx1"/>
                </a:solidFill>
              </a:rPr>
              <a:t>Dmitriy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Mamaykin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-Anna </a:t>
            </a:r>
            <a:r>
              <a:rPr lang="de-DE" sz="2000" dirty="0" err="1">
                <a:solidFill>
                  <a:schemeClr val="tx1"/>
                </a:solidFill>
              </a:rPr>
              <a:t>Guseva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-Vadim </a:t>
            </a:r>
            <a:r>
              <a:rPr lang="de-DE" sz="2000" dirty="0" err="1">
                <a:solidFill>
                  <a:schemeClr val="tx1"/>
                </a:solidFill>
              </a:rPr>
              <a:t>Zelenov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Vladimir </a:t>
            </a:r>
            <a:r>
              <a:rPr lang="de-DE" sz="2000" dirty="0" err="1">
                <a:solidFill>
                  <a:schemeClr val="tx1"/>
                </a:solidFill>
              </a:rPr>
              <a:t>Kindra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Kristina </a:t>
            </a:r>
            <a:r>
              <a:rPr lang="de-DE" sz="2000" dirty="0" err="1">
                <a:solidFill>
                  <a:schemeClr val="tx1"/>
                </a:solidFill>
              </a:rPr>
              <a:t>Komova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Anastasia </a:t>
            </a:r>
            <a:r>
              <a:rPr lang="de-DE" sz="2000" dirty="0" err="1">
                <a:solidFill>
                  <a:schemeClr val="tx1"/>
                </a:solidFill>
              </a:rPr>
              <a:t>Schemanskaya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Natalia </a:t>
            </a:r>
            <a:r>
              <a:rPr lang="de-DE" sz="2000" dirty="0" err="1">
                <a:solidFill>
                  <a:schemeClr val="tx1"/>
                </a:solidFill>
              </a:rPr>
              <a:t>Fedorova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 err="1">
                <a:solidFill>
                  <a:schemeClr val="tx1"/>
                </a:solidFill>
              </a:rPr>
              <a:t>DmitryDenishuk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Maria Noskova</a:t>
            </a: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Dr. I. </a:t>
            </a:r>
            <a:r>
              <a:rPr lang="de-DE" sz="2000" dirty="0" err="1">
                <a:solidFill>
                  <a:schemeClr val="tx1"/>
                </a:solidFill>
              </a:rPr>
              <a:t>Kruzilov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Nikolay </a:t>
            </a:r>
            <a:r>
              <a:rPr lang="de-DE" sz="2000" dirty="0" err="1">
                <a:solidFill>
                  <a:schemeClr val="tx1"/>
                </a:solidFill>
              </a:rPr>
              <a:t>Kartchenko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Tatiana </a:t>
            </a:r>
            <a:r>
              <a:rPr lang="de-DE" sz="2000" dirty="0" err="1">
                <a:solidFill>
                  <a:schemeClr val="tx1"/>
                </a:solidFill>
              </a:rPr>
              <a:t>Zueva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Natalia </a:t>
            </a:r>
            <a:r>
              <a:rPr lang="de-DE" sz="2000" dirty="0" err="1">
                <a:solidFill>
                  <a:schemeClr val="tx1"/>
                </a:solidFill>
              </a:rPr>
              <a:t>Gavrilova</a:t>
            </a:r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Evgeniy Striukov</a:t>
            </a:r>
          </a:p>
          <a:p>
            <a:pPr algn="l"/>
            <a:endParaRPr lang="de-DE" sz="2000" dirty="0">
              <a:solidFill>
                <a:schemeClr val="tx1"/>
              </a:solidFill>
            </a:endParaRP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17 at Erlangen University</a:t>
            </a:r>
          </a:p>
          <a:p>
            <a:pPr algn="l"/>
            <a:r>
              <a:rPr lang="de-DE" sz="2000" dirty="0">
                <a:solidFill>
                  <a:schemeClr val="tx1"/>
                </a:solidFill>
              </a:rPr>
              <a:t>11 at Siemens</a:t>
            </a:r>
          </a:p>
          <a:p>
            <a:pPr algn="l"/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9989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2000" b="1" dirty="0"/>
              <a:t>Shadowgraphy at flow channel</a:t>
            </a:r>
            <a:r>
              <a:rPr lang="de-DE" sz="2000" dirty="0"/>
              <a:t>:</a:t>
            </a:r>
          </a:p>
          <a:p>
            <a:r>
              <a:rPr lang="de-DE" dirty="0"/>
              <a:t>Experimental </a:t>
            </a:r>
            <a:r>
              <a:rPr lang="de-DE" dirty="0" err="1"/>
              <a:t>setup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29513" cy="4758105"/>
          </a:xfrm>
        </p:spPr>
      </p:pic>
      <p:sp>
        <p:nvSpPr>
          <p:cNvPr id="4" name="Textfeld 3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764779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3865"/>
                </a:solidFill>
              </a:rPr>
              <a:t>Fig. 1 Photo of the experimental setup</a:t>
            </a:r>
            <a:endParaRPr lang="ru-RU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251520" y="188640"/>
            <a:ext cx="6217860" cy="478110"/>
          </a:xfrm>
        </p:spPr>
        <p:txBody>
          <a:bodyPr/>
          <a:lstStyle/>
          <a:p>
            <a:r>
              <a:rPr lang="de-DE" sz="2000" b="1" dirty="0" err="1"/>
              <a:t>Results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experiment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4" y="1412776"/>
            <a:ext cx="4113816" cy="4104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66124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3865"/>
                </a:solidFill>
              </a:rPr>
              <a:t>Fig</a:t>
            </a:r>
            <a:r>
              <a:rPr lang="ru-RU" sz="1600" dirty="0">
                <a:solidFill>
                  <a:srgbClr val="003865"/>
                </a:solidFill>
              </a:rPr>
              <a:t>. </a:t>
            </a:r>
            <a:r>
              <a:rPr lang="en-US" sz="1600" dirty="0">
                <a:solidFill>
                  <a:srgbClr val="003865"/>
                </a:solidFill>
              </a:rPr>
              <a:t>2</a:t>
            </a:r>
            <a:r>
              <a:rPr lang="ru-RU" sz="1600" dirty="0">
                <a:solidFill>
                  <a:srgbClr val="003865"/>
                </a:solidFill>
              </a:rPr>
              <a:t> </a:t>
            </a:r>
            <a:r>
              <a:rPr lang="en-GB" sz="1600" dirty="0">
                <a:solidFill>
                  <a:srgbClr val="003865"/>
                </a:solidFill>
              </a:rPr>
              <a:t>– Photo of spray. Pressure is </a:t>
            </a:r>
            <a:r>
              <a:rPr lang="ru-RU" sz="1600" dirty="0">
                <a:solidFill>
                  <a:srgbClr val="003865"/>
                </a:solidFill>
              </a:rPr>
              <a:t>150 </a:t>
            </a:r>
            <a:r>
              <a:rPr lang="en-GB" sz="1600" dirty="0">
                <a:solidFill>
                  <a:srgbClr val="003865"/>
                </a:solidFill>
              </a:rPr>
              <a:t>bar</a:t>
            </a:r>
            <a:r>
              <a:rPr lang="ru-RU" sz="1600" dirty="0">
                <a:solidFill>
                  <a:srgbClr val="003865"/>
                </a:solidFill>
              </a:rPr>
              <a:t> </a:t>
            </a:r>
            <a:r>
              <a:rPr lang="en-GB" sz="1600" dirty="0">
                <a:solidFill>
                  <a:srgbClr val="003865"/>
                </a:solidFill>
              </a:rPr>
              <a:t>and</a:t>
            </a:r>
            <a:r>
              <a:rPr lang="ru-RU" sz="1600" dirty="0">
                <a:solidFill>
                  <a:srgbClr val="003865"/>
                </a:solidFill>
              </a:rPr>
              <a:t> </a:t>
            </a:r>
            <a:r>
              <a:rPr lang="en-GB" sz="1600" dirty="0">
                <a:solidFill>
                  <a:srgbClr val="003865"/>
                </a:solidFill>
              </a:rPr>
              <a:t>cross-flow velocity is </a:t>
            </a:r>
            <a:r>
              <a:rPr lang="en-US" sz="1600" dirty="0">
                <a:solidFill>
                  <a:srgbClr val="003865"/>
                </a:solidFill>
              </a:rPr>
              <a:t>5 </a:t>
            </a:r>
            <a:r>
              <a:rPr lang="ru-RU" sz="1600" dirty="0">
                <a:solidFill>
                  <a:srgbClr val="003865"/>
                </a:solidFill>
              </a:rPr>
              <a:t>м/с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4788024" y="5661248"/>
            <a:ext cx="4113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3865"/>
                </a:solidFill>
              </a:rPr>
              <a:t>Fig. 3 – Photo of spray. Pressure is </a:t>
            </a:r>
            <a:r>
              <a:rPr lang="ru-RU" sz="1600" dirty="0">
                <a:solidFill>
                  <a:srgbClr val="003865"/>
                </a:solidFill>
              </a:rPr>
              <a:t>150 </a:t>
            </a:r>
            <a:r>
              <a:rPr lang="en-GB" sz="1600" dirty="0">
                <a:solidFill>
                  <a:srgbClr val="003865"/>
                </a:solidFill>
              </a:rPr>
              <a:t>bar</a:t>
            </a:r>
            <a:r>
              <a:rPr lang="ru-RU" sz="1600" dirty="0">
                <a:solidFill>
                  <a:srgbClr val="003865"/>
                </a:solidFill>
              </a:rPr>
              <a:t> </a:t>
            </a:r>
            <a:r>
              <a:rPr lang="en-GB" sz="1600" dirty="0">
                <a:solidFill>
                  <a:srgbClr val="003865"/>
                </a:solidFill>
              </a:rPr>
              <a:t>and</a:t>
            </a:r>
            <a:r>
              <a:rPr lang="ru-RU" sz="1600" dirty="0">
                <a:solidFill>
                  <a:srgbClr val="003865"/>
                </a:solidFill>
              </a:rPr>
              <a:t> </a:t>
            </a:r>
            <a:r>
              <a:rPr lang="en-GB" sz="1600" dirty="0">
                <a:solidFill>
                  <a:srgbClr val="003865"/>
                </a:solidFill>
              </a:rPr>
              <a:t>cross-flow velocity is 5</a:t>
            </a:r>
            <a:r>
              <a:rPr lang="ru-RU" sz="1600" dirty="0">
                <a:solidFill>
                  <a:srgbClr val="003865"/>
                </a:solidFill>
              </a:rPr>
              <a:t> м/с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96269"/>
            <a:ext cx="4139780" cy="41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601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251520" y="116632"/>
            <a:ext cx="6217860" cy="550118"/>
          </a:xfrm>
        </p:spPr>
        <p:txBody>
          <a:bodyPr/>
          <a:lstStyle/>
          <a:p>
            <a:r>
              <a:rPr lang="en-US" sz="2000" b="1" dirty="0"/>
              <a:t>Comparison between experiments and models</a:t>
            </a:r>
            <a:endParaRPr lang="ru-RU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2" y="666750"/>
            <a:ext cx="6145852" cy="4609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61469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Blue and red curves – experiment;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Yellow curve – results of model for one droplet;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Purple curve – results of model for spray.</a:t>
            </a:r>
            <a:endParaRPr lang="ru-RU" sz="1600" dirty="0">
              <a:solidFill>
                <a:srgbClr val="00386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5276140"/>
            <a:ext cx="7039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Fig. 4 Vertical velocity according to the experiments and theoretical models</a:t>
            </a:r>
            <a:endParaRPr lang="ru-RU" sz="1600" dirty="0">
              <a:solidFill>
                <a:srgbClr val="003865"/>
              </a:solidFill>
            </a:endParaRPr>
          </a:p>
        </p:txBody>
      </p:sp>
      <p:sp>
        <p:nvSpPr>
          <p:cNvPr id="7" name="Textfeld 8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15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251520" y="116632"/>
            <a:ext cx="6217860" cy="550118"/>
          </a:xfrm>
        </p:spPr>
        <p:txBody>
          <a:bodyPr/>
          <a:lstStyle/>
          <a:p>
            <a:r>
              <a:rPr lang="en-US" sz="2000" b="1" dirty="0"/>
              <a:t>Comparison between experiments and models</a:t>
            </a:r>
            <a:endParaRPr lang="ru-RU" sz="2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8" y="1658371"/>
            <a:ext cx="4536504" cy="3402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53451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Fig. 5 – Horizontal displacement of the one droplet according to the theoretical model and experiment for small velocities</a:t>
            </a:r>
            <a:endParaRPr lang="ru-RU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1373965"/>
                <a:ext cx="2088232" cy="3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  <m:t>injection</m:t>
                        </m:r>
                      </m:sub>
                    </m:sSub>
                    <m:r>
                      <a:rPr lang="en-US" dirty="0" smtClean="0">
                        <a:solidFill>
                          <a:srgbClr val="003865"/>
                        </a:solidFill>
                        <a:latin typeface="Cambria Math" panose="02040503050406030204" pitchFamily="18" charset="0"/>
                      </a:rPr>
                      <m:t>=150 </m:t>
                    </m:r>
                  </m:oMath>
                </a14:m>
                <a:r>
                  <a:rPr lang="en-US" sz="1600" dirty="0">
                    <a:solidFill>
                      <a:srgbClr val="003865"/>
                    </a:solidFill>
                  </a:rPr>
                  <a:t>bar</a:t>
                </a:r>
                <a:endParaRPr lang="ru-RU" sz="1600" dirty="0">
                  <a:solidFill>
                    <a:srgbClr val="003865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373965"/>
                <a:ext cx="2088232" cy="395045"/>
              </a:xfrm>
              <a:prstGeom prst="rect">
                <a:avLst/>
              </a:prstGeom>
              <a:blipFill>
                <a:blip r:embed="rId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419872" y="1345569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One hole injector</a:t>
            </a:r>
            <a:endParaRPr lang="ru-RU" sz="1600" dirty="0">
              <a:solidFill>
                <a:srgbClr val="00386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52120" y="1345569"/>
                <a:ext cx="2304256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droplet</m:t>
                          </m:r>
                        </m:sub>
                      </m:sSub>
                      <m:r>
                        <a:rPr lang="en-US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l-GR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sz="2000" dirty="0">
                  <a:solidFill>
                    <a:srgbClr val="003865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345569"/>
                <a:ext cx="2304256" cy="335092"/>
              </a:xfrm>
              <a:prstGeom prst="rect">
                <a:avLst/>
              </a:prstGeom>
              <a:blipFill>
                <a:blip r:embed="rId4"/>
                <a:stretch>
                  <a:fillRect b="-25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08" y="1654909"/>
            <a:ext cx="4536504" cy="34023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857235"/>
            <a:ext cx="7776864" cy="37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865"/>
                </a:solidFill>
              </a:rPr>
              <a:t>Results of the model for one droplet:</a:t>
            </a:r>
            <a:endParaRPr lang="ru-RU" b="1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27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96" y="1771964"/>
            <a:ext cx="4515335" cy="33865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" y="1791029"/>
            <a:ext cx="4464496" cy="334837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8610" y="5391066"/>
            <a:ext cx="849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</a:rPr>
              <a:t>Fig.6 -</a:t>
            </a:r>
            <a:r>
              <a:rPr lang="en-US" sz="1600" dirty="0">
                <a:solidFill>
                  <a:prstClr val="black"/>
                </a:solidFill>
              </a:rPr>
              <a:t> dependences of the horizontal displacement of the spray along the channel height at an injection pressure of 1</a:t>
            </a:r>
            <a:r>
              <a:rPr lang="ru-RU" sz="1600" dirty="0">
                <a:solidFill>
                  <a:prstClr val="black"/>
                </a:solidFill>
              </a:rPr>
              <a:t>5</a:t>
            </a:r>
            <a:r>
              <a:rPr lang="en-US" sz="1600" dirty="0">
                <a:solidFill>
                  <a:prstClr val="black"/>
                </a:solidFill>
              </a:rPr>
              <a:t>0 bar and different velocities of the cross-flow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857235"/>
            <a:ext cx="7776864" cy="37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865"/>
                </a:solidFill>
              </a:rPr>
              <a:t>Results of the model for spray:</a:t>
            </a:r>
            <a:endParaRPr lang="ru-RU" b="1" dirty="0">
              <a:solidFill>
                <a:srgbClr val="00386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5576" y="1373965"/>
                <a:ext cx="2088232" cy="39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rgbClr val="003865"/>
                            </a:solidFill>
                            <a:latin typeface="Cambria Math" panose="02040503050406030204" pitchFamily="18" charset="0"/>
                          </a:rPr>
                          <m:t>injection</m:t>
                        </m:r>
                      </m:sub>
                    </m:sSub>
                    <m:r>
                      <a:rPr lang="en-US" dirty="0" smtClean="0">
                        <a:solidFill>
                          <a:srgbClr val="003865"/>
                        </a:solidFill>
                        <a:latin typeface="Cambria Math" panose="02040503050406030204" pitchFamily="18" charset="0"/>
                      </a:rPr>
                      <m:t>=150 </m:t>
                    </m:r>
                  </m:oMath>
                </a14:m>
                <a:r>
                  <a:rPr lang="en-US" sz="1600" dirty="0">
                    <a:solidFill>
                      <a:srgbClr val="003865"/>
                    </a:solidFill>
                  </a:rPr>
                  <a:t>bar</a:t>
                </a:r>
                <a:endParaRPr lang="ru-RU" sz="1600" dirty="0">
                  <a:solidFill>
                    <a:srgbClr val="003865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373965"/>
                <a:ext cx="2088232" cy="395045"/>
              </a:xfrm>
              <a:prstGeom prst="rect">
                <a:avLst/>
              </a:prstGeom>
              <a:blipFill>
                <a:blip r:embed="rId4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419872" y="1345569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3865"/>
                </a:solidFill>
              </a:rPr>
              <a:t>One hole injector</a:t>
            </a:r>
            <a:endParaRPr lang="ru-RU" sz="1600" dirty="0">
              <a:solidFill>
                <a:srgbClr val="00386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52120" y="1345569"/>
                <a:ext cx="2304256" cy="335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droplet</m:t>
                          </m:r>
                        </m:sub>
                      </m:sSub>
                      <m:r>
                        <a:rPr lang="en-US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l-GR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sz="2000" dirty="0">
                  <a:solidFill>
                    <a:srgbClr val="003865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345569"/>
                <a:ext cx="2304256" cy="335092"/>
              </a:xfrm>
              <a:prstGeom prst="rect">
                <a:avLst/>
              </a:prstGeom>
              <a:blipFill>
                <a:blip r:embed="rId5"/>
                <a:stretch>
                  <a:fillRect b="-25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328610" y="143920"/>
            <a:ext cx="6140770" cy="522829"/>
          </a:xfrm>
        </p:spPr>
        <p:txBody>
          <a:bodyPr/>
          <a:lstStyle/>
          <a:p>
            <a:r>
              <a:rPr lang="en-US" sz="2000" b="1" dirty="0"/>
              <a:t>Comparison between experiments and models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86720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b="1" dirty="0"/>
              <a:t>Conclusion and words of thanks</a:t>
            </a:r>
            <a:endParaRPr lang="ru-RU" sz="2800" b="1" dirty="0"/>
          </a:p>
          <a:p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1" y="836713"/>
            <a:ext cx="64807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865"/>
                </a:solidFill>
              </a:rPr>
              <a:t>New knowledge was </a:t>
            </a:r>
            <a:r>
              <a:rPr lang="en-US" sz="2000" b="1" dirty="0" err="1">
                <a:solidFill>
                  <a:srgbClr val="003865"/>
                </a:solidFill>
              </a:rPr>
              <a:t>recieved</a:t>
            </a:r>
            <a:r>
              <a:rPr lang="en-US" sz="2000" b="1" dirty="0">
                <a:solidFill>
                  <a:srgbClr val="003865"/>
                </a:solidFill>
              </a:rPr>
              <a:t> in: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Making experiments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Working in </a:t>
            </a:r>
            <a:r>
              <a:rPr lang="en-US" sz="2000" dirty="0" err="1">
                <a:solidFill>
                  <a:srgbClr val="003865"/>
                </a:solidFill>
              </a:rPr>
              <a:t>MatLab</a:t>
            </a:r>
            <a:endParaRPr lang="en-US" sz="2000" dirty="0">
              <a:solidFill>
                <a:srgbClr val="003865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Creation theoretical models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865"/>
                </a:solidFill>
              </a:rPr>
              <a:t>Learning new optical methods of measurements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1" y="3645024"/>
            <a:ext cx="8407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F497D"/>
                </a:solidFill>
              </a:rPr>
              <a:t>Thanks a lot to: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Prof. </a:t>
            </a:r>
            <a:r>
              <a:rPr lang="en-US" sz="2000" dirty="0" err="1">
                <a:solidFill>
                  <a:srgbClr val="1F497D"/>
                </a:solidFill>
              </a:rPr>
              <a:t>Riedle</a:t>
            </a:r>
            <a:r>
              <a:rPr lang="en-US" sz="2000" dirty="0">
                <a:solidFill>
                  <a:srgbClr val="1F497D"/>
                </a:solidFill>
              </a:rPr>
              <a:t> for very important and useful contribution to our future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Dipl. </a:t>
            </a:r>
            <a:r>
              <a:rPr lang="en-US" sz="2000" dirty="0" err="1">
                <a:solidFill>
                  <a:srgbClr val="1F497D"/>
                </a:solidFill>
              </a:rPr>
              <a:t>Ing</a:t>
            </a:r>
            <a:r>
              <a:rPr lang="en-US" sz="2000" dirty="0">
                <a:solidFill>
                  <a:srgbClr val="1F497D"/>
                </a:solidFill>
              </a:rPr>
              <a:t>. Richard </a:t>
            </a:r>
            <a:r>
              <a:rPr lang="en-US" sz="2000" dirty="0" err="1">
                <a:solidFill>
                  <a:srgbClr val="1F497D"/>
                </a:solidFill>
              </a:rPr>
              <a:t>Welß</a:t>
            </a:r>
            <a:r>
              <a:rPr lang="en-US" sz="2000" dirty="0">
                <a:solidFill>
                  <a:srgbClr val="1F497D"/>
                </a:solidFill>
              </a:rPr>
              <a:t> for scientific consultations and support during the work at LTT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Mr. K. </a:t>
            </a:r>
            <a:r>
              <a:rPr lang="en-US" sz="2000" dirty="0" err="1">
                <a:solidFill>
                  <a:srgbClr val="1F497D"/>
                </a:solidFill>
              </a:rPr>
              <a:t>Orlov</a:t>
            </a:r>
            <a:r>
              <a:rPr lang="en-US" sz="2000" dirty="0">
                <a:solidFill>
                  <a:srgbClr val="1F497D"/>
                </a:solidFill>
              </a:rPr>
              <a:t> for solving of organization problems </a:t>
            </a:r>
            <a:endParaRPr lang="ru-RU" dirty="0">
              <a:solidFill>
                <a:srgbClr val="1F497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386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708920"/>
            <a:ext cx="84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865"/>
                </a:solidFill>
              </a:rPr>
              <a:t>Results of the scientific work during the internship are the basis of my master thesis and will be improved in frame of it.</a:t>
            </a:r>
            <a:endParaRPr lang="ru-RU" b="1" dirty="0">
              <a:solidFill>
                <a:srgbClr val="003865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11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195736" y="306896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 err="1">
                <a:solidFill>
                  <a:srgbClr val="003865"/>
                </a:solidFill>
              </a:rPr>
              <a:t>Thank</a:t>
            </a:r>
            <a:r>
              <a:rPr lang="ru-RU" sz="2800" b="1" dirty="0">
                <a:solidFill>
                  <a:srgbClr val="003865"/>
                </a:solidFill>
              </a:rPr>
              <a:t> </a:t>
            </a:r>
            <a:r>
              <a:rPr lang="en-GB" sz="2800" b="1" dirty="0">
                <a:solidFill>
                  <a:srgbClr val="003865"/>
                </a:solidFill>
              </a:rPr>
              <a:t>you for your attention</a:t>
            </a:r>
            <a:endParaRPr lang="ru-RU" sz="2800" b="1" dirty="0">
              <a:solidFill>
                <a:srgbClr val="003865"/>
              </a:solidFill>
            </a:endParaRPr>
          </a:p>
        </p:txBody>
      </p:sp>
      <p:sp>
        <p:nvSpPr>
          <p:cNvPr id="5" name="Textfeld 6"/>
          <p:cNvSpPr txBox="1"/>
          <p:nvPr/>
        </p:nvSpPr>
        <p:spPr>
          <a:xfrm>
            <a:off x="7092280" y="66276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rgbClr val="003865"/>
                </a:solidFill>
              </a:rPr>
              <a:t>01.06.2018</a:t>
            </a:r>
            <a:endParaRPr lang="ru-RU" sz="10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14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E2ACD-F75E-42BA-9CB0-51595E2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Evgenii</a:t>
            </a:r>
            <a:r>
              <a:rPr lang="ru-RU" dirty="0"/>
              <a:t> </a:t>
            </a:r>
            <a:r>
              <a:rPr lang="ru-RU" dirty="0" err="1"/>
              <a:t>Striukov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1DC767-1AF2-4C33-B34F-946C0896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4" name="Рисунок 3" descr="C:\Users\Eugene\Downloads\серия-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648294" cy="46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83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Evgenii</a:t>
            </a:r>
            <a:r>
              <a:rPr lang="en-US" dirty="0"/>
              <a:t> </a:t>
            </a:r>
            <a:r>
              <a:rPr lang="en-US" dirty="0" err="1"/>
              <a:t>Striukov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2713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7574"/>
            <a:ext cx="84969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PS (Power Generation Services Division)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860246"/>
            <a:ext cx="8208912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67585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Operation and maintenance</a:t>
            </a:r>
          </a:p>
          <a:p>
            <a:pPr lvl="1"/>
            <a:r>
              <a:rPr lang="en-US" dirty="0"/>
              <a:t>24/7 support</a:t>
            </a:r>
          </a:p>
          <a:p>
            <a:pPr lvl="1"/>
            <a:r>
              <a:rPr lang="en-US" dirty="0"/>
              <a:t>Repairs and replacements</a:t>
            </a:r>
          </a:p>
          <a:p>
            <a:pPr lvl="1"/>
            <a:r>
              <a:rPr lang="en-US" dirty="0"/>
              <a:t>Modernizations and updates</a:t>
            </a:r>
          </a:p>
          <a:p>
            <a:pPr lvl="1"/>
            <a:r>
              <a:rPr lang="en-US" dirty="0"/>
              <a:t>Spare parts management</a:t>
            </a:r>
          </a:p>
          <a:p>
            <a:pPr lvl="1"/>
            <a:r>
              <a:rPr lang="en-US" dirty="0"/>
              <a:t>Trainings</a:t>
            </a:r>
          </a:p>
          <a:p>
            <a:pPr lvl="1"/>
            <a:r>
              <a:rPr lang="en-US" dirty="0"/>
              <a:t>Digitalization and digital solutions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18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DE" sz="4000" dirty="0"/>
              <a:t>18 MPEI </a:t>
            </a:r>
            <a:r>
              <a:rPr lang="de-DE" sz="4000" dirty="0" err="1"/>
              <a:t>students</a:t>
            </a:r>
            <a:r>
              <a:rPr lang="de-DE" sz="4000" dirty="0"/>
              <a:t> </a:t>
            </a:r>
            <a:r>
              <a:rPr lang="de-DE" sz="4000" dirty="0" err="1"/>
              <a:t>supported</a:t>
            </a:r>
            <a:r>
              <a:rPr lang="de-DE" sz="4000" dirty="0"/>
              <a:t> in </a:t>
            </a:r>
            <a:r>
              <a:rPr lang="de-DE" sz="4000" dirty="0" err="1"/>
              <a:t>Moscow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2400" dirty="0"/>
              <a:t>S. </a:t>
            </a:r>
            <a:r>
              <a:rPr lang="de-DE" sz="2400" dirty="0" err="1"/>
              <a:t>Bazuk</a:t>
            </a:r>
            <a:r>
              <a:rPr lang="de-DE" sz="2400" dirty="0"/>
              <a:t>                                                     Olga </a:t>
            </a:r>
            <a:r>
              <a:rPr lang="de-DE" sz="2400" dirty="0" err="1"/>
              <a:t>Braginskaya</a:t>
            </a:r>
            <a:endParaRPr lang="de-DE" sz="2400" dirty="0"/>
          </a:p>
          <a:p>
            <a:r>
              <a:rPr lang="de-DE" sz="2400" dirty="0"/>
              <a:t>S. Popov                                                     Maria Noskova</a:t>
            </a:r>
          </a:p>
          <a:p>
            <a:r>
              <a:rPr lang="de-DE" sz="2400" dirty="0"/>
              <a:t>M. </a:t>
            </a:r>
            <a:r>
              <a:rPr lang="de-DE" sz="2400" dirty="0" err="1"/>
              <a:t>Shustov</a:t>
            </a:r>
            <a:r>
              <a:rPr lang="de-DE" sz="2400" dirty="0"/>
              <a:t>                                                </a:t>
            </a:r>
            <a:r>
              <a:rPr lang="de-DE" sz="2400" dirty="0" err="1"/>
              <a:t>Nataliia</a:t>
            </a:r>
            <a:r>
              <a:rPr lang="de-DE" sz="2400" dirty="0"/>
              <a:t> </a:t>
            </a:r>
            <a:r>
              <a:rPr lang="de-DE" sz="2400" dirty="0" err="1"/>
              <a:t>Fedorova</a:t>
            </a:r>
            <a:endParaRPr lang="de-DE" sz="2400" dirty="0"/>
          </a:p>
          <a:p>
            <a:r>
              <a:rPr lang="de-DE" sz="2400" dirty="0"/>
              <a:t>Alexander </a:t>
            </a:r>
            <a:r>
              <a:rPr lang="de-DE" sz="2400" dirty="0" err="1"/>
              <a:t>Markov</a:t>
            </a:r>
            <a:r>
              <a:rPr lang="de-DE" sz="2400" dirty="0"/>
              <a:t>                                   Dmitry </a:t>
            </a:r>
            <a:r>
              <a:rPr lang="de-DE" sz="2400" dirty="0" err="1"/>
              <a:t>Denishuk</a:t>
            </a:r>
            <a:endParaRPr lang="de-DE" sz="2400" dirty="0"/>
          </a:p>
          <a:p>
            <a:r>
              <a:rPr lang="de-DE" sz="2400" dirty="0"/>
              <a:t>Anna </a:t>
            </a:r>
            <a:r>
              <a:rPr lang="de-DE" sz="2400" dirty="0" err="1"/>
              <a:t>Nikolaeva</a:t>
            </a:r>
            <a:endParaRPr lang="de-DE" sz="2400" dirty="0"/>
          </a:p>
          <a:p>
            <a:r>
              <a:rPr lang="de-DE" sz="2400" dirty="0"/>
              <a:t>Irina </a:t>
            </a:r>
            <a:r>
              <a:rPr lang="de-DE" sz="2400" dirty="0" err="1"/>
              <a:t>Astafeva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Alexande</a:t>
            </a:r>
            <a:r>
              <a:rPr lang="de-DE" sz="2400" i="1" dirty="0"/>
              <a:t>r</a:t>
            </a:r>
            <a:r>
              <a:rPr lang="de-DE" sz="2400" dirty="0"/>
              <a:t> </a:t>
            </a:r>
            <a:r>
              <a:rPr lang="de-DE" sz="2400" dirty="0" err="1"/>
              <a:t>Utschevatov</a:t>
            </a:r>
            <a:r>
              <a:rPr lang="de-DE" sz="24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Ivan </a:t>
            </a:r>
            <a:r>
              <a:rPr lang="de-DE" sz="2400" dirty="0" err="1"/>
              <a:t>Poddubnij</a:t>
            </a:r>
            <a:r>
              <a:rPr lang="de-DE" sz="24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Ilya </a:t>
            </a:r>
            <a:r>
              <a:rPr lang="de-DE" sz="2400" dirty="0" err="1"/>
              <a:t>Gregorev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Dimitry </a:t>
            </a:r>
            <a:r>
              <a:rPr lang="de-DE" sz="2400" dirty="0" err="1"/>
              <a:t>Mamaykin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Anastasia </a:t>
            </a:r>
            <a:r>
              <a:rPr lang="de-DE" sz="2400" dirty="0" err="1"/>
              <a:t>Denisova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Irina </a:t>
            </a:r>
            <a:r>
              <a:rPr lang="de-DE" sz="2400" dirty="0" err="1"/>
              <a:t>Orepina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Vadim </a:t>
            </a:r>
            <a:r>
              <a:rPr lang="de-DE" sz="2400" dirty="0" err="1"/>
              <a:t>Zelenov</a:t>
            </a:r>
            <a:endParaRPr lang="de-DE" sz="2400" dirty="0"/>
          </a:p>
          <a:p>
            <a:pPr>
              <a:lnSpc>
                <a:spcPct val="90000"/>
              </a:lnSpc>
            </a:pPr>
            <a:r>
              <a:rPr lang="de-DE" sz="2400" dirty="0"/>
              <a:t>Anna </a:t>
            </a:r>
            <a:r>
              <a:rPr lang="de-DE" sz="2400" dirty="0" err="1"/>
              <a:t>Guseva</a:t>
            </a: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</p:spTree>
    <p:extLst>
      <p:ext uri="{BB962C8B-B14F-4D97-AF65-F5344CB8AC3E}">
        <p14:creationId xmlns:p14="http://schemas.microsoft.com/office/powerpoint/2010/main" val="3698715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857250"/>
          </a:xfrm>
        </p:spPr>
        <p:txBody>
          <a:bodyPr>
            <a:noAutofit/>
          </a:bodyPr>
          <a:lstStyle/>
          <a:p>
            <a:r>
              <a:rPr lang="en-US" sz="6000" dirty="0"/>
              <a:t>Big data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650052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/>
          <p:cNvGrpSpPr/>
          <p:nvPr/>
        </p:nvGrpSpPr>
        <p:grpSpPr>
          <a:xfrm>
            <a:off x="1547664" y="1585662"/>
            <a:ext cx="6408712" cy="3854088"/>
            <a:chOff x="1332231" y="268736"/>
            <a:chExt cx="5328001" cy="3260196"/>
          </a:xfrm>
        </p:grpSpPr>
        <p:sp>
          <p:nvSpPr>
            <p:cNvPr id="31" name="Полилиния 30"/>
            <p:cNvSpPr/>
            <p:nvPr/>
          </p:nvSpPr>
          <p:spPr>
            <a:xfrm>
              <a:off x="1332233" y="268736"/>
              <a:ext cx="670028" cy="957183"/>
            </a:xfrm>
            <a:custGeom>
              <a:avLst/>
              <a:gdLst>
                <a:gd name="connsiteX0" fmla="*/ 0 w 957182"/>
                <a:gd name="connsiteY0" fmla="*/ 0 h 670027"/>
                <a:gd name="connsiteX1" fmla="*/ 622169 w 957182"/>
                <a:gd name="connsiteY1" fmla="*/ 0 h 670027"/>
                <a:gd name="connsiteX2" fmla="*/ 957182 w 957182"/>
                <a:gd name="connsiteY2" fmla="*/ 335014 h 670027"/>
                <a:gd name="connsiteX3" fmla="*/ 622169 w 957182"/>
                <a:gd name="connsiteY3" fmla="*/ 670027 h 670027"/>
                <a:gd name="connsiteX4" fmla="*/ 0 w 957182"/>
                <a:gd name="connsiteY4" fmla="*/ 670027 h 670027"/>
                <a:gd name="connsiteX5" fmla="*/ 335014 w 957182"/>
                <a:gd name="connsiteY5" fmla="*/ 335014 h 670027"/>
                <a:gd name="connsiteX6" fmla="*/ 0 w 957182"/>
                <a:gd name="connsiteY6" fmla="*/ 0 h 67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82" h="670027">
                  <a:moveTo>
                    <a:pt x="957181" y="0"/>
                  </a:moveTo>
                  <a:lnTo>
                    <a:pt x="957181" y="435518"/>
                  </a:lnTo>
                  <a:lnTo>
                    <a:pt x="478590" y="670027"/>
                  </a:lnTo>
                  <a:lnTo>
                    <a:pt x="1" y="435518"/>
                  </a:lnTo>
                  <a:lnTo>
                    <a:pt x="1" y="0"/>
                  </a:lnTo>
                  <a:lnTo>
                    <a:pt x="478590" y="234510"/>
                  </a:lnTo>
                  <a:lnTo>
                    <a:pt x="957181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342000" rIns="6985" bIns="34199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Data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2002260" y="268737"/>
              <a:ext cx="4657972" cy="622169"/>
            </a:xfrm>
            <a:custGeom>
              <a:avLst/>
              <a:gdLst>
                <a:gd name="connsiteX0" fmla="*/ 103697 w 622168"/>
                <a:gd name="connsiteY0" fmla="*/ 0 h 4657971"/>
                <a:gd name="connsiteX1" fmla="*/ 518471 w 622168"/>
                <a:gd name="connsiteY1" fmla="*/ 0 h 4657971"/>
                <a:gd name="connsiteX2" fmla="*/ 622168 w 622168"/>
                <a:gd name="connsiteY2" fmla="*/ 103697 h 4657971"/>
                <a:gd name="connsiteX3" fmla="*/ 622168 w 622168"/>
                <a:gd name="connsiteY3" fmla="*/ 4657971 h 4657971"/>
                <a:gd name="connsiteX4" fmla="*/ 622168 w 622168"/>
                <a:gd name="connsiteY4" fmla="*/ 4657971 h 4657971"/>
                <a:gd name="connsiteX5" fmla="*/ 0 w 622168"/>
                <a:gd name="connsiteY5" fmla="*/ 4657971 h 4657971"/>
                <a:gd name="connsiteX6" fmla="*/ 0 w 622168"/>
                <a:gd name="connsiteY6" fmla="*/ 4657971 h 4657971"/>
                <a:gd name="connsiteX7" fmla="*/ 0 w 622168"/>
                <a:gd name="connsiteY7" fmla="*/ 103697 h 4657971"/>
                <a:gd name="connsiteX8" fmla="*/ 103697 w 622168"/>
                <a:gd name="connsiteY8" fmla="*/ 0 h 465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68" h="4657971">
                  <a:moveTo>
                    <a:pt x="622168" y="776348"/>
                  </a:moveTo>
                  <a:lnTo>
                    <a:pt x="622168" y="3881623"/>
                  </a:lnTo>
                  <a:cubicBezTo>
                    <a:pt x="622168" y="4310384"/>
                    <a:pt x="615967" y="4657967"/>
                    <a:pt x="608317" y="4657967"/>
                  </a:cubicBezTo>
                  <a:lnTo>
                    <a:pt x="0" y="4657967"/>
                  </a:lnTo>
                  <a:lnTo>
                    <a:pt x="0" y="4657967"/>
                  </a:lnTo>
                  <a:lnTo>
                    <a:pt x="0" y="4"/>
                  </a:lnTo>
                  <a:lnTo>
                    <a:pt x="0" y="4"/>
                  </a:lnTo>
                  <a:lnTo>
                    <a:pt x="608317" y="4"/>
                  </a:lnTo>
                  <a:cubicBezTo>
                    <a:pt x="615967" y="4"/>
                    <a:pt x="622168" y="347587"/>
                    <a:pt x="622168" y="77634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5" tIns="41167" rIns="41167" bIns="41168" numCol="1" spcCol="1270" anchor="ctr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Data collection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Data transfer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1332233" y="1024910"/>
              <a:ext cx="670028" cy="957183"/>
            </a:xfrm>
            <a:custGeom>
              <a:avLst/>
              <a:gdLst>
                <a:gd name="connsiteX0" fmla="*/ 0 w 957182"/>
                <a:gd name="connsiteY0" fmla="*/ 0 h 670027"/>
                <a:gd name="connsiteX1" fmla="*/ 622169 w 957182"/>
                <a:gd name="connsiteY1" fmla="*/ 0 h 670027"/>
                <a:gd name="connsiteX2" fmla="*/ 957182 w 957182"/>
                <a:gd name="connsiteY2" fmla="*/ 335014 h 670027"/>
                <a:gd name="connsiteX3" fmla="*/ 622169 w 957182"/>
                <a:gd name="connsiteY3" fmla="*/ 670027 h 670027"/>
                <a:gd name="connsiteX4" fmla="*/ 0 w 957182"/>
                <a:gd name="connsiteY4" fmla="*/ 670027 h 670027"/>
                <a:gd name="connsiteX5" fmla="*/ 335014 w 957182"/>
                <a:gd name="connsiteY5" fmla="*/ 335014 h 670027"/>
                <a:gd name="connsiteX6" fmla="*/ 0 w 957182"/>
                <a:gd name="connsiteY6" fmla="*/ 0 h 67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82" h="670027">
                  <a:moveTo>
                    <a:pt x="957181" y="0"/>
                  </a:moveTo>
                  <a:lnTo>
                    <a:pt x="957181" y="435518"/>
                  </a:lnTo>
                  <a:lnTo>
                    <a:pt x="478590" y="670027"/>
                  </a:lnTo>
                  <a:lnTo>
                    <a:pt x="1" y="435518"/>
                  </a:lnTo>
                  <a:lnTo>
                    <a:pt x="1" y="0"/>
                  </a:lnTo>
                  <a:lnTo>
                    <a:pt x="478590" y="234510"/>
                  </a:lnTo>
                  <a:lnTo>
                    <a:pt x="957181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342000" rIns="6985" bIns="34199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Monitoring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2002260" y="1024911"/>
              <a:ext cx="4657972" cy="622169"/>
            </a:xfrm>
            <a:custGeom>
              <a:avLst/>
              <a:gdLst>
                <a:gd name="connsiteX0" fmla="*/ 103697 w 622168"/>
                <a:gd name="connsiteY0" fmla="*/ 0 h 4657971"/>
                <a:gd name="connsiteX1" fmla="*/ 518471 w 622168"/>
                <a:gd name="connsiteY1" fmla="*/ 0 h 4657971"/>
                <a:gd name="connsiteX2" fmla="*/ 622168 w 622168"/>
                <a:gd name="connsiteY2" fmla="*/ 103697 h 4657971"/>
                <a:gd name="connsiteX3" fmla="*/ 622168 w 622168"/>
                <a:gd name="connsiteY3" fmla="*/ 4657971 h 4657971"/>
                <a:gd name="connsiteX4" fmla="*/ 622168 w 622168"/>
                <a:gd name="connsiteY4" fmla="*/ 4657971 h 4657971"/>
                <a:gd name="connsiteX5" fmla="*/ 0 w 622168"/>
                <a:gd name="connsiteY5" fmla="*/ 4657971 h 4657971"/>
                <a:gd name="connsiteX6" fmla="*/ 0 w 622168"/>
                <a:gd name="connsiteY6" fmla="*/ 4657971 h 4657971"/>
                <a:gd name="connsiteX7" fmla="*/ 0 w 622168"/>
                <a:gd name="connsiteY7" fmla="*/ 103697 h 4657971"/>
                <a:gd name="connsiteX8" fmla="*/ 103697 w 622168"/>
                <a:gd name="connsiteY8" fmla="*/ 0 h 465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68" h="4657971">
                  <a:moveTo>
                    <a:pt x="622168" y="776348"/>
                  </a:moveTo>
                  <a:lnTo>
                    <a:pt x="622168" y="3881623"/>
                  </a:lnTo>
                  <a:cubicBezTo>
                    <a:pt x="622168" y="4310384"/>
                    <a:pt x="615967" y="4657967"/>
                    <a:pt x="608317" y="4657967"/>
                  </a:cubicBezTo>
                  <a:lnTo>
                    <a:pt x="0" y="4657967"/>
                  </a:lnTo>
                  <a:lnTo>
                    <a:pt x="0" y="4657967"/>
                  </a:lnTo>
                  <a:lnTo>
                    <a:pt x="0" y="4"/>
                  </a:lnTo>
                  <a:lnTo>
                    <a:pt x="0" y="4"/>
                  </a:lnTo>
                  <a:lnTo>
                    <a:pt x="608317" y="4"/>
                  </a:lnTo>
                  <a:cubicBezTo>
                    <a:pt x="615967" y="4"/>
                    <a:pt x="622168" y="347587"/>
                    <a:pt x="622168" y="77634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5" tIns="41167" rIns="41167" bIns="41168" numCol="1" spcCol="1270" anchor="ctr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Conditions monitoring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1332233" y="1781084"/>
              <a:ext cx="670028" cy="957183"/>
            </a:xfrm>
            <a:custGeom>
              <a:avLst/>
              <a:gdLst>
                <a:gd name="connsiteX0" fmla="*/ 0 w 957182"/>
                <a:gd name="connsiteY0" fmla="*/ 0 h 670027"/>
                <a:gd name="connsiteX1" fmla="*/ 622169 w 957182"/>
                <a:gd name="connsiteY1" fmla="*/ 0 h 670027"/>
                <a:gd name="connsiteX2" fmla="*/ 957182 w 957182"/>
                <a:gd name="connsiteY2" fmla="*/ 335014 h 670027"/>
                <a:gd name="connsiteX3" fmla="*/ 622169 w 957182"/>
                <a:gd name="connsiteY3" fmla="*/ 670027 h 670027"/>
                <a:gd name="connsiteX4" fmla="*/ 0 w 957182"/>
                <a:gd name="connsiteY4" fmla="*/ 670027 h 670027"/>
                <a:gd name="connsiteX5" fmla="*/ 335014 w 957182"/>
                <a:gd name="connsiteY5" fmla="*/ 335014 h 670027"/>
                <a:gd name="connsiteX6" fmla="*/ 0 w 957182"/>
                <a:gd name="connsiteY6" fmla="*/ 0 h 67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82" h="670027">
                  <a:moveTo>
                    <a:pt x="957181" y="0"/>
                  </a:moveTo>
                  <a:lnTo>
                    <a:pt x="957181" y="435518"/>
                  </a:lnTo>
                  <a:lnTo>
                    <a:pt x="478590" y="670027"/>
                  </a:lnTo>
                  <a:lnTo>
                    <a:pt x="1" y="435518"/>
                  </a:lnTo>
                  <a:lnTo>
                    <a:pt x="1" y="0"/>
                  </a:lnTo>
                  <a:lnTo>
                    <a:pt x="478590" y="234510"/>
                  </a:lnTo>
                  <a:lnTo>
                    <a:pt x="957181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342000" rIns="6985" bIns="34199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Solutions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002260" y="1781085"/>
              <a:ext cx="4657972" cy="622169"/>
            </a:xfrm>
            <a:custGeom>
              <a:avLst/>
              <a:gdLst>
                <a:gd name="connsiteX0" fmla="*/ 103697 w 622168"/>
                <a:gd name="connsiteY0" fmla="*/ 0 h 4657971"/>
                <a:gd name="connsiteX1" fmla="*/ 518471 w 622168"/>
                <a:gd name="connsiteY1" fmla="*/ 0 h 4657971"/>
                <a:gd name="connsiteX2" fmla="*/ 622168 w 622168"/>
                <a:gd name="connsiteY2" fmla="*/ 103697 h 4657971"/>
                <a:gd name="connsiteX3" fmla="*/ 622168 w 622168"/>
                <a:gd name="connsiteY3" fmla="*/ 4657971 h 4657971"/>
                <a:gd name="connsiteX4" fmla="*/ 622168 w 622168"/>
                <a:gd name="connsiteY4" fmla="*/ 4657971 h 4657971"/>
                <a:gd name="connsiteX5" fmla="*/ 0 w 622168"/>
                <a:gd name="connsiteY5" fmla="*/ 4657971 h 4657971"/>
                <a:gd name="connsiteX6" fmla="*/ 0 w 622168"/>
                <a:gd name="connsiteY6" fmla="*/ 4657971 h 4657971"/>
                <a:gd name="connsiteX7" fmla="*/ 0 w 622168"/>
                <a:gd name="connsiteY7" fmla="*/ 103697 h 4657971"/>
                <a:gd name="connsiteX8" fmla="*/ 103697 w 622168"/>
                <a:gd name="connsiteY8" fmla="*/ 0 h 465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68" h="4657971">
                  <a:moveTo>
                    <a:pt x="622168" y="776348"/>
                  </a:moveTo>
                  <a:lnTo>
                    <a:pt x="622168" y="3881623"/>
                  </a:lnTo>
                  <a:cubicBezTo>
                    <a:pt x="622168" y="4310384"/>
                    <a:pt x="615967" y="4657967"/>
                    <a:pt x="608317" y="4657967"/>
                  </a:cubicBezTo>
                  <a:lnTo>
                    <a:pt x="0" y="4657967"/>
                  </a:lnTo>
                  <a:lnTo>
                    <a:pt x="0" y="4657967"/>
                  </a:lnTo>
                  <a:lnTo>
                    <a:pt x="0" y="4"/>
                  </a:lnTo>
                  <a:lnTo>
                    <a:pt x="0" y="4"/>
                  </a:lnTo>
                  <a:lnTo>
                    <a:pt x="608317" y="4"/>
                  </a:lnTo>
                  <a:cubicBezTo>
                    <a:pt x="615967" y="4"/>
                    <a:pt x="622168" y="347587"/>
                    <a:pt x="622168" y="77634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5" tIns="41167" rIns="41167" bIns="41168" numCol="1" spcCol="1270" anchor="ctr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Finding out problems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Solutions preparing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1332231" y="2562113"/>
              <a:ext cx="670028" cy="957183"/>
            </a:xfrm>
            <a:custGeom>
              <a:avLst/>
              <a:gdLst>
                <a:gd name="connsiteX0" fmla="*/ 0 w 957182"/>
                <a:gd name="connsiteY0" fmla="*/ 0 h 670027"/>
                <a:gd name="connsiteX1" fmla="*/ 622169 w 957182"/>
                <a:gd name="connsiteY1" fmla="*/ 0 h 670027"/>
                <a:gd name="connsiteX2" fmla="*/ 957182 w 957182"/>
                <a:gd name="connsiteY2" fmla="*/ 335014 h 670027"/>
                <a:gd name="connsiteX3" fmla="*/ 622169 w 957182"/>
                <a:gd name="connsiteY3" fmla="*/ 670027 h 670027"/>
                <a:gd name="connsiteX4" fmla="*/ 0 w 957182"/>
                <a:gd name="connsiteY4" fmla="*/ 670027 h 670027"/>
                <a:gd name="connsiteX5" fmla="*/ 335014 w 957182"/>
                <a:gd name="connsiteY5" fmla="*/ 335014 h 670027"/>
                <a:gd name="connsiteX6" fmla="*/ 0 w 957182"/>
                <a:gd name="connsiteY6" fmla="*/ 0 h 67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82" h="670027">
                  <a:moveTo>
                    <a:pt x="957181" y="0"/>
                  </a:moveTo>
                  <a:lnTo>
                    <a:pt x="957181" y="435518"/>
                  </a:lnTo>
                  <a:lnTo>
                    <a:pt x="478590" y="670027"/>
                  </a:lnTo>
                  <a:lnTo>
                    <a:pt x="1" y="435518"/>
                  </a:lnTo>
                  <a:lnTo>
                    <a:pt x="1" y="0"/>
                  </a:lnTo>
                  <a:lnTo>
                    <a:pt x="478590" y="234510"/>
                  </a:lnTo>
                  <a:lnTo>
                    <a:pt x="957181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342000" rIns="6985" bIns="34199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Solutions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2002258" y="2562114"/>
              <a:ext cx="4657972" cy="622169"/>
            </a:xfrm>
            <a:custGeom>
              <a:avLst/>
              <a:gdLst>
                <a:gd name="connsiteX0" fmla="*/ 103697 w 622168"/>
                <a:gd name="connsiteY0" fmla="*/ 0 h 4657971"/>
                <a:gd name="connsiteX1" fmla="*/ 518471 w 622168"/>
                <a:gd name="connsiteY1" fmla="*/ 0 h 4657971"/>
                <a:gd name="connsiteX2" fmla="*/ 622168 w 622168"/>
                <a:gd name="connsiteY2" fmla="*/ 103697 h 4657971"/>
                <a:gd name="connsiteX3" fmla="*/ 622168 w 622168"/>
                <a:gd name="connsiteY3" fmla="*/ 4657971 h 4657971"/>
                <a:gd name="connsiteX4" fmla="*/ 622168 w 622168"/>
                <a:gd name="connsiteY4" fmla="*/ 4657971 h 4657971"/>
                <a:gd name="connsiteX5" fmla="*/ 0 w 622168"/>
                <a:gd name="connsiteY5" fmla="*/ 4657971 h 4657971"/>
                <a:gd name="connsiteX6" fmla="*/ 0 w 622168"/>
                <a:gd name="connsiteY6" fmla="*/ 4657971 h 4657971"/>
                <a:gd name="connsiteX7" fmla="*/ 0 w 622168"/>
                <a:gd name="connsiteY7" fmla="*/ 103697 h 4657971"/>
                <a:gd name="connsiteX8" fmla="*/ 103697 w 622168"/>
                <a:gd name="connsiteY8" fmla="*/ 0 h 465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68" h="4657971">
                  <a:moveTo>
                    <a:pt x="622168" y="776348"/>
                  </a:moveTo>
                  <a:lnTo>
                    <a:pt x="622168" y="3881623"/>
                  </a:lnTo>
                  <a:cubicBezTo>
                    <a:pt x="622168" y="4310384"/>
                    <a:pt x="615967" y="4657967"/>
                    <a:pt x="608317" y="4657967"/>
                  </a:cubicBezTo>
                  <a:lnTo>
                    <a:pt x="0" y="4657967"/>
                  </a:lnTo>
                  <a:lnTo>
                    <a:pt x="0" y="4657967"/>
                  </a:lnTo>
                  <a:lnTo>
                    <a:pt x="0" y="4"/>
                  </a:lnTo>
                  <a:lnTo>
                    <a:pt x="0" y="4"/>
                  </a:lnTo>
                  <a:lnTo>
                    <a:pt x="608317" y="4"/>
                  </a:lnTo>
                  <a:cubicBezTo>
                    <a:pt x="615967" y="4"/>
                    <a:pt x="622168" y="347587"/>
                    <a:pt x="622168" y="77634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5" tIns="41167" rIns="41167" bIns="41168" numCol="1" spcCol="1270" anchor="ctr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Finding out problems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Solutions </a:t>
              </a:r>
              <a:r>
                <a:rPr lang="en-US" sz="17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prepating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1332232" y="2571749"/>
              <a:ext cx="670028" cy="957183"/>
            </a:xfrm>
            <a:custGeom>
              <a:avLst/>
              <a:gdLst>
                <a:gd name="connsiteX0" fmla="*/ 0 w 957182"/>
                <a:gd name="connsiteY0" fmla="*/ 0 h 670027"/>
                <a:gd name="connsiteX1" fmla="*/ 622169 w 957182"/>
                <a:gd name="connsiteY1" fmla="*/ 0 h 670027"/>
                <a:gd name="connsiteX2" fmla="*/ 957182 w 957182"/>
                <a:gd name="connsiteY2" fmla="*/ 335014 h 670027"/>
                <a:gd name="connsiteX3" fmla="*/ 622169 w 957182"/>
                <a:gd name="connsiteY3" fmla="*/ 670027 h 670027"/>
                <a:gd name="connsiteX4" fmla="*/ 0 w 957182"/>
                <a:gd name="connsiteY4" fmla="*/ 670027 h 670027"/>
                <a:gd name="connsiteX5" fmla="*/ 335014 w 957182"/>
                <a:gd name="connsiteY5" fmla="*/ 335014 h 670027"/>
                <a:gd name="connsiteX6" fmla="*/ 0 w 957182"/>
                <a:gd name="connsiteY6" fmla="*/ 0 h 67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182" h="670027">
                  <a:moveTo>
                    <a:pt x="957181" y="0"/>
                  </a:moveTo>
                  <a:lnTo>
                    <a:pt x="957181" y="435518"/>
                  </a:lnTo>
                  <a:lnTo>
                    <a:pt x="478590" y="670027"/>
                  </a:lnTo>
                  <a:lnTo>
                    <a:pt x="1" y="435518"/>
                  </a:lnTo>
                  <a:lnTo>
                    <a:pt x="1" y="0"/>
                  </a:lnTo>
                  <a:lnTo>
                    <a:pt x="478590" y="234510"/>
                  </a:lnTo>
                  <a:lnTo>
                    <a:pt x="957181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86" tIns="342000" rIns="6985" bIns="341998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Action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1989559" y="2565400"/>
              <a:ext cx="4657972" cy="622169"/>
            </a:xfrm>
            <a:custGeom>
              <a:avLst/>
              <a:gdLst>
                <a:gd name="connsiteX0" fmla="*/ 103697 w 622168"/>
                <a:gd name="connsiteY0" fmla="*/ 0 h 4657971"/>
                <a:gd name="connsiteX1" fmla="*/ 518471 w 622168"/>
                <a:gd name="connsiteY1" fmla="*/ 0 h 4657971"/>
                <a:gd name="connsiteX2" fmla="*/ 622168 w 622168"/>
                <a:gd name="connsiteY2" fmla="*/ 103697 h 4657971"/>
                <a:gd name="connsiteX3" fmla="*/ 622168 w 622168"/>
                <a:gd name="connsiteY3" fmla="*/ 4657971 h 4657971"/>
                <a:gd name="connsiteX4" fmla="*/ 622168 w 622168"/>
                <a:gd name="connsiteY4" fmla="*/ 4657971 h 4657971"/>
                <a:gd name="connsiteX5" fmla="*/ 0 w 622168"/>
                <a:gd name="connsiteY5" fmla="*/ 4657971 h 4657971"/>
                <a:gd name="connsiteX6" fmla="*/ 0 w 622168"/>
                <a:gd name="connsiteY6" fmla="*/ 4657971 h 4657971"/>
                <a:gd name="connsiteX7" fmla="*/ 0 w 622168"/>
                <a:gd name="connsiteY7" fmla="*/ 103697 h 4657971"/>
                <a:gd name="connsiteX8" fmla="*/ 103697 w 622168"/>
                <a:gd name="connsiteY8" fmla="*/ 0 h 465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68" h="4657971">
                  <a:moveTo>
                    <a:pt x="622168" y="776348"/>
                  </a:moveTo>
                  <a:lnTo>
                    <a:pt x="622168" y="3881623"/>
                  </a:lnTo>
                  <a:cubicBezTo>
                    <a:pt x="622168" y="4310384"/>
                    <a:pt x="615967" y="4657967"/>
                    <a:pt x="608317" y="4657967"/>
                  </a:cubicBezTo>
                  <a:lnTo>
                    <a:pt x="0" y="4657967"/>
                  </a:lnTo>
                  <a:lnTo>
                    <a:pt x="0" y="4657967"/>
                  </a:lnTo>
                  <a:lnTo>
                    <a:pt x="0" y="4"/>
                  </a:lnTo>
                  <a:lnTo>
                    <a:pt x="0" y="4"/>
                  </a:lnTo>
                  <a:lnTo>
                    <a:pt x="608317" y="4"/>
                  </a:lnTo>
                  <a:cubicBezTo>
                    <a:pt x="615967" y="4"/>
                    <a:pt x="622168" y="347587"/>
                    <a:pt x="622168" y="77634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5" tIns="41167" rIns="41167" bIns="41168" numCol="1" spcCol="1270" anchor="ctr" anchorCtr="0">
              <a:noAutofit/>
            </a:bodyPr>
            <a:lstStyle/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Solutions implementation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7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Long term programs</a:t>
              </a:r>
              <a:endPara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919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590029" y="1897551"/>
            <a:ext cx="4507781" cy="3763697"/>
            <a:chOff x="702870" y="106307"/>
            <a:chExt cx="5436816" cy="4464472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2844992" y="134856"/>
              <a:ext cx="0" cy="565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/>
            <p:cNvGrpSpPr/>
            <p:nvPr/>
          </p:nvGrpSpPr>
          <p:grpSpPr>
            <a:xfrm>
              <a:off x="702870" y="692800"/>
              <a:ext cx="4752528" cy="3096343"/>
              <a:chOff x="1547664" y="1070011"/>
              <a:chExt cx="5688628" cy="3517963"/>
            </a:xfrm>
          </p:grpSpPr>
          <p:sp>
            <p:nvSpPr>
              <p:cNvPr id="4" name="Скругленный прямоугольник 3"/>
              <p:cNvSpPr/>
              <p:nvPr/>
            </p:nvSpPr>
            <p:spPr>
              <a:xfrm>
                <a:off x="1547664" y="1070011"/>
                <a:ext cx="4968552" cy="3107354"/>
              </a:xfrm>
              <a:custGeom>
                <a:avLst/>
                <a:gdLst>
                  <a:gd name="connsiteX0" fmla="*/ 0 w 4968552"/>
                  <a:gd name="connsiteY0" fmla="*/ 516068 h 3096344"/>
                  <a:gd name="connsiteX1" fmla="*/ 516068 w 4968552"/>
                  <a:gd name="connsiteY1" fmla="*/ 0 h 3096344"/>
                  <a:gd name="connsiteX2" fmla="*/ 4452484 w 4968552"/>
                  <a:gd name="connsiteY2" fmla="*/ 0 h 3096344"/>
                  <a:gd name="connsiteX3" fmla="*/ 4968552 w 4968552"/>
                  <a:gd name="connsiteY3" fmla="*/ 516068 h 3096344"/>
                  <a:gd name="connsiteX4" fmla="*/ 4968552 w 4968552"/>
                  <a:gd name="connsiteY4" fmla="*/ 2580276 h 3096344"/>
                  <a:gd name="connsiteX5" fmla="*/ 4452484 w 4968552"/>
                  <a:gd name="connsiteY5" fmla="*/ 3096344 h 3096344"/>
                  <a:gd name="connsiteX6" fmla="*/ 516068 w 4968552"/>
                  <a:gd name="connsiteY6" fmla="*/ 3096344 h 3096344"/>
                  <a:gd name="connsiteX7" fmla="*/ 0 w 4968552"/>
                  <a:gd name="connsiteY7" fmla="*/ 2580276 h 3096344"/>
                  <a:gd name="connsiteX8" fmla="*/ 0 w 4968552"/>
                  <a:gd name="connsiteY8" fmla="*/ 516068 h 3096344"/>
                  <a:gd name="connsiteX0" fmla="*/ 0 w 4968552"/>
                  <a:gd name="connsiteY0" fmla="*/ 516068 h 3097729"/>
                  <a:gd name="connsiteX1" fmla="*/ 516068 w 4968552"/>
                  <a:gd name="connsiteY1" fmla="*/ 0 h 3097729"/>
                  <a:gd name="connsiteX2" fmla="*/ 4452484 w 4968552"/>
                  <a:gd name="connsiteY2" fmla="*/ 0 h 3097729"/>
                  <a:gd name="connsiteX3" fmla="*/ 4968552 w 4968552"/>
                  <a:gd name="connsiteY3" fmla="*/ 516068 h 3097729"/>
                  <a:gd name="connsiteX4" fmla="*/ 4968552 w 4968552"/>
                  <a:gd name="connsiteY4" fmla="*/ 2580276 h 3097729"/>
                  <a:gd name="connsiteX5" fmla="*/ 4452484 w 4968552"/>
                  <a:gd name="connsiteY5" fmla="*/ 3096344 h 3097729"/>
                  <a:gd name="connsiteX6" fmla="*/ 2437195 w 4968552"/>
                  <a:gd name="connsiteY6" fmla="*/ 3097729 h 3097729"/>
                  <a:gd name="connsiteX7" fmla="*/ 516068 w 4968552"/>
                  <a:gd name="connsiteY7" fmla="*/ 3096344 h 3097729"/>
                  <a:gd name="connsiteX8" fmla="*/ 0 w 4968552"/>
                  <a:gd name="connsiteY8" fmla="*/ 2580276 h 3097729"/>
                  <a:gd name="connsiteX9" fmla="*/ 0 w 4968552"/>
                  <a:gd name="connsiteY9" fmla="*/ 516068 h 3097729"/>
                  <a:gd name="connsiteX0" fmla="*/ 2437195 w 4968552"/>
                  <a:gd name="connsiteY0" fmla="*/ 3097729 h 3189169"/>
                  <a:gd name="connsiteX1" fmla="*/ 516068 w 4968552"/>
                  <a:gd name="connsiteY1" fmla="*/ 3096344 h 3189169"/>
                  <a:gd name="connsiteX2" fmla="*/ 0 w 4968552"/>
                  <a:gd name="connsiteY2" fmla="*/ 2580276 h 3189169"/>
                  <a:gd name="connsiteX3" fmla="*/ 0 w 4968552"/>
                  <a:gd name="connsiteY3" fmla="*/ 516068 h 3189169"/>
                  <a:gd name="connsiteX4" fmla="*/ 516068 w 4968552"/>
                  <a:gd name="connsiteY4" fmla="*/ 0 h 3189169"/>
                  <a:gd name="connsiteX5" fmla="*/ 4452484 w 4968552"/>
                  <a:gd name="connsiteY5" fmla="*/ 0 h 3189169"/>
                  <a:gd name="connsiteX6" fmla="*/ 4968552 w 4968552"/>
                  <a:gd name="connsiteY6" fmla="*/ 516068 h 3189169"/>
                  <a:gd name="connsiteX7" fmla="*/ 4968552 w 4968552"/>
                  <a:gd name="connsiteY7" fmla="*/ 2580276 h 3189169"/>
                  <a:gd name="connsiteX8" fmla="*/ 4452484 w 4968552"/>
                  <a:gd name="connsiteY8" fmla="*/ 3096344 h 3189169"/>
                  <a:gd name="connsiteX9" fmla="*/ 2528635 w 4968552"/>
                  <a:gd name="connsiteY9" fmla="*/ 3189169 h 3189169"/>
                  <a:gd name="connsiteX0" fmla="*/ 2437195 w 4968552"/>
                  <a:gd name="connsiteY0" fmla="*/ 3097729 h 3102541"/>
                  <a:gd name="connsiteX1" fmla="*/ 516068 w 4968552"/>
                  <a:gd name="connsiteY1" fmla="*/ 3096344 h 3102541"/>
                  <a:gd name="connsiteX2" fmla="*/ 0 w 4968552"/>
                  <a:gd name="connsiteY2" fmla="*/ 2580276 h 3102541"/>
                  <a:gd name="connsiteX3" fmla="*/ 0 w 4968552"/>
                  <a:gd name="connsiteY3" fmla="*/ 516068 h 3102541"/>
                  <a:gd name="connsiteX4" fmla="*/ 516068 w 4968552"/>
                  <a:gd name="connsiteY4" fmla="*/ 0 h 3102541"/>
                  <a:gd name="connsiteX5" fmla="*/ 4452484 w 4968552"/>
                  <a:gd name="connsiteY5" fmla="*/ 0 h 3102541"/>
                  <a:gd name="connsiteX6" fmla="*/ 4968552 w 4968552"/>
                  <a:gd name="connsiteY6" fmla="*/ 516068 h 3102541"/>
                  <a:gd name="connsiteX7" fmla="*/ 4968552 w 4968552"/>
                  <a:gd name="connsiteY7" fmla="*/ 2580276 h 3102541"/>
                  <a:gd name="connsiteX8" fmla="*/ 4452484 w 4968552"/>
                  <a:gd name="connsiteY8" fmla="*/ 3096344 h 3102541"/>
                  <a:gd name="connsiteX9" fmla="*/ 2932896 w 4968552"/>
                  <a:gd name="connsiteY9" fmla="*/ 3102541 h 3102541"/>
                  <a:gd name="connsiteX0" fmla="*/ 2042559 w 4968552"/>
                  <a:gd name="connsiteY0" fmla="*/ 3107354 h 3107354"/>
                  <a:gd name="connsiteX1" fmla="*/ 516068 w 4968552"/>
                  <a:gd name="connsiteY1" fmla="*/ 3096344 h 3107354"/>
                  <a:gd name="connsiteX2" fmla="*/ 0 w 4968552"/>
                  <a:gd name="connsiteY2" fmla="*/ 2580276 h 3107354"/>
                  <a:gd name="connsiteX3" fmla="*/ 0 w 4968552"/>
                  <a:gd name="connsiteY3" fmla="*/ 516068 h 3107354"/>
                  <a:gd name="connsiteX4" fmla="*/ 516068 w 4968552"/>
                  <a:gd name="connsiteY4" fmla="*/ 0 h 3107354"/>
                  <a:gd name="connsiteX5" fmla="*/ 4452484 w 4968552"/>
                  <a:gd name="connsiteY5" fmla="*/ 0 h 3107354"/>
                  <a:gd name="connsiteX6" fmla="*/ 4968552 w 4968552"/>
                  <a:gd name="connsiteY6" fmla="*/ 516068 h 3107354"/>
                  <a:gd name="connsiteX7" fmla="*/ 4968552 w 4968552"/>
                  <a:gd name="connsiteY7" fmla="*/ 2580276 h 3107354"/>
                  <a:gd name="connsiteX8" fmla="*/ 4452484 w 4968552"/>
                  <a:gd name="connsiteY8" fmla="*/ 3096344 h 3107354"/>
                  <a:gd name="connsiteX9" fmla="*/ 2932896 w 4968552"/>
                  <a:gd name="connsiteY9" fmla="*/ 3102541 h 310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68552" h="3107354">
                    <a:moveTo>
                      <a:pt x="2042559" y="3107354"/>
                    </a:moveTo>
                    <a:lnTo>
                      <a:pt x="516068" y="3096344"/>
                    </a:lnTo>
                    <a:cubicBezTo>
                      <a:pt x="231052" y="3096344"/>
                      <a:pt x="0" y="2865292"/>
                      <a:pt x="0" y="2580276"/>
                    </a:cubicBezTo>
                    <a:lnTo>
                      <a:pt x="0" y="516068"/>
                    </a:lnTo>
                    <a:cubicBezTo>
                      <a:pt x="0" y="231052"/>
                      <a:pt x="231052" y="0"/>
                      <a:pt x="516068" y="0"/>
                    </a:cubicBezTo>
                    <a:lnTo>
                      <a:pt x="4452484" y="0"/>
                    </a:lnTo>
                    <a:cubicBezTo>
                      <a:pt x="4737500" y="0"/>
                      <a:pt x="4968552" y="231052"/>
                      <a:pt x="4968552" y="516068"/>
                    </a:cubicBezTo>
                    <a:lnTo>
                      <a:pt x="4968552" y="2580276"/>
                    </a:lnTo>
                    <a:cubicBezTo>
                      <a:pt x="4968552" y="2865292"/>
                      <a:pt x="4737500" y="3096344"/>
                      <a:pt x="4452484" y="3096344"/>
                    </a:cubicBezTo>
                    <a:lnTo>
                      <a:pt x="2932896" y="3102541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Скругленный прямоугольник 4"/>
              <p:cNvSpPr/>
              <p:nvPr/>
            </p:nvSpPr>
            <p:spPr>
              <a:xfrm>
                <a:off x="1979712" y="1934106"/>
                <a:ext cx="5256580" cy="1296144"/>
              </a:xfrm>
              <a:custGeom>
                <a:avLst/>
                <a:gdLst>
                  <a:gd name="connsiteX0" fmla="*/ 0 w 5472608"/>
                  <a:gd name="connsiteY0" fmla="*/ 216028 h 1296144"/>
                  <a:gd name="connsiteX1" fmla="*/ 216028 w 5472608"/>
                  <a:gd name="connsiteY1" fmla="*/ 0 h 1296144"/>
                  <a:gd name="connsiteX2" fmla="*/ 5256580 w 5472608"/>
                  <a:gd name="connsiteY2" fmla="*/ 0 h 1296144"/>
                  <a:gd name="connsiteX3" fmla="*/ 5472608 w 5472608"/>
                  <a:gd name="connsiteY3" fmla="*/ 216028 h 1296144"/>
                  <a:gd name="connsiteX4" fmla="*/ 5472608 w 5472608"/>
                  <a:gd name="connsiteY4" fmla="*/ 1080116 h 1296144"/>
                  <a:gd name="connsiteX5" fmla="*/ 5256580 w 5472608"/>
                  <a:gd name="connsiteY5" fmla="*/ 1296144 h 1296144"/>
                  <a:gd name="connsiteX6" fmla="*/ 216028 w 5472608"/>
                  <a:gd name="connsiteY6" fmla="*/ 1296144 h 1296144"/>
                  <a:gd name="connsiteX7" fmla="*/ 0 w 5472608"/>
                  <a:gd name="connsiteY7" fmla="*/ 1080116 h 1296144"/>
                  <a:gd name="connsiteX8" fmla="*/ 0 w 5472608"/>
                  <a:gd name="connsiteY8" fmla="*/ 216028 h 1296144"/>
                  <a:gd name="connsiteX0" fmla="*/ 5472608 w 5564048"/>
                  <a:gd name="connsiteY0" fmla="*/ 216028 h 1296144"/>
                  <a:gd name="connsiteX1" fmla="*/ 5472608 w 5564048"/>
                  <a:gd name="connsiteY1" fmla="*/ 1080116 h 1296144"/>
                  <a:gd name="connsiteX2" fmla="*/ 5256580 w 5564048"/>
                  <a:gd name="connsiteY2" fmla="*/ 1296144 h 1296144"/>
                  <a:gd name="connsiteX3" fmla="*/ 216028 w 5564048"/>
                  <a:gd name="connsiteY3" fmla="*/ 1296144 h 1296144"/>
                  <a:gd name="connsiteX4" fmla="*/ 0 w 5564048"/>
                  <a:gd name="connsiteY4" fmla="*/ 1080116 h 1296144"/>
                  <a:gd name="connsiteX5" fmla="*/ 0 w 5564048"/>
                  <a:gd name="connsiteY5" fmla="*/ 216028 h 1296144"/>
                  <a:gd name="connsiteX6" fmla="*/ 216028 w 5564048"/>
                  <a:gd name="connsiteY6" fmla="*/ 0 h 1296144"/>
                  <a:gd name="connsiteX7" fmla="*/ 5256580 w 5564048"/>
                  <a:gd name="connsiteY7" fmla="*/ 0 h 1296144"/>
                  <a:gd name="connsiteX8" fmla="*/ 5564048 w 5564048"/>
                  <a:gd name="connsiteY8" fmla="*/ 307468 h 1296144"/>
                  <a:gd name="connsiteX0" fmla="*/ 5472608 w 5472608"/>
                  <a:gd name="connsiteY0" fmla="*/ 216028 h 1296144"/>
                  <a:gd name="connsiteX1" fmla="*/ 5472608 w 5472608"/>
                  <a:gd name="connsiteY1" fmla="*/ 1080116 h 1296144"/>
                  <a:gd name="connsiteX2" fmla="*/ 5256580 w 5472608"/>
                  <a:gd name="connsiteY2" fmla="*/ 1296144 h 1296144"/>
                  <a:gd name="connsiteX3" fmla="*/ 216028 w 5472608"/>
                  <a:gd name="connsiteY3" fmla="*/ 1296144 h 1296144"/>
                  <a:gd name="connsiteX4" fmla="*/ 0 w 5472608"/>
                  <a:gd name="connsiteY4" fmla="*/ 1080116 h 1296144"/>
                  <a:gd name="connsiteX5" fmla="*/ 0 w 5472608"/>
                  <a:gd name="connsiteY5" fmla="*/ 216028 h 1296144"/>
                  <a:gd name="connsiteX6" fmla="*/ 216028 w 5472608"/>
                  <a:gd name="connsiteY6" fmla="*/ 0 h 1296144"/>
                  <a:gd name="connsiteX7" fmla="*/ 5256580 w 5472608"/>
                  <a:gd name="connsiteY7" fmla="*/ 0 h 1296144"/>
                  <a:gd name="connsiteX0" fmla="*/ 5472608 w 5472608"/>
                  <a:gd name="connsiteY0" fmla="*/ 1080116 h 1296144"/>
                  <a:gd name="connsiteX1" fmla="*/ 5256580 w 5472608"/>
                  <a:gd name="connsiteY1" fmla="*/ 1296144 h 1296144"/>
                  <a:gd name="connsiteX2" fmla="*/ 216028 w 5472608"/>
                  <a:gd name="connsiteY2" fmla="*/ 1296144 h 1296144"/>
                  <a:gd name="connsiteX3" fmla="*/ 0 w 5472608"/>
                  <a:gd name="connsiteY3" fmla="*/ 1080116 h 1296144"/>
                  <a:gd name="connsiteX4" fmla="*/ 0 w 5472608"/>
                  <a:gd name="connsiteY4" fmla="*/ 216028 h 1296144"/>
                  <a:gd name="connsiteX5" fmla="*/ 216028 w 5472608"/>
                  <a:gd name="connsiteY5" fmla="*/ 0 h 1296144"/>
                  <a:gd name="connsiteX6" fmla="*/ 5256580 w 5472608"/>
                  <a:gd name="connsiteY6" fmla="*/ 0 h 1296144"/>
                  <a:gd name="connsiteX0" fmla="*/ 5472608 w 5472608"/>
                  <a:gd name="connsiteY0" fmla="*/ 1080116 h 1296144"/>
                  <a:gd name="connsiteX1" fmla="*/ 5256580 w 5472608"/>
                  <a:gd name="connsiteY1" fmla="*/ 1296144 h 1296144"/>
                  <a:gd name="connsiteX2" fmla="*/ 216028 w 5472608"/>
                  <a:gd name="connsiteY2" fmla="*/ 1296144 h 1296144"/>
                  <a:gd name="connsiteX3" fmla="*/ 0 w 5472608"/>
                  <a:gd name="connsiteY3" fmla="*/ 1080116 h 1296144"/>
                  <a:gd name="connsiteX4" fmla="*/ 0 w 5472608"/>
                  <a:gd name="connsiteY4" fmla="*/ 216028 h 1296144"/>
                  <a:gd name="connsiteX5" fmla="*/ 216028 w 5472608"/>
                  <a:gd name="connsiteY5" fmla="*/ 0 h 1296144"/>
                  <a:gd name="connsiteX6" fmla="*/ 5256580 w 5472608"/>
                  <a:gd name="connsiteY6" fmla="*/ 0 h 1296144"/>
                  <a:gd name="connsiteX7" fmla="*/ 5472608 w 5472608"/>
                  <a:gd name="connsiteY7" fmla="*/ 1080116 h 1296144"/>
                  <a:gd name="connsiteX0" fmla="*/ 5472608 w 5564048"/>
                  <a:gd name="connsiteY0" fmla="*/ 1080116 h 1296144"/>
                  <a:gd name="connsiteX1" fmla="*/ 5256580 w 5564048"/>
                  <a:gd name="connsiteY1" fmla="*/ 1296144 h 1296144"/>
                  <a:gd name="connsiteX2" fmla="*/ 216028 w 5564048"/>
                  <a:gd name="connsiteY2" fmla="*/ 1296144 h 1296144"/>
                  <a:gd name="connsiteX3" fmla="*/ 0 w 5564048"/>
                  <a:gd name="connsiteY3" fmla="*/ 1080116 h 1296144"/>
                  <a:gd name="connsiteX4" fmla="*/ 0 w 5564048"/>
                  <a:gd name="connsiteY4" fmla="*/ 216028 h 1296144"/>
                  <a:gd name="connsiteX5" fmla="*/ 216028 w 5564048"/>
                  <a:gd name="connsiteY5" fmla="*/ 0 h 1296144"/>
                  <a:gd name="connsiteX6" fmla="*/ 5256580 w 5564048"/>
                  <a:gd name="connsiteY6" fmla="*/ 0 h 1296144"/>
                  <a:gd name="connsiteX7" fmla="*/ 5564048 w 5564048"/>
                  <a:gd name="connsiteY7" fmla="*/ 1171556 h 1296144"/>
                  <a:gd name="connsiteX0" fmla="*/ 5472608 w 5472608"/>
                  <a:gd name="connsiteY0" fmla="*/ 1080116 h 1296144"/>
                  <a:gd name="connsiteX1" fmla="*/ 5256580 w 5472608"/>
                  <a:gd name="connsiteY1" fmla="*/ 1296144 h 1296144"/>
                  <a:gd name="connsiteX2" fmla="*/ 216028 w 5472608"/>
                  <a:gd name="connsiteY2" fmla="*/ 1296144 h 1296144"/>
                  <a:gd name="connsiteX3" fmla="*/ 0 w 5472608"/>
                  <a:gd name="connsiteY3" fmla="*/ 1080116 h 1296144"/>
                  <a:gd name="connsiteX4" fmla="*/ 0 w 5472608"/>
                  <a:gd name="connsiteY4" fmla="*/ 216028 h 1296144"/>
                  <a:gd name="connsiteX5" fmla="*/ 216028 w 5472608"/>
                  <a:gd name="connsiteY5" fmla="*/ 0 h 1296144"/>
                  <a:gd name="connsiteX6" fmla="*/ 5256580 w 5472608"/>
                  <a:gd name="connsiteY6" fmla="*/ 0 h 1296144"/>
                  <a:gd name="connsiteX0" fmla="*/ 5256580 w 5256580"/>
                  <a:gd name="connsiteY0" fmla="*/ 1296144 h 1296144"/>
                  <a:gd name="connsiteX1" fmla="*/ 216028 w 5256580"/>
                  <a:gd name="connsiteY1" fmla="*/ 1296144 h 1296144"/>
                  <a:gd name="connsiteX2" fmla="*/ 0 w 5256580"/>
                  <a:gd name="connsiteY2" fmla="*/ 1080116 h 1296144"/>
                  <a:gd name="connsiteX3" fmla="*/ 0 w 5256580"/>
                  <a:gd name="connsiteY3" fmla="*/ 216028 h 1296144"/>
                  <a:gd name="connsiteX4" fmla="*/ 216028 w 5256580"/>
                  <a:gd name="connsiteY4" fmla="*/ 0 h 1296144"/>
                  <a:gd name="connsiteX5" fmla="*/ 5256580 w 5256580"/>
                  <a:gd name="connsiteY5" fmla="*/ 0 h 129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6580" h="1296144">
                    <a:moveTo>
                      <a:pt x="5256580" y="1296144"/>
                    </a:moveTo>
                    <a:lnTo>
                      <a:pt x="216028" y="1296144"/>
                    </a:lnTo>
                    <a:cubicBezTo>
                      <a:pt x="96719" y="1296144"/>
                      <a:pt x="0" y="1199425"/>
                      <a:pt x="0" y="1080116"/>
                    </a:cubicBezTo>
                    <a:lnTo>
                      <a:pt x="0" y="216028"/>
                    </a:lnTo>
                    <a:cubicBezTo>
                      <a:pt x="0" y="96719"/>
                      <a:pt x="96719" y="0"/>
                      <a:pt x="216028" y="0"/>
                    </a:cubicBezTo>
                    <a:lnTo>
                      <a:pt x="5256580" y="0"/>
                    </a:lnTo>
                  </a:path>
                </a:pathLst>
              </a:cu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" name="Прямая со стрелкой 8"/>
              <p:cNvCxnSpPr/>
              <p:nvPr/>
            </p:nvCxnSpPr>
            <p:spPr>
              <a:xfrm>
                <a:off x="3365793" y="1934106"/>
                <a:ext cx="914400" cy="0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/>
              <p:nvPr/>
            </p:nvCxnSpPr>
            <p:spPr>
              <a:xfrm flipH="1">
                <a:off x="3380786" y="3230250"/>
                <a:ext cx="730932" cy="0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Прямоугольник 13"/>
              <p:cNvSpPr/>
              <p:nvPr/>
            </p:nvSpPr>
            <p:spPr>
              <a:xfrm>
                <a:off x="3563888" y="4166354"/>
                <a:ext cx="936104" cy="421620"/>
              </a:xfrm>
              <a:custGeom>
                <a:avLst/>
                <a:gdLst>
                  <a:gd name="connsiteX0" fmla="*/ 0 w 936104"/>
                  <a:gd name="connsiteY0" fmla="*/ 0 h 421620"/>
                  <a:gd name="connsiteX1" fmla="*/ 936104 w 936104"/>
                  <a:gd name="connsiteY1" fmla="*/ 0 h 421620"/>
                  <a:gd name="connsiteX2" fmla="*/ 936104 w 936104"/>
                  <a:gd name="connsiteY2" fmla="*/ 421620 h 421620"/>
                  <a:gd name="connsiteX3" fmla="*/ 0 w 936104"/>
                  <a:gd name="connsiteY3" fmla="*/ 421620 h 421620"/>
                  <a:gd name="connsiteX4" fmla="*/ 0 w 936104"/>
                  <a:gd name="connsiteY4" fmla="*/ 0 h 421620"/>
                  <a:gd name="connsiteX0" fmla="*/ 0 w 936104"/>
                  <a:gd name="connsiteY0" fmla="*/ 0 h 421620"/>
                  <a:gd name="connsiteX1" fmla="*/ 430596 w 936104"/>
                  <a:gd name="connsiteY1" fmla="*/ 1385 h 421620"/>
                  <a:gd name="connsiteX2" fmla="*/ 936104 w 936104"/>
                  <a:gd name="connsiteY2" fmla="*/ 0 h 421620"/>
                  <a:gd name="connsiteX3" fmla="*/ 936104 w 936104"/>
                  <a:gd name="connsiteY3" fmla="*/ 421620 h 421620"/>
                  <a:gd name="connsiteX4" fmla="*/ 0 w 936104"/>
                  <a:gd name="connsiteY4" fmla="*/ 421620 h 421620"/>
                  <a:gd name="connsiteX5" fmla="*/ 0 w 936104"/>
                  <a:gd name="connsiteY5" fmla="*/ 0 h 421620"/>
                  <a:gd name="connsiteX0" fmla="*/ 430596 w 936104"/>
                  <a:gd name="connsiteY0" fmla="*/ 1385 h 421620"/>
                  <a:gd name="connsiteX1" fmla="*/ 936104 w 936104"/>
                  <a:gd name="connsiteY1" fmla="*/ 0 h 421620"/>
                  <a:gd name="connsiteX2" fmla="*/ 936104 w 936104"/>
                  <a:gd name="connsiteY2" fmla="*/ 421620 h 421620"/>
                  <a:gd name="connsiteX3" fmla="*/ 0 w 936104"/>
                  <a:gd name="connsiteY3" fmla="*/ 421620 h 421620"/>
                  <a:gd name="connsiteX4" fmla="*/ 0 w 936104"/>
                  <a:gd name="connsiteY4" fmla="*/ 0 h 421620"/>
                  <a:gd name="connsiteX5" fmla="*/ 522036 w 936104"/>
                  <a:gd name="connsiteY5" fmla="*/ 92825 h 421620"/>
                  <a:gd name="connsiteX0" fmla="*/ 430596 w 936104"/>
                  <a:gd name="connsiteY0" fmla="*/ 1385 h 421620"/>
                  <a:gd name="connsiteX1" fmla="*/ 936104 w 936104"/>
                  <a:gd name="connsiteY1" fmla="*/ 0 h 421620"/>
                  <a:gd name="connsiteX2" fmla="*/ 936104 w 936104"/>
                  <a:gd name="connsiteY2" fmla="*/ 421620 h 421620"/>
                  <a:gd name="connsiteX3" fmla="*/ 0 w 936104"/>
                  <a:gd name="connsiteY3" fmla="*/ 421620 h 421620"/>
                  <a:gd name="connsiteX4" fmla="*/ 0 w 936104"/>
                  <a:gd name="connsiteY4" fmla="*/ 0 h 421620"/>
                  <a:gd name="connsiteX0" fmla="*/ 936104 w 936104"/>
                  <a:gd name="connsiteY0" fmla="*/ 0 h 421620"/>
                  <a:gd name="connsiteX1" fmla="*/ 936104 w 936104"/>
                  <a:gd name="connsiteY1" fmla="*/ 421620 h 421620"/>
                  <a:gd name="connsiteX2" fmla="*/ 0 w 936104"/>
                  <a:gd name="connsiteY2" fmla="*/ 421620 h 421620"/>
                  <a:gd name="connsiteX3" fmla="*/ 0 w 936104"/>
                  <a:gd name="connsiteY3" fmla="*/ 0 h 42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6104" h="421620">
                    <a:moveTo>
                      <a:pt x="936104" y="0"/>
                    </a:moveTo>
                    <a:lnTo>
                      <a:pt x="936104" y="421620"/>
                    </a:lnTo>
                    <a:lnTo>
                      <a:pt x="0" y="4216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671422" y="2363123"/>
              <a:ext cx="468264" cy="43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T</a:t>
              </a:r>
              <a:r>
                <a:rPr lang="en-US" sz="1400" dirty="0">
                  <a:solidFill>
                    <a:prstClr val="black"/>
                  </a:solidFill>
                </a:rPr>
                <a:t>1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71422" y="1194830"/>
              <a:ext cx="468264" cy="43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T</a:t>
              </a:r>
              <a:r>
                <a:rPr lang="en-US" sz="1400" dirty="0">
                  <a:solidFill>
                    <a:prstClr val="black"/>
                  </a:solidFill>
                </a:rPr>
                <a:t>2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9414" y="3512112"/>
              <a:ext cx="451946" cy="43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</a:rPr>
                <a:t>Tc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778342" y="3789143"/>
              <a:ext cx="0" cy="56563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1999014" y="4354779"/>
              <a:ext cx="779328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055129" y="3682802"/>
              <a:ext cx="4742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2844992" y="106307"/>
              <a:ext cx="0" cy="586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2844992" y="106307"/>
              <a:ext cx="0" cy="3772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flipH="1">
              <a:off x="2083352" y="4354779"/>
              <a:ext cx="610652" cy="0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1568656" y="4138779"/>
              <a:ext cx="432000" cy="432000"/>
              <a:chOff x="1460654" y="4071961"/>
              <a:chExt cx="540000" cy="540000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1460654" y="4071961"/>
                <a:ext cx="540000" cy="54000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Равнобедренный треугольник 40"/>
              <p:cNvSpPr/>
              <p:nvPr/>
            </p:nvSpPr>
            <p:spPr>
              <a:xfrm rot="16200000">
                <a:off x="1325656" y="4206961"/>
                <a:ext cx="540000" cy="269999"/>
              </a:xfrm>
              <a:prstGeom prst="triangle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1063822" y="4354778"/>
              <a:ext cx="504834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099901" y="120365"/>
              <a:ext cx="454729" cy="43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</a:rPr>
                <a:t>p</a:t>
              </a:r>
              <a:r>
                <a:rPr lang="en-US" sz="1400" dirty="0" err="1">
                  <a:solidFill>
                    <a:prstClr val="black"/>
                  </a:solidFill>
                </a:rPr>
                <a:t>s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419117" y="399553"/>
              <a:ext cx="0" cy="293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Объект 2"/>
          <p:cNvSpPr>
            <a:spLocks noGrp="1"/>
          </p:cNvSpPr>
          <p:nvPr>
            <p:ph idx="1"/>
          </p:nvPr>
        </p:nvSpPr>
        <p:spPr>
          <a:xfrm>
            <a:off x="5148064" y="2748308"/>
            <a:ext cx="3816424" cy="225520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800" dirty="0"/>
              <a:t>T</a:t>
            </a:r>
            <a:r>
              <a:rPr lang="en-US" sz="1400" dirty="0"/>
              <a:t>1</a:t>
            </a:r>
            <a:r>
              <a:rPr lang="en-US" sz="1800" dirty="0"/>
              <a:t> is CW inlet temperature</a:t>
            </a:r>
            <a:endParaRPr lang="ru-RU" sz="1800" dirty="0"/>
          </a:p>
          <a:p>
            <a:pPr marL="457200" lvl="1" indent="0">
              <a:buNone/>
            </a:pPr>
            <a:r>
              <a:rPr lang="en-US" sz="1800" dirty="0"/>
              <a:t>T</a:t>
            </a:r>
            <a:r>
              <a:rPr lang="en-US" sz="1400" dirty="0"/>
              <a:t>2</a:t>
            </a:r>
            <a:r>
              <a:rPr lang="en-US" sz="1800" dirty="0"/>
              <a:t> is CW outlet temperature</a:t>
            </a:r>
          </a:p>
          <a:p>
            <a:pPr marL="457200" lvl="1" indent="0">
              <a:buNone/>
            </a:pPr>
            <a:r>
              <a:rPr lang="en-US" sz="1800" dirty="0" err="1"/>
              <a:t>p</a:t>
            </a:r>
            <a:r>
              <a:rPr lang="en-US" sz="1400" dirty="0" err="1"/>
              <a:t>s</a:t>
            </a:r>
            <a:r>
              <a:rPr lang="en-US" sz="1800" dirty="0"/>
              <a:t> is condenser pressure</a:t>
            </a:r>
            <a:endParaRPr lang="ru-RU" sz="1800" dirty="0"/>
          </a:p>
          <a:p>
            <a:pPr marL="457200" lvl="1" indent="0">
              <a:buNone/>
            </a:pPr>
            <a:r>
              <a:rPr lang="en-US" sz="1800" dirty="0" err="1"/>
              <a:t>T</a:t>
            </a:r>
            <a:r>
              <a:rPr lang="en-US" sz="1400" dirty="0" err="1"/>
              <a:t>c</a:t>
            </a:r>
            <a:r>
              <a:rPr lang="en-US" sz="1800" dirty="0"/>
              <a:t> is condensate temperature</a:t>
            </a:r>
            <a:endParaRPr lang="ru-RU" sz="1800" dirty="0"/>
          </a:p>
          <a:p>
            <a:pPr marL="457200" lvl="1" indent="0">
              <a:buNone/>
            </a:pPr>
            <a:endParaRPr lang="ru-RU" sz="1800" dirty="0"/>
          </a:p>
        </p:txBody>
      </p:sp>
      <p:sp>
        <p:nvSpPr>
          <p:cNvPr id="63" name="Заголовок 1"/>
          <p:cNvSpPr>
            <a:spLocks noGrp="1"/>
          </p:cNvSpPr>
          <p:nvPr>
            <p:ph type="title"/>
          </p:nvPr>
        </p:nvSpPr>
        <p:spPr>
          <a:xfrm>
            <a:off x="395536" y="987574"/>
            <a:ext cx="8496944" cy="857250"/>
          </a:xfrm>
        </p:spPr>
        <p:txBody>
          <a:bodyPr>
            <a:normAutofit/>
          </a:bodyPr>
          <a:lstStyle/>
          <a:p>
            <a:r>
              <a:rPr lang="en-US" dirty="0"/>
              <a:t>Condenser Assessment</a:t>
            </a:r>
            <a:endParaRPr lang="ru-RU" dirty="0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753154" y="42930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05554" y="44454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057954" y="45978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743754" y="425271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896154" y="440511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048554" y="455751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304649" y="42930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457049" y="44454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609449" y="45978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247776" y="42812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400176" y="44336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2552576" y="45860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3426842" y="42812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3390776" y="4393307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3543176" y="4545707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2799271" y="42812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951671" y="44336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3104071" y="45860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2067756" y="469348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2220156" y="484588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577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Condenser assessment (idea)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206084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одзаголовок 2"/>
              <p:cNvSpPr txBox="1">
                <a:spLocks/>
              </p:cNvSpPr>
              <p:nvPr/>
            </p:nvSpPr>
            <p:spPr>
              <a:xfrm>
                <a:off x="1043608" y="2060848"/>
                <a:ext cx="6400800" cy="13144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Real heat transfer coefficient:</a:t>
                </a: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Q=C·(T</a:t>
                </a:r>
                <a:r>
                  <a:rPr lang="fr-FR" baseline="-25000" dirty="0">
                    <a:solidFill>
                      <a:prstClr val="black"/>
                    </a:solidFill>
                  </a:rPr>
                  <a:t>2</a:t>
                </a:r>
                <a:r>
                  <a:rPr lang="fr-FR" dirty="0">
                    <a:solidFill>
                      <a:prstClr val="black"/>
                    </a:solidFill>
                  </a:rPr>
                  <a:t>-T</a:t>
                </a:r>
                <a:r>
                  <a:rPr lang="fr-FR" baseline="-25000" dirty="0">
                    <a:solidFill>
                      <a:prstClr val="black"/>
                    </a:solidFill>
                  </a:rPr>
                  <a:t>1</a:t>
                </a:r>
                <a:r>
                  <a:rPr lang="fr-FR" dirty="0">
                    <a:solidFill>
                      <a:prstClr val="black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Q=</a:t>
                </a:r>
                <a:r>
                  <a:rPr lang="en-US" dirty="0" err="1">
                    <a:solidFill>
                      <a:prstClr val="black"/>
                    </a:solidFill>
                  </a:rPr>
                  <a:t>k</a:t>
                </a:r>
                <a:r>
                  <a:rPr lang="en-US" baseline="-25000" dirty="0" err="1">
                    <a:solidFill>
                      <a:prstClr val="black"/>
                    </a:solidFill>
                  </a:rPr>
                  <a:t>real</a:t>
                </a:r>
                <a:r>
                  <a:rPr lang="fr-FR" dirty="0">
                    <a:solidFill>
                      <a:prstClr val="black"/>
                    </a:solidFill>
                  </a:rPr>
                  <a:t>·A·ΔT</a:t>
                </a:r>
              </a:p>
              <a:p>
                <a:pPr marL="0" indent="0" algn="ctr">
                  <a:buNone/>
                </a:pPr>
                <a:r>
                  <a:rPr lang="en-US" dirty="0" err="1">
                    <a:solidFill>
                      <a:prstClr val="black"/>
                    </a:solidFill>
                  </a:rPr>
                  <a:t>k</a:t>
                </a:r>
                <a:r>
                  <a:rPr lang="en-US" baseline="-25000" dirty="0" err="1">
                    <a:solidFill>
                      <a:prstClr val="black"/>
                    </a:solidFill>
                  </a:rPr>
                  <a:t>real</a:t>
                </a:r>
                <a:r>
                  <a:rPr lang="fr-FR" dirty="0">
                    <a:solidFill>
                      <a:prstClr val="black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·(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baseline="-25000">
                            <a:solidFill>
                              <a:prstClr val="black"/>
                            </a:solidFill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baseline="-25000">
                            <a:solidFill>
                              <a:prstClr val="black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) 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·</m:t>
                        </m:r>
                        <m:r>
                          <m:rPr>
                            <m:nor/>
                          </m:rPr>
                          <a:rPr lang="fr-FR">
                            <a:solidFill>
                              <a:prstClr val="black"/>
                            </a:solidFill>
                          </a:rPr>
                          <m:t>ΔT</m:t>
                        </m:r>
                      </m:den>
                    </m:f>
                  </m:oMath>
                </a14:m>
                <a:endParaRPr lang="fr-FR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03598"/>
                <a:ext cx="6400800" cy="1314450"/>
              </a:xfrm>
              <a:prstGeom prst="rect">
                <a:avLst/>
              </a:prstGeom>
              <a:blipFill rotWithShape="1">
                <a:blip r:embed="rId2"/>
                <a:stretch>
                  <a:fillRect t="-6019" b="-3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одзаголовок 2"/>
              <p:cNvSpPr txBox="1">
                <a:spLocks/>
              </p:cNvSpPr>
              <p:nvPr/>
            </p:nvSpPr>
            <p:spPr>
              <a:xfrm>
                <a:off x="1234108" y="3501008"/>
                <a:ext cx="6400800" cy="13144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sz="1800" dirty="0">
                    <a:solidFill>
                      <a:prstClr val="black"/>
                    </a:solidFill>
                  </a:rPr>
                  <a:t>Theoretical heat transfer coefficient :</a:t>
                </a:r>
              </a:p>
              <a:p>
                <a:pPr marL="0" indent="0" algn="ctr">
                  <a:buNone/>
                </a:pPr>
                <a:r>
                  <a:rPr lang="en-US" sz="1800" dirty="0" err="1">
                    <a:solidFill>
                      <a:prstClr val="black"/>
                    </a:solidFill>
                  </a:rPr>
                  <a:t>k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theor</a:t>
                </a:r>
                <a:r>
                  <a:rPr lang="en-US" sz="18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>
                    <a:solidFill>
                      <a:prstClr val="black"/>
                    </a:solidFill>
                  </a:rPr>
                  <a:t>= k</a:t>
                </a:r>
                <a:r>
                  <a:rPr lang="en-US" sz="1800" baseline="-25000" dirty="0">
                    <a:solidFill>
                      <a:prstClr val="black"/>
                    </a:solidFill>
                  </a:rPr>
                  <a:t>0 </a:t>
                </a:r>
                <a:r>
                  <a:rPr lang="en-US" sz="1800" dirty="0">
                    <a:solidFill>
                      <a:prstClr val="black"/>
                    </a:solidFill>
                  </a:rPr>
                  <a:t>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1800">
                            <a:solidFill>
                              <a:prstClr val="black"/>
                            </a:solidFill>
                          </a:rPr>
                          <m:t>v</m:t>
                        </m:r>
                      </m:e>
                    </m:rad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·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C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Cl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·C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M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·C</a:t>
                </a:r>
                <a:r>
                  <a:rPr lang="en-US" sz="1800" baseline="-25000" dirty="0" err="1">
                    <a:solidFill>
                      <a:prstClr val="black"/>
                    </a:solidFill>
                  </a:rPr>
                  <a:t>T</a:t>
                </a:r>
                <a:endParaRPr lang="fr-FR" sz="1800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108" y="2643758"/>
                <a:ext cx="6400800" cy="1314450"/>
              </a:xfrm>
              <a:prstGeom prst="rect">
                <a:avLst/>
              </a:prstGeom>
              <a:blipFill rotWithShape="1">
                <a:blip r:embed="rId3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одзаголовок 2"/>
              <p:cNvSpPr txBox="1">
                <a:spLocks/>
              </p:cNvSpPr>
              <p:nvPr/>
            </p:nvSpPr>
            <p:spPr>
              <a:xfrm>
                <a:off x="1259632" y="4437112"/>
                <a:ext cx="6400800" cy="13144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prstClr val="black"/>
                    </a:solidFill>
                  </a:rPr>
                  <a:t>Condenser performance:</a:t>
                </a:r>
              </a:p>
              <a:p>
                <a:pPr marL="0" indent="0" algn="ctr">
                  <a:buNone/>
                </a:pPr>
                <a:r>
                  <a:rPr lang="en-US" sz="1800" dirty="0">
                    <a:solidFill>
                      <a:prstClr val="black"/>
                    </a:solidFill>
                  </a:rPr>
                  <a:t>CP=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800" dirty="0">
                            <a:solidFill>
                              <a:prstClr val="black"/>
                            </a:solidFill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1800" baseline="-25000" dirty="0">
                            <a:solidFill>
                              <a:prstClr val="black"/>
                            </a:solidFill>
                          </a:rPr>
                          <m:t>real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 dirty="0">
                            <a:solidFill>
                              <a:prstClr val="black"/>
                            </a:solidFill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1800" baseline="-25000" dirty="0">
                            <a:solidFill>
                              <a:prstClr val="black"/>
                            </a:solidFill>
                          </a:rPr>
                          <m:t>theor</m:t>
                        </m:r>
                      </m:den>
                    </m:f>
                  </m:oMath>
                </a14:m>
                <a:endParaRPr lang="fr-FR" sz="1800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79862"/>
                <a:ext cx="6400800" cy="1314450"/>
              </a:xfrm>
              <a:prstGeom prst="rect">
                <a:avLst/>
              </a:prstGeom>
              <a:blipFill rotWithShape="1">
                <a:blip r:embed="rId4"/>
                <a:stretch>
                  <a:fillRect t="-23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83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 plant condensers performances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2276873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187963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1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Condenser pressure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2276873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1" y="187963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mbar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7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power loss for unit 10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одзаголовок 2"/>
              <p:cNvSpPr txBox="1">
                <a:spLocks/>
              </p:cNvSpPr>
              <p:nvPr/>
            </p:nvSpPr>
            <p:spPr>
              <a:xfrm>
                <a:off x="1058863" y="2204864"/>
                <a:ext cx="6400800" cy="23042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1 mbar loss → 0.15 MW loss</a:t>
                </a: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Δp ≈ 10 mbars</a:t>
                </a: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prstClr val="black"/>
                    </a:solidFill>
                  </a:rPr>
                  <a:t>Baseload time ≈ 400 hours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prstClr val="black"/>
                    </a:solidFill>
                  </a:rPr>
                  <a:t>0.15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>
                        <a:solidFill>
                          <a:prstClr val="black"/>
                        </a:solidFill>
                      </a:rPr>
                      <m:t>·</m:t>
                    </m:r>
                    <m:r>
                      <m:rPr>
                        <m:nor/>
                      </m:rPr>
                      <a:rPr lang="en-US">
                        <a:solidFill>
                          <a:prstClr val="black"/>
                        </a:solidFill>
                      </a:rPr>
                      <m:t>10</m:t>
                    </m:r>
                    <m:r>
                      <m:rPr>
                        <m:nor/>
                      </m:rPr>
                      <a:rPr lang="fr-FR">
                        <a:solidFill>
                          <a:prstClr val="black"/>
                        </a:solidFill>
                      </a:rPr>
                      <m:t>·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400 = 600 </a:t>
                </a:r>
                <a:r>
                  <a:rPr lang="en-US" dirty="0" err="1">
                    <a:solidFill>
                      <a:prstClr val="black"/>
                    </a:solidFill>
                  </a:rPr>
                  <a:t>MWhours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Подзаголово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63" y="1347614"/>
                <a:ext cx="6400800" cy="2304256"/>
              </a:xfrm>
              <a:prstGeom prst="rect">
                <a:avLst/>
              </a:prstGeom>
              <a:blipFill rotWithShape="1">
                <a:blip r:embed="rId2"/>
                <a:stretch>
                  <a:fillRect t="-5556" b="-18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9967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6159"/>
            <a:ext cx="8229600" cy="857250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58863" y="2204864"/>
            <a:ext cx="64008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Klaus </a:t>
            </a:r>
            <a:r>
              <a:rPr lang="en-US" dirty="0" err="1">
                <a:solidFill>
                  <a:prstClr val="black"/>
                </a:solidFill>
              </a:rPr>
              <a:t>Riedle</a:t>
            </a: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Konstantin </a:t>
            </a:r>
            <a:r>
              <a:rPr lang="en-US" dirty="0" err="1">
                <a:solidFill>
                  <a:prstClr val="black"/>
                </a:solidFill>
              </a:rPr>
              <a:t>Orlov</a:t>
            </a: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Markus </a:t>
            </a:r>
            <a:r>
              <a:rPr lang="en-US" dirty="0" err="1">
                <a:solidFill>
                  <a:prstClr val="black"/>
                </a:solidFill>
              </a:rPr>
              <a:t>Zenker</a:t>
            </a: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PS PG team in </a:t>
            </a:r>
            <a:r>
              <a:rPr lang="en-US" dirty="0" err="1">
                <a:solidFill>
                  <a:prstClr val="black"/>
                </a:solidFill>
              </a:rPr>
              <a:t>Mülheim</a:t>
            </a: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618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90ADF-A240-4B5F-B5CE-AC81F80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Applicants 2018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385CFB-55D4-4C04-809C-EC5B81C80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Domanov</a:t>
            </a:r>
            <a:r>
              <a:rPr lang="en-US" dirty="0"/>
              <a:t>, Evgenii	</a:t>
            </a:r>
            <a:r>
              <a:rPr lang="ru-RU" dirty="0"/>
              <a:t>ТФ-02м-17</a:t>
            </a:r>
          </a:p>
          <a:p>
            <a:r>
              <a:rPr lang="en-US" dirty="0"/>
              <a:t>Romanov, Vladimir	TF-12M-17</a:t>
            </a:r>
          </a:p>
          <a:p>
            <a:r>
              <a:rPr lang="en-US" dirty="0"/>
              <a:t>Romanov, Vladislav	TF-12M-17</a:t>
            </a:r>
          </a:p>
          <a:p>
            <a:r>
              <a:rPr lang="en-US" dirty="0" err="1"/>
              <a:t>Dugur</a:t>
            </a:r>
            <a:r>
              <a:rPr lang="en-US" dirty="0"/>
              <a:t>, Irina	FP-08m-17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DE" dirty="0"/>
              <a:t>Alumni Club Log Book</a:t>
            </a:r>
            <a:br>
              <a:rPr lang="de-DE" dirty="0"/>
            </a:br>
            <a:r>
              <a:rPr lang="de-DE" sz="2700" dirty="0"/>
              <a:t>Table </a:t>
            </a:r>
            <a:r>
              <a:rPr lang="de-DE" sz="2700" dirty="0" err="1"/>
              <a:t>of</a:t>
            </a:r>
            <a:r>
              <a:rPr lang="de-DE" sz="2700" dirty="0"/>
              <a:t> C</a:t>
            </a:r>
            <a:r>
              <a:rPr lang="en-US" sz="2700" dirty="0"/>
              <a:t>o</a:t>
            </a:r>
            <a:r>
              <a:rPr lang="de-DE" sz="2700" dirty="0" err="1"/>
              <a:t>ntent</a:t>
            </a:r>
            <a:endParaRPr lang="de-DE" sz="2700" dirty="0"/>
          </a:p>
        </p:txBody>
      </p:sp>
      <p:sp>
        <p:nvSpPr>
          <p:cNvPr id="3" name="Textfeld 2"/>
          <p:cNvSpPr txBox="1"/>
          <p:nvPr/>
        </p:nvSpPr>
        <p:spPr>
          <a:xfrm>
            <a:off x="1979712" y="2708920"/>
            <a:ext cx="50229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-News</a:t>
            </a:r>
          </a:p>
          <a:p>
            <a:r>
              <a:rPr lang="de-DE" sz="2800" dirty="0"/>
              <a:t>-</a:t>
            </a:r>
            <a:r>
              <a:rPr lang="de-DE" sz="2800" dirty="0" err="1"/>
              <a:t>Scope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Logbook</a:t>
            </a:r>
            <a:endParaRPr lang="de-DE" sz="2800" dirty="0"/>
          </a:p>
          <a:p>
            <a:r>
              <a:rPr lang="de-DE" sz="2800" dirty="0"/>
              <a:t>-</a:t>
            </a:r>
            <a:r>
              <a:rPr lang="de-DE" sz="2800" dirty="0" err="1"/>
              <a:t>Intent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Rd-Foundation</a:t>
            </a:r>
            <a:endParaRPr lang="de-DE" sz="2800" dirty="0"/>
          </a:p>
          <a:p>
            <a:r>
              <a:rPr lang="de-DE" sz="2800" dirty="0"/>
              <a:t>-Grant Holders in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past</a:t>
            </a:r>
            <a:r>
              <a:rPr lang="de-DE" sz="2800" dirty="0"/>
              <a:t> </a:t>
            </a:r>
            <a:r>
              <a:rPr lang="de-DE" sz="2800" dirty="0" err="1"/>
              <a:t>years</a:t>
            </a:r>
            <a:endParaRPr lang="de-DE" sz="2800" dirty="0"/>
          </a:p>
          <a:p>
            <a:r>
              <a:rPr lang="de-DE" sz="2800" dirty="0"/>
              <a:t>-Project </a:t>
            </a:r>
            <a:r>
              <a:rPr lang="de-DE" sz="2800" dirty="0" err="1"/>
              <a:t>offers</a:t>
            </a:r>
            <a:r>
              <a:rPr lang="de-DE" sz="2800" dirty="0"/>
              <a:t> in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coming</a:t>
            </a:r>
            <a:r>
              <a:rPr lang="de-DE" sz="2800" dirty="0"/>
              <a:t> </a:t>
            </a:r>
            <a:r>
              <a:rPr lang="de-DE" sz="2800" dirty="0" err="1"/>
              <a:t>year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76034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6B0A4-534D-47E8-9CFE-7ACDD1541E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Alumni book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E944C9-2895-414E-8636-68D8B0CD2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A4B8DD-BCAE-4E20-A8B9-EB59E9B4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</p:spTree>
    <p:extLst>
      <p:ext uri="{BB962C8B-B14F-4D97-AF65-F5344CB8AC3E}">
        <p14:creationId xmlns:p14="http://schemas.microsoft.com/office/powerpoint/2010/main" val="284630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F9A51-AFCE-4377-B325-4A9750F0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Sergey </a:t>
            </a:r>
            <a:r>
              <a:rPr lang="en-US" dirty="0" err="1"/>
              <a:t>Afonin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97379D-273D-4E8A-A5CB-B346E9C9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Academic Colloquium “MPEI-Riedle Foundation-FAU-Siemens Cooperation“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 Moscow 2018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94B43-B32D-49EA-BAC7-B50EAC59D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23" y="1772816"/>
            <a:ext cx="49925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5356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Lariss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ariss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rgbClr val="003865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rgbClr val="003865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Тема1">
  <a:themeElements>
    <a:clrScheme name="1_Musterfolie_2007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usterfolie_2007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Musterfolie_2007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sterfolie_2007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sterfolie_2007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sterfolie_2007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sterfolie_2007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sterfolie_2007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sterfolie_2007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CB32BAD3-7B55-4E56-A0D3-8CAB73C8F98A}" vid="{B56633EA-44C8-4C75-898B-6A2144AA6A2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FBCB9B2D427428327B16EDCFBC436" ma:contentTypeVersion="1" ma:contentTypeDescription="Создание документа." ma:contentTypeScope="" ma:versionID="cc18884d960e2ea3774fe3bfc0382a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BA299C1-26A2-494E-BB31-282BA0483A5C}"/>
</file>

<file path=customXml/itemProps2.xml><?xml version="1.0" encoding="utf-8"?>
<ds:datastoreItem xmlns:ds="http://schemas.openxmlformats.org/officeDocument/2006/customXml" ds:itemID="{AF7D0085-DE32-4597-A632-3782A9E39556}"/>
</file>

<file path=customXml/itemProps3.xml><?xml version="1.0" encoding="utf-8"?>
<ds:datastoreItem xmlns:ds="http://schemas.openxmlformats.org/officeDocument/2006/customXml" ds:itemID="{4DF14873-425A-44DC-BD82-B9E5A0FACCFB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1922</Words>
  <Application>Microsoft Office PowerPoint</Application>
  <PresentationFormat>Экран (4:3)</PresentationFormat>
  <Paragraphs>429</Paragraphs>
  <Slides>68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68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Georgia</vt:lpstr>
      <vt:lpstr>Times New Roman</vt:lpstr>
      <vt:lpstr>Larissa</vt:lpstr>
      <vt:lpstr>1_Larissa</vt:lpstr>
      <vt:lpstr>2_Larissa</vt:lpstr>
      <vt:lpstr>3_Larissa</vt:lpstr>
      <vt:lpstr>Тема Office</vt:lpstr>
      <vt:lpstr>Titelfolienmaster</vt:lpstr>
      <vt:lpstr>Inhaltsseite</vt:lpstr>
      <vt:lpstr>2_Inhaltsseite</vt:lpstr>
      <vt:lpstr>Тема1</vt:lpstr>
      <vt:lpstr>1_Тема Office</vt:lpstr>
      <vt:lpstr>Презентация PowerPoint</vt:lpstr>
      <vt:lpstr>Objectives of the Rd-Foundation*</vt:lpstr>
      <vt:lpstr>Презентация PowerPoint</vt:lpstr>
      <vt:lpstr>Презентация PowerPoint</vt:lpstr>
      <vt:lpstr>28 MPEI students have come to Germany (Status March 2018)</vt:lpstr>
      <vt:lpstr>18 MPEI students supported in Moscow</vt:lpstr>
      <vt:lpstr>Alumni Club Log Book Table of Content</vt:lpstr>
      <vt:lpstr>Alumni book</vt:lpstr>
      <vt:lpstr>Sergey Afonin</vt:lpstr>
      <vt:lpstr>Ilya Grigoryev</vt:lpstr>
      <vt:lpstr>Michael Formenko</vt:lpstr>
      <vt:lpstr>Alexander Belyaev</vt:lpstr>
      <vt:lpstr>Vadim Zelenov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Kristina Komova</vt:lpstr>
      <vt:lpstr>Vladimir Kindra</vt:lpstr>
      <vt:lpstr>Internship in University of Erlangen-Nuremberg 2014-2015</vt:lpstr>
      <vt:lpstr>The lab of Prof. Wensing at the LTT department </vt:lpstr>
      <vt:lpstr>Engine simulation model (GT-Power)</vt:lpstr>
      <vt:lpstr>A lot of scientific and cultural activities</vt:lpstr>
      <vt:lpstr>Research work at the MPEI (NRU).                  The department of innovation management </vt:lpstr>
      <vt:lpstr>The two-tier low-pressure steam turbine</vt:lpstr>
      <vt:lpstr>Advanced gas turbine cooling systems</vt:lpstr>
      <vt:lpstr>Презентация PowerPoint</vt:lpstr>
      <vt:lpstr>Thank you very much!</vt:lpstr>
      <vt:lpstr>Anastasia Shimanskaya</vt:lpstr>
      <vt:lpstr>Ivan Kruzilov </vt:lpstr>
      <vt:lpstr>Dmitry Denischuk</vt:lpstr>
      <vt:lpstr>Nadezhda Fomenko (Gavrilova)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Tatyana Zyeva</vt:lpstr>
      <vt:lpstr>Investigation and calculation of spray propagation under cross-flow conditions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Evgenii Striukov</vt:lpstr>
      <vt:lpstr>Evgenii Striukov</vt:lpstr>
      <vt:lpstr>PS (Power Generation Services Division)</vt:lpstr>
      <vt:lpstr>Big data</vt:lpstr>
      <vt:lpstr>Презентация PowerPoint</vt:lpstr>
      <vt:lpstr>Condenser Assessment</vt:lpstr>
      <vt:lpstr>Condenser assessment (idea)</vt:lpstr>
      <vt:lpstr>Power plant condensers performances</vt:lpstr>
      <vt:lpstr>Condenser pressure</vt:lpstr>
      <vt:lpstr>Estimated power loss for unit 10</vt:lpstr>
      <vt:lpstr>Acknowledgements</vt:lpstr>
      <vt:lpstr>List of Applicants 2018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klaus.riedle</dc:creator>
  <cp:lastModifiedBy>Konstantin Orlov</cp:lastModifiedBy>
  <cp:revision>30</cp:revision>
  <dcterms:created xsi:type="dcterms:W3CDTF">2018-05-20T08:24:39Z</dcterms:created>
  <dcterms:modified xsi:type="dcterms:W3CDTF">2018-06-01T06:40:33Z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0x010100B0BFBCB9B2D427428327B16EDCFBC436</vt:lpwstr>
  </property>
</Properties>
</file>