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12241213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61" autoAdjust="0"/>
    <p:restoredTop sz="96167" autoAdjust="0"/>
  </p:normalViewPr>
  <p:slideViewPr>
    <p:cSldViewPr>
      <p:cViewPr>
        <p:scale>
          <a:sx n="90" d="100"/>
          <a:sy n="90" d="100"/>
        </p:scale>
        <p:origin x="-108" y="738"/>
      </p:cViewPr>
      <p:guideLst>
        <p:guide orient="horz" pos="2160"/>
        <p:guide pos="38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1E76C3-8EBB-4834-8F23-822AB0E35D49}" type="datetimeFigureOut">
              <a:rPr lang="ru-RU" smtClean="0"/>
              <a:t>18.05.2020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69888" y="685800"/>
            <a:ext cx="611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EBFC2-05AB-4B78-AA9A-CB1E3E8E1C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374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0EBFC2-05AB-4B78-AA9A-CB1E3E8E1C7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88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8091" y="2130428"/>
            <a:ext cx="1040503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36182" y="3886200"/>
            <a:ext cx="856884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733F-1F86-4E40-AF39-D7983EFC7943}" type="datetime1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BD986-91DB-4BE5-91D8-A81FAC5C3450}" type="datetime1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882055" y="274639"/>
            <a:ext cx="3685115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0331" y="274639"/>
            <a:ext cx="1085770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A032D-97A7-4639-A87F-FC86EF6BF259}" type="datetime1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88099-E3F6-4F54-B85C-86364314FE22}" type="datetime1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973" y="4406903"/>
            <a:ext cx="104050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6973" y="2906713"/>
            <a:ext cx="104050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EE6-2825-43E2-8CE3-9ABDE9403707}" type="datetime1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0331" y="1600203"/>
            <a:ext cx="727034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94699" y="1600203"/>
            <a:ext cx="727247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4CEAB-4F23-41E0-B73E-8F5EC78FC0F3}" type="datetime1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0" y="1535113"/>
            <a:ext cx="540866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2060" y="2174875"/>
            <a:ext cx="540866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18368" y="1535113"/>
            <a:ext cx="541078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8368" y="2174875"/>
            <a:ext cx="541078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6314-8547-44B9-ABBD-86D6B2BC575A}" type="datetime1">
              <a:rPr lang="ru-RU" smtClean="0"/>
              <a:t>18.05.2020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D209D-075D-4907-8248-F965EBD0E468}" type="datetime1">
              <a:rPr lang="ru-RU" smtClean="0"/>
              <a:t>18.05.2020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E64D3-359B-48A4-A293-0BB07397A118}" type="datetime1">
              <a:rPr lang="ru-RU" smtClean="0"/>
              <a:t>18.05.2020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3" y="273050"/>
            <a:ext cx="402727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5974" y="273052"/>
            <a:ext cx="684317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2063" y="1435102"/>
            <a:ext cx="402727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41C29-5A3F-4B45-A12D-4307D142E25F}" type="datetime1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9363" y="4800600"/>
            <a:ext cx="734472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9363" y="612775"/>
            <a:ext cx="734472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9363" y="5367338"/>
            <a:ext cx="734472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C1155-A321-414B-9D79-042995DB3367}" type="datetime1">
              <a:rPr lang="ru-RU" smtClean="0"/>
              <a:t>18.05.2020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061" y="274638"/>
            <a:ext cx="110170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061" y="1600203"/>
            <a:ext cx="110170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2062" y="6356353"/>
            <a:ext cx="2856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20F3-82F8-47C6-B882-098F5CE3EEBA}" type="datetime1">
              <a:rPr lang="ru-RU" smtClean="0"/>
              <a:t>18.05.2020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82415" y="6356353"/>
            <a:ext cx="3876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72869" y="6356353"/>
            <a:ext cx="28562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AB4B6-EBED-4ACD-BFE5-67E8DADAA21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2880246" y="404664"/>
            <a:ext cx="93610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5950" y="1229122"/>
            <a:ext cx="7884876" cy="3424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20 июня текущего года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заявка на заключение </a:t>
            </a:r>
            <a:r>
              <a:rPr lang="ru-RU" sz="110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о целевом обучении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указанием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ФИО 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гражданина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поступающего),  его контактных данных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баллов ЕГЭ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направляется  в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центр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ПАО «МОЭСК»  на 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эл.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почту</a:t>
            </a:r>
            <a:r>
              <a:rPr lang="en-US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SushinskayaNA@moesk.ru</a:t>
            </a:r>
            <a:endParaRPr lang="en-US" sz="6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До 5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июля 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текущего года лично гражданином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достигших 18 лет) или в присутствии законного представителя 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(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не достигших 18 лет) заполняется </a:t>
            </a:r>
            <a:r>
              <a:rPr lang="ru-RU" sz="110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 целевом обучении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пишется согласие на заключение указанного договора (законным представителем) в Учебном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центре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«МОЭСК» по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адресу 2-й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Павелецкий пр.,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стр. 1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каб.214.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будням с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8.30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17.30  (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перед приездом необходимо позвонить по номеру </a:t>
            </a:r>
            <a:r>
              <a:rPr lang="en-US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(495) 662- 40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-70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доб. 40 – 67,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чем за сутки для организации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пропуска на территорию). </a:t>
            </a:r>
          </a:p>
          <a:p>
            <a:pPr lvl="0" algn="just"/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10 июля текущего года необходимо получить </a:t>
            </a:r>
            <a:r>
              <a:rPr lang="ru-RU" sz="110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подписанный со стороны </a:t>
            </a:r>
            <a:r>
              <a:rPr lang="ru-RU" sz="110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«МОЭСК» </a:t>
            </a:r>
            <a:r>
              <a:rPr lang="ru-RU" sz="110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центре </a:t>
            </a:r>
            <a:b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«МОЭСК»  (2-й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Павелецкий пр.,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стр. 1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каб.214., в любое удобное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по будням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8.30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17.30).</a:t>
            </a:r>
            <a:endParaRPr lang="ru-RU" sz="105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/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До 20 июля лично гражданином  (поступающим) </a:t>
            </a:r>
            <a:r>
              <a:rPr lang="ru-RU" sz="11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подаются документы</a:t>
            </a:r>
            <a:r>
              <a:rPr lang="ru-RU" sz="120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зачислении в ФГБОУ ВО НИУ «МЭИ» 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 необходимых  документов, а также порядок их подачи указан на сайте </a:t>
            </a:r>
            <a:r>
              <a:rPr lang="en-US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mpei.ru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en-US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pkmpei.ru</a:t>
            </a:r>
            <a:r>
              <a:rPr lang="ru-RU" sz="105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1050" dirty="0" smtClean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/>
            <a:endParaRPr lang="ru-RU" sz="6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/>
            <a:r>
              <a:rPr lang="ru-RU" sz="1100" b="1" i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При подаче заявления необходимо указать как поступление в рамках целевой квоты для обеспечения участия поступающего в конкурсе на целевое место с приложением </a:t>
            </a:r>
            <a:r>
              <a:rPr lang="ru-RU" sz="1100" b="1" i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 о целевом обучении, </a:t>
            </a:r>
            <a:r>
              <a:rPr lang="ru-RU" sz="1100" b="1" i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и поступление вне рамок целевой квоты для обеспечения участия в общем конкурсе на любые дополнительные направления обучения в случае не поступления по целевой квоте. </a:t>
            </a:r>
          </a:p>
          <a:p>
            <a:pPr lvl="0" algn="just" defTabSz="914400"/>
            <a:endParaRPr lang="en-US" sz="600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/>
            <a:r>
              <a:rPr lang="ru-RU" sz="1050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1050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Ваше внимание , что при поступлении по квоте </a:t>
            </a:r>
            <a:r>
              <a:rPr lang="ru-RU" sz="1050" u="sng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о целевом обучении НЕ </a:t>
            </a:r>
            <a:r>
              <a:rPr lang="ru-RU" sz="1050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расторгнут по соглашению сторон (Постановление Правительства РФ от 21.03.2019 № 302 предусматривает штрафные санкции для любой из сторон, не выполняющих обязательства по </a:t>
            </a:r>
            <a:r>
              <a:rPr lang="ru-RU" sz="1050" u="sng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договору</a:t>
            </a:r>
            <a:r>
              <a:rPr lang="ru-RU" sz="1050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424862" y="2413918"/>
            <a:ext cx="145202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Согласие законного представителя</a:t>
            </a:r>
          </a:p>
          <a:p>
            <a:pPr algn="ctr" defTabSz="914400"/>
            <a:r>
              <a:rPr lang="ru-RU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простой письменной форме для граждан не достигших 18 лет </a:t>
            </a:r>
            <a:endParaRPr lang="ru-RU" sz="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9288958" y="3316952"/>
            <a:ext cx="16022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/>
            <a:r>
              <a:rPr lang="ru-RU" sz="1200" b="1" u="sng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Штрафные </a:t>
            </a:r>
            <a:r>
              <a:rPr lang="ru-RU" sz="1200" b="1" u="sng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санкции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7920806" y="6237312"/>
            <a:ext cx="1584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/>
            <a:r>
              <a:rPr lang="ru-RU" sz="900" b="1" kern="0" dirty="0">
                <a:solidFill>
                  <a:srgbClr val="18181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НОРМАТИВНАЯ БАЗА:                                          </a:t>
            </a:r>
          </a:p>
          <a:p>
            <a:pPr defTabSz="914400"/>
            <a:endParaRPr lang="ru-RU" sz="900" b="1" i="1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925451" y="6444044"/>
            <a:ext cx="21555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РФ:</a:t>
            </a:r>
          </a:p>
          <a:p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 марта 2019 г. № 302</a:t>
            </a:r>
          </a:p>
        </p:txBody>
      </p:sp>
      <p:sp>
        <p:nvSpPr>
          <p:cNvPr id="51" name="Прямоугольник 50"/>
          <p:cNvSpPr/>
          <p:nvPr/>
        </p:nvSpPr>
        <p:spPr>
          <a:xfrm>
            <a:off x="3060266" y="431424"/>
            <a:ext cx="882098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Порядок оформления договоров о целевом  обучении  по программе практико-ориентированного </a:t>
            </a:r>
            <a:r>
              <a:rPr kumimoji="0" lang="ru-RU" sz="1400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бакалавриата</a:t>
            </a:r>
            <a:r>
              <a:rPr lang="ru-RU" sz="1400" b="1" kern="0" noProof="0" dirty="0" smtClean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направление подготовки 13.03.02 «Электроэнергетика и электротехника»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 ФГБОУ ВО НИУ «МЭИ»:</a:t>
            </a:r>
            <a:endParaRPr kumimoji="0" lang="ru-RU" sz="28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Группа 51"/>
          <p:cNvGrpSpPr/>
          <p:nvPr/>
        </p:nvGrpSpPr>
        <p:grpSpPr>
          <a:xfrm>
            <a:off x="142320" y="4653136"/>
            <a:ext cx="504056" cy="504056"/>
            <a:chOff x="431974" y="5733256"/>
            <a:chExt cx="504056" cy="504056"/>
          </a:xfrm>
        </p:grpSpPr>
        <p:sp>
          <p:nvSpPr>
            <p:cNvPr id="53" name="Овал 52"/>
            <p:cNvSpPr/>
            <p:nvPr/>
          </p:nvSpPr>
          <p:spPr>
            <a:xfrm>
              <a:off x="431974" y="5733256"/>
              <a:ext cx="504056" cy="504056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31974" y="5733256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>
                  <a:solidFill>
                    <a:schemeClr val="bg1"/>
                  </a:solidFill>
                  <a:latin typeface="PF Din Text Cond Pro XBlack" pitchFamily="2" charset="0"/>
                </a:rPr>
                <a:t>!</a:t>
              </a:r>
              <a:endParaRPr lang="ru-RU" sz="2400" dirty="0">
                <a:solidFill>
                  <a:schemeClr val="bg1"/>
                </a:solidFill>
                <a:latin typeface="PF Din Text Cond Pro XBlack" pitchFamily="2" charset="0"/>
              </a:endParaRPr>
            </a:p>
          </p:txBody>
        </p:sp>
      </p:grpSp>
      <p:cxnSp>
        <p:nvCxnSpPr>
          <p:cNvPr id="3" name="Прямая соединительная линия 2"/>
          <p:cNvCxnSpPr/>
          <p:nvPr/>
        </p:nvCxnSpPr>
        <p:spPr>
          <a:xfrm>
            <a:off x="7925451" y="6237312"/>
            <a:ext cx="43158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10209510" y="6377553"/>
            <a:ext cx="2155521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законы: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29 декабря 2012 г. №273-ФЗ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ru-RU" sz="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 3 августа 2018 г. №337-ФЗ</a:t>
            </a:r>
            <a:endParaRPr lang="ru-RU" sz="9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Группа 5"/>
          <p:cNvGrpSpPr/>
          <p:nvPr/>
        </p:nvGrpSpPr>
        <p:grpSpPr>
          <a:xfrm>
            <a:off x="8532885" y="1751459"/>
            <a:ext cx="1235979" cy="648073"/>
            <a:chOff x="8424862" y="1628800"/>
            <a:chExt cx="1235979" cy="648073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8424862" y="1647965"/>
              <a:ext cx="1235979" cy="6289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8424862" y="1628800"/>
              <a:ext cx="1235979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rgbClr val="18181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Гражданин </a:t>
              </a:r>
            </a:p>
            <a:p>
              <a:pPr algn="ctr"/>
              <a:r>
                <a:rPr lang="ru-RU" sz="1400" dirty="0" smtClean="0">
                  <a:solidFill>
                    <a:srgbClr val="18181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(Абитуриент</a:t>
              </a:r>
              <a:r>
                <a:rPr lang="ru-RU" dirty="0" smtClean="0">
                  <a:solidFill>
                    <a:srgbClr val="18181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lang="ru-RU" dirty="0"/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10217587" y="1767011"/>
            <a:ext cx="1582228" cy="628908"/>
            <a:chOff x="8420519" y="1647965"/>
            <a:chExt cx="1244677" cy="628908"/>
          </a:xfrm>
        </p:grpSpPr>
        <p:sp>
          <p:nvSpPr>
            <p:cNvPr id="57" name="Прямоугольник 56"/>
            <p:cNvSpPr/>
            <p:nvPr/>
          </p:nvSpPr>
          <p:spPr>
            <a:xfrm>
              <a:off x="8424862" y="1647965"/>
              <a:ext cx="1235979" cy="6289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8420519" y="1654095"/>
              <a:ext cx="124467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rgbClr val="18181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Договор </a:t>
              </a:r>
              <a:r>
                <a:rPr lang="ru-RU" sz="1400" dirty="0" smtClean="0">
                  <a:solidFill>
                    <a:srgbClr val="18181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о</a:t>
              </a:r>
              <a:endParaRPr lang="ru-RU" sz="1400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r>
                <a:rPr lang="ru-RU" sz="1400" dirty="0" smtClean="0">
                  <a:solidFill>
                    <a:srgbClr val="18181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целевом обучении</a:t>
              </a:r>
              <a:endParaRPr lang="ru-RU" dirty="0"/>
            </a:p>
          </p:txBody>
        </p:sp>
      </p:grpSp>
      <p:grpSp>
        <p:nvGrpSpPr>
          <p:cNvPr id="59" name="Группа 58"/>
          <p:cNvGrpSpPr/>
          <p:nvPr/>
        </p:nvGrpSpPr>
        <p:grpSpPr>
          <a:xfrm>
            <a:off x="10223120" y="2837470"/>
            <a:ext cx="1571171" cy="284334"/>
            <a:chOff x="8424862" y="1647965"/>
            <a:chExt cx="1235979" cy="628908"/>
          </a:xfrm>
        </p:grpSpPr>
        <p:sp>
          <p:nvSpPr>
            <p:cNvPr id="60" name="Прямоугольник 59"/>
            <p:cNvSpPr/>
            <p:nvPr/>
          </p:nvSpPr>
          <p:spPr>
            <a:xfrm>
              <a:off x="8424862" y="1647965"/>
              <a:ext cx="1235979" cy="62890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>
              <a:off x="8570534" y="1654095"/>
              <a:ext cx="94465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ru-RU" sz="1400" dirty="0" smtClean="0">
                  <a:solidFill>
                    <a:srgbClr val="181818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Работодатель</a:t>
              </a:r>
              <a:endParaRPr lang="ru-RU" dirty="0"/>
            </a:p>
          </p:txBody>
        </p:sp>
      </p:grpSp>
      <p:sp>
        <p:nvSpPr>
          <p:cNvPr id="7" name="Стрелка вправо 6"/>
          <p:cNvSpPr/>
          <p:nvPr/>
        </p:nvSpPr>
        <p:spPr>
          <a:xfrm>
            <a:off x="9869338" y="1926189"/>
            <a:ext cx="283716" cy="317775"/>
          </a:xfrm>
          <a:prstGeom prst="rightArrow">
            <a:avLst/>
          </a:prstGeom>
          <a:solidFill>
            <a:srgbClr val="005698"/>
          </a:solidFill>
          <a:ln>
            <a:solidFill>
              <a:srgbClr val="0056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Стрелка вправо 61"/>
          <p:cNvSpPr/>
          <p:nvPr/>
        </p:nvSpPr>
        <p:spPr>
          <a:xfrm rot="16200000">
            <a:off x="10862766" y="2457790"/>
            <a:ext cx="283716" cy="317775"/>
          </a:xfrm>
          <a:prstGeom prst="rightArrow">
            <a:avLst/>
          </a:prstGeom>
          <a:solidFill>
            <a:srgbClr val="005698"/>
          </a:solidFill>
          <a:ln>
            <a:solidFill>
              <a:srgbClr val="00569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424862" y="1628800"/>
            <a:ext cx="3550273" cy="163702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770853"/>
              </p:ext>
            </p:extLst>
          </p:nvPr>
        </p:nvGraphicFramePr>
        <p:xfrm>
          <a:off x="8143563" y="3717032"/>
          <a:ext cx="3862653" cy="23926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719306"/>
                <a:gridCol w="2143347"/>
              </a:tblGrid>
              <a:tr h="24147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Работодатель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471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Неисполнение обязательства по трудоустройству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Неисполнение обязательства по освоению программы и осуществлению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трудовой деятельности в течение 3-х лет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471">
                <a:tc rowSpan="2"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Компенсация гражданину трехкратной среднемесячной начисленной з/п в субъекте РФ, где должен был быть трудоустроен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Возмещение работодателю расходов, связанных с предоставлением мер поддержки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471">
                <a:tc v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Выплата штрафа в размере расходов бюджета на получение образования</a:t>
                      </a:r>
                      <a:endParaRPr lang="ru-RU" sz="11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4" name="Таблица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175805"/>
              </p:ext>
            </p:extLst>
          </p:nvPr>
        </p:nvGraphicFramePr>
        <p:xfrm>
          <a:off x="143942" y="5229200"/>
          <a:ext cx="7632848" cy="15544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3181143"/>
                <a:gridCol w="4451705"/>
              </a:tblGrid>
              <a:tr h="140574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договора в отношении гражданина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договора в отношении работодателя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471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 обязан освоить образовательную программу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Работодатель обязан обеспечить трудоустройство гражданина в соответствии с квалификаций,</a:t>
                      </a:r>
                      <a:r>
                        <a:rPr lang="ru-RU" sz="1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полученной в результате освоения образовательной программы на условиях договора</a:t>
                      </a:r>
                      <a:endParaRPr lang="ru-RU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4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Гражданин обязан осуществить трудовую деятельность в соответствии с полученной квалификацией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период освоения образовательной программы работодатель обязан организовать гражданину меры поддержки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20006" y="4653136"/>
            <a:ext cx="7272808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5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нестабильной эпидемиологической  обстановки в Московском регионе все  документы </a:t>
            </a:r>
            <a:r>
              <a:rPr lang="ru-RU" sz="105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(договор </a:t>
            </a:r>
            <a:r>
              <a:rPr lang="ru-RU" sz="105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целевом обучении, согласие на заключение договора</a:t>
            </a:r>
            <a:r>
              <a:rPr lang="ru-RU" sz="105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05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могут быть </a:t>
            </a:r>
            <a:r>
              <a:rPr lang="ru-RU" sz="105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направлены абитуриенту по </a:t>
            </a:r>
            <a:r>
              <a:rPr lang="ru-RU" sz="105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электронной </a:t>
            </a:r>
            <a:r>
              <a:rPr lang="ru-RU" sz="105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почте  </a:t>
            </a:r>
            <a:r>
              <a:rPr lang="ru-RU" sz="105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переданы </a:t>
            </a:r>
            <a:r>
              <a:rPr lang="ru-RU" sz="105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 </a:t>
            </a:r>
            <a:r>
              <a:rPr lang="ru-RU" sz="1050" b="1" dirty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снятия ограничительных мер </a:t>
            </a:r>
            <a:r>
              <a:rPr lang="ru-RU" sz="1050" b="1" dirty="0" smtClean="0">
                <a:solidFill>
                  <a:srgbClr val="18181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050" b="1" dirty="0">
              <a:solidFill>
                <a:srgbClr val="18181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2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23E5F38F521DB429E8091C58C84028E" ma:contentTypeVersion="1" ma:contentTypeDescription="Создание документа." ma:contentTypeScope="" ma:versionID="a6e4dcf1470728983999fc8bdd3d96f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f842d183dd6d9a064d3b4ab7a2cc34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57B158-A2CD-4B1C-84A5-31D619F8A949}"/>
</file>

<file path=customXml/itemProps2.xml><?xml version="1.0" encoding="utf-8"?>
<ds:datastoreItem xmlns:ds="http://schemas.openxmlformats.org/officeDocument/2006/customXml" ds:itemID="{2921F9A6-E5E4-463E-8ADE-A38BF886E5CE}"/>
</file>

<file path=customXml/itemProps3.xml><?xml version="1.0" encoding="utf-8"?>
<ds:datastoreItem xmlns:ds="http://schemas.openxmlformats.org/officeDocument/2006/customXml" ds:itemID="{5E0A6C63-5814-4A76-B6EA-A6B947782EFA}"/>
</file>

<file path=docProps/app.xml><?xml version="1.0" encoding="utf-8"?>
<Properties xmlns="http://schemas.openxmlformats.org/officeDocument/2006/extended-properties" xmlns:vt="http://schemas.openxmlformats.org/officeDocument/2006/docPropsVTypes">
  <TotalTime>1629</TotalTime>
  <Words>393</Words>
  <Application>Microsoft Office PowerPoint</Application>
  <PresentationFormat>Произвольный</PresentationFormat>
  <Paragraphs>40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MOESK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Горохов К С</dc:creator>
  <cp:lastModifiedBy>Сушинская Наталья Александровна</cp:lastModifiedBy>
  <cp:revision>36</cp:revision>
  <dcterms:created xsi:type="dcterms:W3CDTF">2019-07-03T11:02:59Z</dcterms:created>
  <dcterms:modified xsi:type="dcterms:W3CDTF">2020-05-18T13:33:05Z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0x010100123E5F38F521DB429E8091C58C84028E</vt:lpwstr>
  </property>
</Properties>
</file>