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sldIdLst>
    <p:sldId id="358" r:id="rId5"/>
    <p:sldId id="364" r:id="rId6"/>
    <p:sldId id="363" r:id="rId7"/>
    <p:sldId id="359" r:id="rId8"/>
    <p:sldId id="362" r:id="rId9"/>
  </p:sldIdLst>
  <p:sldSz cx="12192000" cy="6858000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омаров Иван Игорьевич" initials="КИИ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00FF"/>
    <a:srgbClr val="254061"/>
    <a:srgbClr val="0000CC"/>
    <a:srgbClr val="6600FF"/>
    <a:srgbClr val="17375E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19" autoAdjust="0"/>
    <p:restoredTop sz="94595" autoAdjust="0"/>
  </p:normalViewPr>
  <p:slideViewPr>
    <p:cSldViewPr>
      <p:cViewPr varScale="1">
        <p:scale>
          <a:sx n="114" d="100"/>
          <a:sy n="114" d="100"/>
        </p:scale>
        <p:origin x="390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4014" y="96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09"/>
          </a:xfrm>
          <a:prstGeom prst="rect">
            <a:avLst/>
          </a:prstGeom>
          <a:noFill/>
          <a:ln>
            <a:noFill/>
          </a:ln>
        </p:spPr>
        <p:txBody>
          <a:bodyPr vert="horz" wrap="square" lIns="91730" tIns="45865" rIns="91730" bIns="45865" numCol="1" anchor="t" anchorCtr="0" compatLnSpc="1">
            <a:prstTxWarp prst="textNoShape">
              <a:avLst/>
            </a:prstTxWarp>
          </a:bodyPr>
          <a:lstStyle>
            <a:lvl1pPr defTabSz="917968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6400" cy="496809"/>
          </a:xfrm>
          <a:prstGeom prst="rect">
            <a:avLst/>
          </a:prstGeom>
          <a:noFill/>
          <a:ln>
            <a:noFill/>
          </a:ln>
        </p:spPr>
        <p:txBody>
          <a:bodyPr vert="horz" wrap="square" lIns="91730" tIns="45865" rIns="91730" bIns="45865" numCol="1" anchor="t" anchorCtr="0" compatLnSpc="1">
            <a:prstTxWarp prst="textNoShape">
              <a:avLst/>
            </a:prstTxWarp>
          </a:bodyPr>
          <a:lstStyle>
            <a:lvl1pPr algn="r" defTabSz="917968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5669C518-DBB2-4B05-A1A3-5BF7854C261E}" type="datetimeFigureOut">
              <a:rPr lang="ru-RU" altLang="ru-RU"/>
              <a:pPr>
                <a:defRPr/>
              </a:pPr>
              <a:t>28.03.2022</a:t>
            </a:fld>
            <a:endParaRPr lang="ru-RU" alt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7296"/>
            <a:ext cx="5438775" cy="4464924"/>
          </a:xfrm>
          <a:prstGeom prst="rect">
            <a:avLst/>
          </a:prstGeom>
          <a:noFill/>
          <a:ln>
            <a:noFill/>
          </a:ln>
        </p:spPr>
        <p:txBody>
          <a:bodyPr vert="horz" wrap="square" lIns="91730" tIns="45865" rIns="91730" bIns="458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428242"/>
            <a:ext cx="2946400" cy="496809"/>
          </a:xfrm>
          <a:prstGeom prst="rect">
            <a:avLst/>
          </a:prstGeom>
          <a:noFill/>
          <a:ln>
            <a:noFill/>
          </a:ln>
        </p:spPr>
        <p:txBody>
          <a:bodyPr vert="horz" wrap="square" lIns="91730" tIns="45865" rIns="91730" bIns="45865" numCol="1" anchor="b" anchorCtr="0" compatLnSpc="1">
            <a:prstTxWarp prst="textNoShape">
              <a:avLst/>
            </a:prstTxWarp>
          </a:bodyPr>
          <a:lstStyle>
            <a:lvl1pPr defTabSz="917968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8242"/>
            <a:ext cx="2946400" cy="496809"/>
          </a:xfrm>
          <a:prstGeom prst="rect">
            <a:avLst/>
          </a:prstGeom>
          <a:noFill/>
          <a:ln>
            <a:noFill/>
          </a:ln>
        </p:spPr>
        <p:txBody>
          <a:bodyPr vert="horz" wrap="square" lIns="91730" tIns="45865" rIns="91730" bIns="45865" numCol="1" anchor="b" anchorCtr="0" compatLnSpc="1">
            <a:prstTxWarp prst="textNoShape">
              <a:avLst/>
            </a:prstTxWarp>
          </a:bodyPr>
          <a:lstStyle>
            <a:lvl1pPr algn="r" defTabSz="917575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69D51F9F-232A-43D5-AA53-47384DD9F9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18717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 descr="Изображение выглядит как фотография, здание, старый, черный&#10;&#10;Автоматически созданное описание"/>
          <p:cNvPicPr>
            <a:picLocks noChangeAspect="1" noChangeArrowheads="1"/>
          </p:cNvPicPr>
          <p:nvPr userDrawn="1"/>
        </p:nvPicPr>
        <p:blipFill>
          <a:blip r:embed="rId2" cstate="print"/>
          <a:srcRect b="24268"/>
          <a:stretch>
            <a:fillRect/>
          </a:stretch>
        </p:blipFill>
        <p:spPr bwMode="auto">
          <a:xfrm>
            <a:off x="-1584" y="973138"/>
            <a:ext cx="12192001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0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0" y="6851650"/>
            <a:ext cx="1219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829928" y="17463"/>
            <a:ext cx="1304925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7013" y="136525"/>
            <a:ext cx="322738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3A78C-C003-4DC9-9E5A-AA859512C4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436D9-35F5-4C38-A73C-89292A2085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 userDrawn="1"/>
        </p:nvSpPr>
        <p:spPr bwMode="auto">
          <a:xfrm>
            <a:off x="0" y="6851650"/>
            <a:ext cx="1219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1482391" y="6507169"/>
            <a:ext cx="49212" cy="3333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>
              <a:latin typeface="Calibri" pitchFamily="34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Users\EzhovGA\Desktop\mpei_logo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063" y="87313"/>
            <a:ext cx="234791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528429" y="0"/>
            <a:ext cx="663575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504056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124744"/>
            <a:ext cx="10972800" cy="5256584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11531601" y="6467481"/>
            <a:ext cx="515939" cy="365125"/>
          </a:xfrm>
        </p:spPr>
        <p:txBody>
          <a:bodyPr/>
          <a:lstStyle>
            <a:lvl1pPr>
              <a:defRPr sz="1400" b="1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D759ECA-15C6-437E-AEE9-2486BE2464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1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A41EE-F7AC-4F69-AB29-684B61805BB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0AB3B-6C66-44D7-8485-E0325D9AB6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4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66966-C864-423D-8D97-E0836D16919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4C33C-D6F6-4484-8219-A84A800EE3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4C2A4-5290-4A48-A064-88053458B1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DBD59-5B56-4976-A3C6-3DCC02897C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50E28-787D-4115-AB5D-61A6E17DAD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6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2B2E96C-671D-48EA-9143-3AC2EB1E9F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31" r:id="rId3"/>
    <p:sldLayoutId id="2147484432" r:id="rId4"/>
    <p:sldLayoutId id="2147484433" r:id="rId5"/>
    <p:sldLayoutId id="2147484434" r:id="rId6"/>
    <p:sldLayoutId id="2147484435" r:id="rId7"/>
    <p:sldLayoutId id="2147484436" r:id="rId8"/>
    <p:sldLayoutId id="2147484437" r:id="rId9"/>
    <p:sldLayoutId id="2147484438" r:id="rId10"/>
    <p:sldLayoutId id="21474844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99356" y="980728"/>
            <a:ext cx="11601451" cy="48474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spcAft>
                <a:spcPts val="600"/>
              </a:spcAft>
              <a:defRPr/>
            </a:pPr>
            <a:r>
              <a:rPr lang="en-US" sz="2400" b="1" dirty="0">
                <a:solidFill>
                  <a:srgbClr val="1F497D"/>
                </a:solidFill>
                <a:latin typeface="Calibri Light" panose="020F0302020204030204" pitchFamily="34" charset="0"/>
                <a:ea typeface="Calibri"/>
              </a:rPr>
              <a:t>VI </a:t>
            </a:r>
            <a:r>
              <a:rPr lang="ru-RU" sz="2400" b="1" dirty="0">
                <a:solidFill>
                  <a:srgbClr val="1F497D"/>
                </a:solidFill>
                <a:latin typeface="Calibri Light" panose="020F0302020204030204" pitchFamily="34" charset="0"/>
                <a:ea typeface="Calibri"/>
              </a:rPr>
              <a:t>международная научно-техническая конференция студентов и аспирантов «Технологии будущего»</a:t>
            </a:r>
          </a:p>
          <a:p>
            <a:pPr algn="ctr" eaLnBrk="1" hangingPunct="1">
              <a:spcAft>
                <a:spcPts val="600"/>
              </a:spcAft>
              <a:defRPr/>
            </a:pPr>
            <a:endParaRPr lang="ru-RU" sz="2400" b="1" dirty="0">
              <a:solidFill>
                <a:srgbClr val="1F497D"/>
              </a:solidFill>
              <a:latin typeface="Calibri Light" panose="020F0302020204030204" pitchFamily="34" charset="0"/>
            </a:endParaRPr>
          </a:p>
          <a:p>
            <a:pPr algn="ctr" eaLnBrk="1" hangingPunct="1">
              <a:spcAft>
                <a:spcPts val="600"/>
              </a:spcAft>
              <a:defRPr/>
            </a:pPr>
            <a:r>
              <a:rPr lang="ru-RU" sz="2400" b="1" dirty="0">
                <a:solidFill>
                  <a:srgbClr val="1F497D"/>
                </a:solidFill>
                <a:latin typeface="Calibri Light" panose="020F0302020204030204" pitchFamily="34" charset="0"/>
              </a:rPr>
              <a:t>&lt;Название ПНИ, название секции/блока ПНИ&gt;</a:t>
            </a:r>
          </a:p>
          <a:p>
            <a:pPr algn="ctr" eaLnBrk="1" hangingPunct="1">
              <a:spcAft>
                <a:spcPts val="600"/>
              </a:spcAft>
              <a:defRPr/>
            </a:pPr>
            <a:r>
              <a:rPr lang="ru-RU" sz="2400" b="1" dirty="0">
                <a:solidFill>
                  <a:srgbClr val="1F497D"/>
                </a:solidFill>
                <a:latin typeface="Calibri Light" panose="020F0302020204030204" pitchFamily="34" charset="0"/>
              </a:rPr>
              <a:t>&lt;Название проекта&gt;</a:t>
            </a:r>
          </a:p>
          <a:p>
            <a:pPr algn="ctr" eaLnBrk="1" hangingPunct="1">
              <a:spcAft>
                <a:spcPts val="600"/>
              </a:spcAft>
              <a:defRPr/>
            </a:pPr>
            <a:endParaRPr lang="ru-RU" sz="2400" b="1" dirty="0">
              <a:solidFill>
                <a:srgbClr val="1F497D"/>
              </a:solidFill>
              <a:latin typeface="Calibri Light" panose="020F0302020204030204" pitchFamily="34" charset="0"/>
            </a:endParaRPr>
          </a:p>
          <a:p>
            <a:pPr algn="ctr" eaLnBrk="1" hangingPunct="1">
              <a:spcAft>
                <a:spcPts val="600"/>
              </a:spcAft>
              <a:defRPr/>
            </a:pPr>
            <a:endParaRPr lang="ru-RU" sz="2400" b="1" dirty="0">
              <a:solidFill>
                <a:srgbClr val="1F497D"/>
              </a:solidFill>
              <a:latin typeface="Calibri Light" panose="020F0302020204030204" pitchFamily="34" charset="0"/>
            </a:endParaRPr>
          </a:p>
          <a:p>
            <a:pPr algn="ctr" eaLnBrk="1" hangingPunct="1">
              <a:spcAft>
                <a:spcPts val="600"/>
              </a:spcAft>
              <a:defRPr/>
            </a:pPr>
            <a:endParaRPr lang="ru-RU" sz="2400" b="1" dirty="0">
              <a:solidFill>
                <a:srgbClr val="1F497D"/>
              </a:solidFill>
              <a:latin typeface="Calibri Light" panose="020F0302020204030204" pitchFamily="34" charset="0"/>
            </a:endParaRPr>
          </a:p>
          <a:p>
            <a:pPr algn="ctr" eaLnBrk="1" hangingPunct="1">
              <a:spcAft>
                <a:spcPts val="600"/>
              </a:spcAft>
              <a:defRPr/>
            </a:pPr>
            <a:r>
              <a:rPr lang="ru-RU" sz="2400" b="1" dirty="0">
                <a:solidFill>
                  <a:srgbClr val="1F497D"/>
                </a:solidFill>
                <a:latin typeface="Calibri Light" panose="020F0302020204030204" pitchFamily="34" charset="0"/>
              </a:rPr>
              <a:t>Состав проектной группы:</a:t>
            </a:r>
          </a:p>
          <a:p>
            <a:pPr algn="ctr" eaLnBrk="1" hangingPunct="1">
              <a:spcAft>
                <a:spcPts val="600"/>
              </a:spcAft>
              <a:defRPr/>
            </a:pPr>
            <a:r>
              <a:rPr lang="ru-RU" sz="2400" b="1" dirty="0">
                <a:solidFill>
                  <a:srgbClr val="1F497D"/>
                </a:solidFill>
                <a:latin typeface="Calibri Light" panose="020F0302020204030204" pitchFamily="34" charset="0"/>
              </a:rPr>
              <a:t>&lt;ФИО и уч. степень руководителя проекта&gt;</a:t>
            </a:r>
          </a:p>
          <a:p>
            <a:pPr algn="ctr" eaLnBrk="1" hangingPunct="1">
              <a:spcAft>
                <a:spcPts val="600"/>
              </a:spcAft>
              <a:defRPr/>
            </a:pPr>
            <a:r>
              <a:rPr lang="ru-RU" sz="2400" b="1" dirty="0">
                <a:solidFill>
                  <a:srgbClr val="1F497D"/>
                </a:solidFill>
                <a:latin typeface="Calibri Light" panose="020F0302020204030204" pitchFamily="34" charset="0"/>
              </a:rPr>
              <a:t>&lt;ФИО и номер группы исполнителя аспирант/ студент&gt;</a:t>
            </a:r>
          </a:p>
        </p:txBody>
      </p:sp>
      <p:sp>
        <p:nvSpPr>
          <p:cNvPr id="40971" name="Номер слайда 1"/>
          <p:cNvSpPr>
            <a:spLocks noGrp="1"/>
          </p:cNvSpPr>
          <p:nvPr>
            <p:ph type="sldNum" sz="quarter" idx="10"/>
          </p:nvPr>
        </p:nvSpPr>
        <p:spPr bwMode="auto">
          <a:xfrm>
            <a:off x="11676061" y="6492875"/>
            <a:ext cx="515939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dirty="0"/>
              <a:t>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15661" y="631586"/>
            <a:ext cx="115062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2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Общая информация о структуре презентации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1626" y="1268760"/>
            <a:ext cx="11759310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ts val="600"/>
              </a:spcBef>
              <a:spcAft>
                <a:spcPts val="1200"/>
              </a:spcAft>
              <a:defRPr/>
            </a:pPr>
            <a:r>
              <a:rPr lang="ru-RU" sz="2100" b="1" i="1" dirty="0">
                <a:solidFill>
                  <a:srgbClr val="0000CC"/>
                </a:solidFill>
              </a:rPr>
              <a:t>Презентация должна содержать в себе следующие разделы:</a:t>
            </a:r>
          </a:p>
          <a:p>
            <a:pPr eaLnBrk="1" hangingPunct="1">
              <a:spcAft>
                <a:spcPts val="200"/>
              </a:spcAft>
              <a:defRPr/>
            </a:pPr>
            <a:r>
              <a:rPr lang="ru-RU" sz="2100" i="1" dirty="0">
                <a:solidFill>
                  <a:srgbClr val="0000FF"/>
                </a:solidFill>
              </a:rPr>
              <a:t>Описание объекта исследований/разработок</a:t>
            </a:r>
          </a:p>
          <a:p>
            <a:pPr eaLnBrk="1" hangingPunct="1">
              <a:spcAft>
                <a:spcPts val="200"/>
              </a:spcAft>
              <a:defRPr/>
            </a:pPr>
            <a:r>
              <a:rPr lang="ru-RU" sz="2100" i="1" dirty="0">
                <a:solidFill>
                  <a:srgbClr val="0000FF"/>
                </a:solidFill>
              </a:rPr>
              <a:t>Технические характеристики (полученные или ожидаемые) и преимущества</a:t>
            </a:r>
          </a:p>
          <a:p>
            <a:pPr eaLnBrk="1" hangingPunct="1">
              <a:spcAft>
                <a:spcPts val="200"/>
              </a:spcAft>
              <a:defRPr/>
            </a:pPr>
            <a:r>
              <a:rPr lang="ru-RU" sz="2100" i="1" dirty="0">
                <a:solidFill>
                  <a:srgbClr val="0000FF"/>
                </a:solidFill>
              </a:rPr>
              <a:t>Задачи, поставленные для достижения конечного результата</a:t>
            </a:r>
          </a:p>
          <a:p>
            <a:pPr eaLnBrk="1" hangingPunct="1">
              <a:spcAft>
                <a:spcPts val="200"/>
              </a:spcAft>
              <a:defRPr/>
            </a:pPr>
            <a:r>
              <a:rPr lang="ru-RU" sz="2100" i="1" dirty="0">
                <a:solidFill>
                  <a:srgbClr val="0000FF"/>
                </a:solidFill>
              </a:rPr>
              <a:t>Потенциальные партнеры и потребители </a:t>
            </a:r>
          </a:p>
          <a:p>
            <a:pPr eaLnBrk="1" hangingPunct="1">
              <a:spcAft>
                <a:spcPts val="200"/>
              </a:spcAft>
              <a:defRPr/>
            </a:pPr>
            <a:r>
              <a:rPr lang="ru-RU" sz="2100" i="1" dirty="0">
                <a:solidFill>
                  <a:srgbClr val="0000FF"/>
                </a:solidFill>
              </a:rPr>
              <a:t>Описание важного научно-технического результата (-</a:t>
            </a:r>
            <a:r>
              <a:rPr lang="ru-RU" sz="2100" i="1" dirty="0" err="1">
                <a:solidFill>
                  <a:srgbClr val="0000FF"/>
                </a:solidFill>
              </a:rPr>
              <a:t>ов</a:t>
            </a:r>
            <a:r>
              <a:rPr lang="ru-RU" sz="2100" i="1" dirty="0">
                <a:solidFill>
                  <a:srgbClr val="0000FF"/>
                </a:solidFill>
              </a:rPr>
              <a:t>) по проекту</a:t>
            </a:r>
          </a:p>
          <a:p>
            <a:pPr eaLnBrk="1" hangingPunct="1">
              <a:spcAft>
                <a:spcPts val="200"/>
              </a:spcAft>
              <a:defRPr/>
            </a:pPr>
            <a:r>
              <a:rPr lang="ru-RU" sz="2100" i="1" dirty="0">
                <a:solidFill>
                  <a:srgbClr val="0000FF"/>
                </a:solidFill>
              </a:rPr>
              <a:t>Основные выводы по результатам, полученным к середине завершающего 4-го этапа работ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ru-RU" sz="2100" b="1" i="1" dirty="0">
                <a:solidFill>
                  <a:srgbClr val="0000CC"/>
                </a:solidFill>
              </a:rPr>
              <a:t>Объем презентации – 12-15 слайдов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100" i="1" dirty="0">
                <a:solidFill>
                  <a:srgbClr val="C00000"/>
                </a:solidFill>
              </a:rPr>
              <a:t>Рекомендованная последовательность и формат изложения информации представлены на слайдах 3 – 7. Слайды, оформленные по формату 3-7 слайдов шаблона, — обязательны, остальные слайды — демонстрация объема выполненной работы и более подробное описание выполненной работы.</a:t>
            </a:r>
          </a:p>
        </p:txBody>
      </p:sp>
      <p:sp>
        <p:nvSpPr>
          <p:cNvPr id="40971" name="Номер слайда 1"/>
          <p:cNvSpPr>
            <a:spLocks noGrp="1"/>
          </p:cNvSpPr>
          <p:nvPr>
            <p:ph type="sldNum" sz="quarter" idx="10"/>
          </p:nvPr>
        </p:nvSpPr>
        <p:spPr bwMode="auto">
          <a:xfrm>
            <a:off x="11676061" y="6492875"/>
            <a:ext cx="515939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84112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53920" y="617501"/>
            <a:ext cx="115062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0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Наименование проекта</a:t>
            </a:r>
            <a:endParaRPr lang="ru-RU" sz="2000" b="1" i="1" dirty="0">
              <a:solidFill>
                <a:srgbClr val="35477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9007" y="1723827"/>
            <a:ext cx="7858917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7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Технические характеристики:</a:t>
            </a:r>
          </a:p>
          <a:p>
            <a:pPr>
              <a:defRPr/>
            </a:pPr>
            <a:r>
              <a:rPr lang="en-US" sz="1700" i="1" dirty="0">
                <a:solidFill>
                  <a:srgbClr val="0000FF"/>
                </a:solidFill>
              </a:rPr>
              <a:t>&lt;</a:t>
            </a:r>
            <a:r>
              <a:rPr lang="ru-RU" sz="1700" i="1" dirty="0">
                <a:solidFill>
                  <a:srgbClr val="0000FF"/>
                </a:solidFill>
              </a:rPr>
              <a:t>Например: </a:t>
            </a:r>
            <a:r>
              <a:rPr lang="ru-RU" sz="1700" dirty="0">
                <a:solidFill>
                  <a:schemeClr val="tx2"/>
                </a:solidFill>
              </a:rPr>
              <a:t>Гибридный </a:t>
            </a:r>
            <a:r>
              <a:rPr lang="ru-RU" sz="1700" dirty="0" err="1">
                <a:solidFill>
                  <a:schemeClr val="tx2"/>
                </a:solidFill>
              </a:rPr>
              <a:t>энергокомплекс</a:t>
            </a:r>
            <a:r>
              <a:rPr lang="ru-RU" sz="1700" dirty="0">
                <a:solidFill>
                  <a:schemeClr val="tx2"/>
                </a:solidFill>
              </a:rPr>
              <a:t> до 1000 кВт в составе:</a:t>
            </a:r>
          </a:p>
          <a:p>
            <a:pPr>
              <a:defRPr/>
            </a:pPr>
            <a:r>
              <a:rPr lang="ru-RU" sz="1700" dirty="0">
                <a:solidFill>
                  <a:schemeClr val="tx2"/>
                </a:solidFill>
              </a:rPr>
              <a:t>фотоэлектрическая установка 50-500 кВт, ветроэнергетическая установка до 500 кВт, водородная топливно-элементная установка 250-500 кВт, водородный аккумулятор энергии с электролизером высокого давления: </a:t>
            </a:r>
          </a:p>
          <a:p>
            <a:pPr>
              <a:defRPr/>
            </a:pPr>
            <a:r>
              <a:rPr lang="ru-RU" sz="1700" dirty="0">
                <a:solidFill>
                  <a:schemeClr val="tx2"/>
                </a:solidFill>
              </a:rPr>
              <a:t>  - производительность по водороду от 1 до 10 нм</a:t>
            </a:r>
            <a:r>
              <a:rPr lang="ru-RU" sz="1700" baseline="30000" dirty="0">
                <a:solidFill>
                  <a:schemeClr val="tx2"/>
                </a:solidFill>
              </a:rPr>
              <a:t>3</a:t>
            </a:r>
            <a:r>
              <a:rPr lang="ru-RU" sz="1700" dirty="0">
                <a:solidFill>
                  <a:schemeClr val="tx2"/>
                </a:solidFill>
              </a:rPr>
              <a:t> Н</a:t>
            </a:r>
            <a:r>
              <a:rPr lang="en-US" sz="1700" baseline="-25000" dirty="0">
                <a:solidFill>
                  <a:schemeClr val="tx2"/>
                </a:solidFill>
              </a:rPr>
              <a:t>2</a:t>
            </a:r>
            <a:r>
              <a:rPr lang="ru-RU" sz="1700" dirty="0">
                <a:solidFill>
                  <a:schemeClr val="tx2"/>
                </a:solidFill>
              </a:rPr>
              <a:t> /час;</a:t>
            </a:r>
          </a:p>
          <a:p>
            <a:pPr>
              <a:defRPr/>
            </a:pPr>
            <a:r>
              <a:rPr lang="ru-RU" sz="1700" dirty="0">
                <a:solidFill>
                  <a:schemeClr val="tx2"/>
                </a:solidFill>
              </a:rPr>
              <a:t>  - давление на выходе не ниже </a:t>
            </a:r>
            <a:r>
              <a:rPr lang="en-US" sz="1700" dirty="0">
                <a:solidFill>
                  <a:schemeClr val="tx2"/>
                </a:solidFill>
              </a:rPr>
              <a:t>3</a:t>
            </a:r>
            <a:r>
              <a:rPr lang="ru-RU" sz="1700" dirty="0">
                <a:solidFill>
                  <a:schemeClr val="tx2"/>
                </a:solidFill>
              </a:rPr>
              <a:t>0 атм., удельные потери не выше 4.5 </a:t>
            </a:r>
            <a:r>
              <a:rPr lang="ru-RU" sz="1700" dirty="0" err="1">
                <a:solidFill>
                  <a:schemeClr val="tx2"/>
                </a:solidFill>
              </a:rPr>
              <a:t>кВт.ч</a:t>
            </a:r>
            <a:r>
              <a:rPr lang="ru-RU" sz="1700" dirty="0">
                <a:solidFill>
                  <a:schemeClr val="tx2"/>
                </a:solidFill>
              </a:rPr>
              <a:t> на 1 нм</a:t>
            </a:r>
            <a:r>
              <a:rPr lang="ru-RU" sz="1700" baseline="30000" dirty="0">
                <a:solidFill>
                  <a:schemeClr val="tx2"/>
                </a:solidFill>
              </a:rPr>
              <a:t>3</a:t>
            </a:r>
            <a:r>
              <a:rPr lang="ru-RU" sz="1700" dirty="0">
                <a:solidFill>
                  <a:schemeClr val="tx2"/>
                </a:solidFill>
              </a:rPr>
              <a:t> H</a:t>
            </a:r>
            <a:r>
              <a:rPr lang="en-US" sz="1700" baseline="-25000" dirty="0">
                <a:solidFill>
                  <a:schemeClr val="tx2"/>
                </a:solidFill>
              </a:rPr>
              <a:t>2</a:t>
            </a:r>
            <a:r>
              <a:rPr lang="ru-RU" sz="1700" dirty="0">
                <a:solidFill>
                  <a:schemeClr val="tx2"/>
                </a:solidFill>
              </a:rPr>
              <a:t>;</a:t>
            </a:r>
          </a:p>
          <a:p>
            <a:pPr>
              <a:defRPr/>
            </a:pPr>
            <a:r>
              <a:rPr lang="ru-RU" sz="1700" dirty="0">
                <a:solidFill>
                  <a:schemeClr val="tx2"/>
                </a:solidFill>
              </a:rPr>
              <a:t>  - срок службы батареи - не менее 5 лет при температуре окружающей среды от -40</a:t>
            </a:r>
            <a:r>
              <a:rPr lang="en-US" sz="1700" baseline="30000" dirty="0">
                <a:solidFill>
                  <a:schemeClr val="tx2"/>
                </a:solidFill>
              </a:rPr>
              <a:t>0</a:t>
            </a:r>
            <a:r>
              <a:rPr lang="ru-RU" sz="1700" dirty="0">
                <a:solidFill>
                  <a:schemeClr val="tx2"/>
                </a:solidFill>
              </a:rPr>
              <a:t>С до +40</a:t>
            </a:r>
            <a:r>
              <a:rPr lang="en-US" sz="1700" baseline="30000" dirty="0">
                <a:solidFill>
                  <a:schemeClr val="tx2"/>
                </a:solidFill>
              </a:rPr>
              <a:t>0</a:t>
            </a:r>
            <a:r>
              <a:rPr lang="ru-RU" sz="1700" dirty="0">
                <a:solidFill>
                  <a:schemeClr val="tx2"/>
                </a:solidFill>
              </a:rPr>
              <a:t>С.</a:t>
            </a:r>
            <a:r>
              <a:rPr lang="en-US" sz="1700" dirty="0">
                <a:solidFill>
                  <a:schemeClr val="tx2"/>
                </a:solidFill>
              </a:rPr>
              <a:t>&gt;</a:t>
            </a:r>
            <a:endParaRPr lang="ru-RU" sz="1700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3920" y="816852"/>
            <a:ext cx="11601451" cy="877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7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Описание:</a:t>
            </a:r>
          </a:p>
          <a:p>
            <a:pPr algn="just" eaLnBrk="1" hangingPunct="1">
              <a:defRPr/>
            </a:pPr>
            <a:r>
              <a:rPr lang="ru-RU" sz="1700" i="1" dirty="0">
                <a:solidFill>
                  <a:srgbClr val="0000FF"/>
                </a:solidFill>
              </a:rPr>
              <a:t>&lt;Дается краткое описание объекта исследований/разработок (2 - 5 предложений), указывается его «изюминка»</a:t>
            </a:r>
            <a:r>
              <a:rPr lang="en-US" sz="1700" i="1" dirty="0">
                <a:solidFill>
                  <a:srgbClr val="0000FF"/>
                </a:solidFill>
              </a:rPr>
              <a:t>&gt;</a:t>
            </a:r>
            <a:endParaRPr lang="ru-RU" sz="1700" i="1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04843" y="4571006"/>
            <a:ext cx="7596844" cy="19236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7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Преимущества:  </a:t>
            </a:r>
            <a:r>
              <a:rPr lang="en-US" sz="1700" i="1" dirty="0">
                <a:solidFill>
                  <a:srgbClr val="0000FF"/>
                </a:solidFill>
              </a:rPr>
              <a:t>&lt;</a:t>
            </a:r>
            <a:r>
              <a:rPr lang="ru-RU" sz="1700" i="1" dirty="0">
                <a:solidFill>
                  <a:srgbClr val="0000FF"/>
                </a:solidFill>
              </a:rPr>
              <a:t>Например:</a:t>
            </a:r>
          </a:p>
          <a:p>
            <a:pPr>
              <a:defRPr/>
            </a:pPr>
            <a:r>
              <a:rPr lang="en-US" sz="1700" dirty="0">
                <a:solidFill>
                  <a:srgbClr val="002060"/>
                </a:solidFill>
              </a:rPr>
              <a:t>-</a:t>
            </a:r>
            <a:r>
              <a:rPr lang="ru-RU" sz="1700" dirty="0">
                <a:solidFill>
                  <a:srgbClr val="002060"/>
                </a:solidFill>
              </a:rPr>
              <a:t> регулирование частоты и активной мощности в пределах 50% пиковой мощности </a:t>
            </a:r>
            <a:r>
              <a:rPr lang="ru-RU" sz="1700" dirty="0" err="1">
                <a:solidFill>
                  <a:srgbClr val="002060"/>
                </a:solidFill>
              </a:rPr>
              <a:t>энергокомплекса</a:t>
            </a:r>
            <a:r>
              <a:rPr lang="ru-RU" sz="1700" dirty="0">
                <a:solidFill>
                  <a:srgbClr val="002060"/>
                </a:solidFill>
              </a:rPr>
              <a:t>;</a:t>
            </a:r>
          </a:p>
          <a:p>
            <a:pPr>
              <a:defRPr/>
            </a:pPr>
            <a:r>
              <a:rPr lang="ru-RU" sz="1700" dirty="0">
                <a:solidFill>
                  <a:srgbClr val="002060"/>
                </a:solidFill>
              </a:rPr>
              <a:t>- уменьшение массогабаритных характеристик электролизеров на 50%;</a:t>
            </a:r>
          </a:p>
          <a:p>
            <a:pPr>
              <a:defRPr/>
            </a:pPr>
            <a:r>
              <a:rPr lang="ru-RU" sz="1700" dirty="0">
                <a:solidFill>
                  <a:srgbClr val="002060"/>
                </a:solidFill>
              </a:rPr>
              <a:t>- возможность создание мобильных энергетических установок;</a:t>
            </a:r>
          </a:p>
          <a:p>
            <a:pPr>
              <a:defRPr/>
            </a:pPr>
            <a:r>
              <a:rPr lang="ru-RU" sz="1700" dirty="0">
                <a:solidFill>
                  <a:srgbClr val="002060"/>
                </a:solidFill>
              </a:rPr>
              <a:t>- полное </a:t>
            </a:r>
            <a:r>
              <a:rPr lang="ru-RU" sz="1700" dirty="0" err="1">
                <a:solidFill>
                  <a:srgbClr val="002060"/>
                </a:solidFill>
              </a:rPr>
              <a:t>импортозамещение</a:t>
            </a:r>
            <a:r>
              <a:rPr lang="ru-RU" sz="1700" dirty="0">
                <a:solidFill>
                  <a:srgbClr val="002060"/>
                </a:solidFill>
              </a:rPr>
              <a:t> в области изготовления </a:t>
            </a:r>
            <a:r>
              <a:rPr lang="ru-RU" sz="1700" dirty="0" err="1">
                <a:solidFill>
                  <a:srgbClr val="002060"/>
                </a:solidFill>
              </a:rPr>
              <a:t>ветроагрегатов</a:t>
            </a:r>
            <a:r>
              <a:rPr lang="ru-RU" sz="1700" dirty="0">
                <a:solidFill>
                  <a:srgbClr val="002060"/>
                </a:solidFill>
              </a:rPr>
              <a:t>  мощностью до 100 кВт и производства щелочных электролизеров воды</a:t>
            </a:r>
            <a:r>
              <a:rPr lang="en-US" sz="1700" dirty="0">
                <a:solidFill>
                  <a:srgbClr val="002060"/>
                </a:solidFill>
              </a:rPr>
              <a:t>&gt;</a:t>
            </a:r>
            <a:endParaRPr lang="ru-RU" sz="1700" dirty="0">
              <a:solidFill>
                <a:srgbClr val="002060"/>
              </a:solidFill>
            </a:endParaRPr>
          </a:p>
        </p:txBody>
      </p:sp>
      <p:sp>
        <p:nvSpPr>
          <p:cNvPr id="40971" name="Номер слайда 1"/>
          <p:cNvSpPr>
            <a:spLocks noGrp="1"/>
          </p:cNvSpPr>
          <p:nvPr>
            <p:ph type="sldNum" sz="quarter" idx="10"/>
          </p:nvPr>
        </p:nvSpPr>
        <p:spPr bwMode="auto">
          <a:xfrm>
            <a:off x="11676061" y="6492875"/>
            <a:ext cx="515939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dirty="0"/>
              <a:t>3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8305113" y="1808820"/>
            <a:ext cx="3550257" cy="259228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600" dirty="0"/>
              <a:t>Фото, рисунок, схема, модель</a:t>
            </a:r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r>
              <a:rPr lang="ru-RU" sz="1600" dirty="0"/>
              <a:t>(</a:t>
            </a:r>
            <a:r>
              <a:rPr lang="ru-RU" sz="1600" i="1" dirty="0"/>
              <a:t>представить </a:t>
            </a:r>
          </a:p>
          <a:p>
            <a:r>
              <a:rPr lang="ru-RU" sz="1600" i="1" dirty="0"/>
              <a:t>графические материалы)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53920" y="4432261"/>
            <a:ext cx="3645836" cy="220109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600" dirty="0"/>
              <a:t>Фото, рисунки схемы, модели</a:t>
            </a:r>
          </a:p>
          <a:p>
            <a:endParaRPr lang="ru-RU" sz="1600" dirty="0"/>
          </a:p>
          <a:p>
            <a:r>
              <a:rPr lang="ru-RU" sz="1600" dirty="0"/>
              <a:t>(</a:t>
            </a:r>
            <a:r>
              <a:rPr lang="ru-RU" sz="1600" i="1" dirty="0"/>
              <a:t>представить </a:t>
            </a:r>
          </a:p>
          <a:p>
            <a:r>
              <a:rPr lang="ru-RU" sz="1600" i="1" dirty="0"/>
              <a:t>графические материалы)</a:t>
            </a:r>
          </a:p>
        </p:txBody>
      </p:sp>
    </p:spTree>
    <p:extLst>
      <p:ext uri="{BB962C8B-B14F-4D97-AF65-F5344CB8AC3E}">
        <p14:creationId xmlns:p14="http://schemas.microsoft.com/office/powerpoint/2010/main" val="2968504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Box 1"/>
          <p:cNvSpPr txBox="1">
            <a:spLocks noChangeArrowheads="1"/>
          </p:cNvSpPr>
          <p:nvPr/>
        </p:nvSpPr>
        <p:spPr bwMode="auto">
          <a:xfrm>
            <a:off x="217408" y="654013"/>
            <a:ext cx="114252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ctr" eaLnBrk="1" hangingPunct="1">
              <a:spcBef>
                <a:spcPct val="0"/>
              </a:spcBef>
              <a:buNone/>
              <a:defRPr/>
            </a:pPr>
            <a:r>
              <a:rPr lang="ru-RU" sz="20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Наименование проекта</a:t>
            </a:r>
            <a:endParaRPr lang="ru-RU" sz="2000" b="1" i="1" dirty="0">
              <a:solidFill>
                <a:srgbClr val="35477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0311" y="1028200"/>
            <a:ext cx="8039945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17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Задачи, поставленные для достижения конечного результата:</a:t>
            </a:r>
          </a:p>
          <a:p>
            <a:pPr algn="just"/>
            <a:r>
              <a:rPr lang="en-US" sz="1700" i="1" dirty="0">
                <a:solidFill>
                  <a:srgbClr val="0000FF"/>
                </a:solidFill>
              </a:rPr>
              <a:t>&lt;</a:t>
            </a:r>
            <a:r>
              <a:rPr lang="ru-RU" sz="1700" i="1" dirty="0">
                <a:solidFill>
                  <a:srgbClr val="0000FF"/>
                </a:solidFill>
              </a:rPr>
              <a:t>дать краткое описание задач, </a:t>
            </a:r>
            <a:r>
              <a:rPr lang="ru-RU" sz="1700" b="1" i="1" dirty="0">
                <a:solidFill>
                  <a:srgbClr val="0000FF"/>
                </a:solidFill>
              </a:rPr>
              <a:t>которые решены</a:t>
            </a:r>
            <a:r>
              <a:rPr lang="ru-RU" sz="1700" i="1" dirty="0">
                <a:solidFill>
                  <a:srgbClr val="0000FF"/>
                </a:solidFill>
              </a:rPr>
              <a:t>, например, </a:t>
            </a:r>
            <a:r>
              <a:rPr lang="ru-RU" sz="1700" dirty="0">
                <a:solidFill>
                  <a:schemeClr val="tx2"/>
                </a:solidFill>
              </a:rPr>
              <a:t>«определены </a:t>
            </a:r>
          </a:p>
          <a:p>
            <a:pPr algn="just"/>
            <a:r>
              <a:rPr lang="ru-RU" sz="1700" dirty="0">
                <a:solidFill>
                  <a:schemeClr val="tx2"/>
                </a:solidFill>
              </a:rPr>
              <a:t>технические требования к объекту», «построена 3D – модель/имитационная модель»</a:t>
            </a:r>
            <a:r>
              <a:rPr lang="ru-RU" sz="1700" b="1" dirty="0">
                <a:solidFill>
                  <a:schemeClr val="tx2"/>
                </a:solidFill>
              </a:rPr>
              <a:t>, </a:t>
            </a:r>
            <a:r>
              <a:rPr lang="ru-RU" sz="1700" i="1" dirty="0">
                <a:solidFill>
                  <a:srgbClr val="0000FF"/>
                </a:solidFill>
              </a:rPr>
              <a:t>а также задач, </a:t>
            </a:r>
            <a:r>
              <a:rPr lang="ru-RU" sz="1700" b="1" i="1" dirty="0">
                <a:solidFill>
                  <a:srgbClr val="0000FF"/>
                </a:solidFill>
              </a:rPr>
              <a:t>которые остается решить</a:t>
            </a:r>
            <a:r>
              <a:rPr lang="ru-RU" sz="1700" i="1" dirty="0">
                <a:solidFill>
                  <a:srgbClr val="0000FF"/>
                </a:solidFill>
              </a:rPr>
              <a:t> для достижения конечного результата.</a:t>
            </a:r>
          </a:p>
          <a:p>
            <a:pPr algn="just"/>
            <a:endParaRPr lang="ru-RU" sz="1700" i="1" dirty="0">
              <a:solidFill>
                <a:srgbClr val="0000FF"/>
              </a:solidFill>
            </a:endParaRPr>
          </a:p>
          <a:p>
            <a:pPr algn="just"/>
            <a:r>
              <a:rPr lang="ru-RU" sz="1700" i="1" dirty="0">
                <a:solidFill>
                  <a:srgbClr val="0000FF"/>
                </a:solidFill>
              </a:rPr>
              <a:t>Все задачи должны быть разбиты по исполнителям, которые занимались или будут заниматься их решением; в решенных задачах указать этапы работ, в течение которых они выполнялись.</a:t>
            </a:r>
          </a:p>
          <a:p>
            <a:pPr algn="just"/>
            <a:endParaRPr lang="ru-RU" sz="1700" i="1" dirty="0">
              <a:solidFill>
                <a:srgbClr val="0000FF"/>
              </a:solidFill>
            </a:endParaRPr>
          </a:p>
          <a:p>
            <a:pPr algn="just"/>
            <a:r>
              <a:rPr lang="ru-RU" sz="1700" i="1" dirty="0">
                <a:solidFill>
                  <a:srgbClr val="0000FF"/>
                </a:solidFill>
              </a:rPr>
              <a:t>Можно разбить данный раздел на несколько слайдов</a:t>
            </a:r>
            <a:r>
              <a:rPr lang="en-US" sz="1700" i="1" dirty="0">
                <a:solidFill>
                  <a:srgbClr val="0000FF"/>
                </a:solidFill>
              </a:rPr>
              <a:t>&gt;</a:t>
            </a:r>
            <a:endParaRPr lang="ru-RU" sz="1700" i="1" dirty="0">
              <a:solidFill>
                <a:srgbClr val="0000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35760" y="4545124"/>
            <a:ext cx="72728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17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Потенциальные партнеры и потребители: </a:t>
            </a:r>
          </a:p>
          <a:p>
            <a:pPr algn="just"/>
            <a:r>
              <a:rPr lang="en-US" sz="1700" i="1" dirty="0">
                <a:solidFill>
                  <a:srgbClr val="0000FF"/>
                </a:solidFill>
              </a:rPr>
              <a:t>&lt;</a:t>
            </a:r>
            <a:r>
              <a:rPr lang="ru-RU" sz="1700" i="1" dirty="0">
                <a:solidFill>
                  <a:srgbClr val="0000FF"/>
                </a:solidFill>
              </a:rPr>
              <a:t>указать, требуются ли партнеры для завершения разработки; отметить, какие именно – завод-изготовитель, разработчик ПО, другие (указать какие);</a:t>
            </a:r>
          </a:p>
          <a:p>
            <a:pPr algn="just"/>
            <a:r>
              <a:rPr lang="ru-RU" sz="1700" i="1" dirty="0">
                <a:solidFill>
                  <a:srgbClr val="0000FF"/>
                </a:solidFill>
              </a:rPr>
              <a:t>указать, кто является потенциальным потребителем разрабатываемой продукции</a:t>
            </a:r>
            <a:r>
              <a:rPr lang="en-US" sz="1700" i="1" dirty="0">
                <a:solidFill>
                  <a:srgbClr val="0000FF"/>
                </a:solidFill>
              </a:rPr>
              <a:t>&gt;</a:t>
            </a:r>
            <a:endParaRPr lang="ru-RU" sz="1700" i="1" dirty="0">
              <a:solidFill>
                <a:srgbClr val="0000FF"/>
              </a:solidFill>
            </a:endParaRPr>
          </a:p>
        </p:txBody>
      </p:sp>
      <p:sp>
        <p:nvSpPr>
          <p:cNvPr id="10" name="Номер слайда 1"/>
          <p:cNvSpPr>
            <a:spLocks noGrp="1"/>
          </p:cNvSpPr>
          <p:nvPr>
            <p:ph type="sldNum" sz="quarter" idx="10"/>
          </p:nvPr>
        </p:nvSpPr>
        <p:spPr bwMode="auto">
          <a:xfrm>
            <a:off x="11676061" y="6423066"/>
            <a:ext cx="515939" cy="2920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dirty="0"/>
              <a:t>4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60304" y="4196552"/>
            <a:ext cx="3395436" cy="216024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600" dirty="0"/>
              <a:t>Фото, рисунок, схема, модель</a:t>
            </a:r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r>
              <a:rPr lang="ru-RU" sz="1600" dirty="0"/>
              <a:t>(</a:t>
            </a:r>
            <a:r>
              <a:rPr lang="ru-RU" sz="1600" i="1" dirty="0"/>
              <a:t>представить </a:t>
            </a:r>
          </a:p>
          <a:p>
            <a:r>
              <a:rPr lang="ru-RU" sz="1600" i="1" dirty="0"/>
              <a:t>графические материалы)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652284" y="1028200"/>
            <a:ext cx="2808312" cy="33009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600" dirty="0"/>
              <a:t>Фото, рисунок, схема, модель</a:t>
            </a:r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r>
              <a:rPr lang="ru-RU" sz="1600" i="1" dirty="0"/>
              <a:t>(представить </a:t>
            </a:r>
          </a:p>
          <a:p>
            <a:r>
              <a:rPr lang="ru-RU" sz="1600" i="1" dirty="0"/>
              <a:t>графические материалы)</a:t>
            </a:r>
          </a:p>
        </p:txBody>
      </p:sp>
    </p:spTree>
    <p:extLst>
      <p:ext uri="{BB962C8B-B14F-4D97-AF65-F5344CB8AC3E}">
        <p14:creationId xmlns:p14="http://schemas.microsoft.com/office/powerpoint/2010/main" val="3655535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333" y="620688"/>
            <a:ext cx="11015688" cy="504056"/>
          </a:xfrm>
        </p:spPr>
        <p:txBody>
          <a:bodyPr/>
          <a:lstStyle/>
          <a:p>
            <a:pPr lvl="0" eaLnBrk="1" hangingPunct="1">
              <a:defRPr/>
            </a:pPr>
            <a:r>
              <a:rPr lang="ru-RU" sz="20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Наименование проекта</a:t>
            </a:r>
            <a:br>
              <a:rPr lang="ru-RU" sz="2000" b="1" i="1" dirty="0">
                <a:solidFill>
                  <a:srgbClr val="3547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</a:br>
            <a:r>
              <a:rPr lang="ru-RU" sz="2800" dirty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759ECA-15C6-437E-AEE9-2486BE24645C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  <p:sp>
        <p:nvSpPr>
          <p:cNvPr id="6" name="TextBox 5"/>
          <p:cNvSpPr txBox="1"/>
          <p:nvPr/>
        </p:nvSpPr>
        <p:spPr>
          <a:xfrm>
            <a:off x="256864" y="1052736"/>
            <a:ext cx="11749187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17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Описание важного научно-технического результата по проекту </a:t>
            </a:r>
          </a:p>
          <a:p>
            <a:r>
              <a:rPr lang="en-US" sz="1700" i="1" dirty="0">
                <a:solidFill>
                  <a:srgbClr val="0000FF"/>
                </a:solidFill>
              </a:rPr>
              <a:t>&lt;</a:t>
            </a:r>
            <a:r>
              <a:rPr lang="ru-RU" sz="1700" i="1" dirty="0">
                <a:solidFill>
                  <a:srgbClr val="0000FF"/>
                </a:solidFill>
              </a:rPr>
              <a:t>указать название результата, полученного на текущий момент*, ниже приведены варианты формулировок: </a:t>
            </a:r>
          </a:p>
          <a:p>
            <a:r>
              <a:rPr lang="ru-RU" sz="1700" i="1" dirty="0">
                <a:solidFill>
                  <a:srgbClr val="0000FF"/>
                </a:solidFill>
              </a:rPr>
              <a:t>«Разработана/ усовершенствована/ создана/ выполнена…. имитационная модель/ программный продукт/ тепловая (технологическая) схема/ конструктивная проработка/ технология…»; </a:t>
            </a:r>
            <a:r>
              <a:rPr lang="ru-RU" sz="1700" b="1" i="1" dirty="0">
                <a:solidFill>
                  <a:srgbClr val="0000FF"/>
                </a:solidFill>
              </a:rPr>
              <a:t>можно разбить данный раздел на несколько слайдов</a:t>
            </a:r>
            <a:r>
              <a:rPr lang="en-US" sz="1700" i="1" dirty="0">
                <a:solidFill>
                  <a:srgbClr val="0000FF"/>
                </a:solidFill>
              </a:rPr>
              <a:t>&gt;</a:t>
            </a:r>
            <a:endParaRPr lang="ru-RU" sz="1700" i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7368" y="6447233"/>
            <a:ext cx="99108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*  - если получено несколько результатов, приводится отдельное описание каждого из них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07368" y="2780928"/>
            <a:ext cx="2736304" cy="3384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Иллюстрация к разработке (изображение 3</a:t>
            </a:r>
            <a:r>
              <a:rPr lang="en-US" dirty="0"/>
              <a:t>D </a:t>
            </a:r>
            <a:r>
              <a:rPr lang="ru-RU" dirty="0"/>
              <a:t>модели, расчетных эпюр, графиков зависимостей, фотографий образцов, экспериментальных стендов).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3710" y="2602364"/>
            <a:ext cx="8502339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i="1" dirty="0">
                <a:solidFill>
                  <a:srgbClr val="0000CC"/>
                </a:solidFill>
              </a:rPr>
              <a:t>&lt;</a:t>
            </a:r>
            <a:r>
              <a:rPr lang="en-US" sz="1600" b="1" i="1" dirty="0">
                <a:solidFill>
                  <a:srgbClr val="0000CC"/>
                </a:solidFill>
              </a:rPr>
              <a:t> </a:t>
            </a:r>
            <a:r>
              <a:rPr lang="ru-RU" sz="1600" b="1" i="1" dirty="0">
                <a:solidFill>
                  <a:srgbClr val="0000CC"/>
                </a:solidFill>
              </a:rPr>
              <a:t>Варианты описания научно-технического результата:</a:t>
            </a:r>
          </a:p>
          <a:p>
            <a:r>
              <a:rPr lang="en-US" sz="1600" i="1" dirty="0">
                <a:solidFill>
                  <a:srgbClr val="FF0000"/>
                </a:solidFill>
              </a:rPr>
              <a:t> </a:t>
            </a:r>
            <a:r>
              <a:rPr lang="ru-RU" sz="1600" i="1" dirty="0">
                <a:solidFill>
                  <a:srgbClr val="0000FF"/>
                </a:solidFill>
              </a:rPr>
              <a:t>- для имитационных моделей указать реализованные расчетные возможности, привести список аргументов (исходных параметров) и результирующих величин, указать назначение модели (для каких целей может быть использована);</a:t>
            </a:r>
          </a:p>
          <a:p>
            <a:r>
              <a:rPr lang="ru-RU" sz="1600" i="1" dirty="0">
                <a:solidFill>
                  <a:srgbClr val="0000FF"/>
                </a:solidFill>
              </a:rPr>
              <a:t>- для программных продуктов указать назначение (какие задачи решает), использованный язык программирования, основные функциональные возможности программного продукта, описание возможного эффекта от внедрения;</a:t>
            </a:r>
          </a:p>
          <a:p>
            <a:r>
              <a:rPr lang="ru-RU" sz="1600" i="1" dirty="0">
                <a:solidFill>
                  <a:srgbClr val="0000FF"/>
                </a:solidFill>
              </a:rPr>
              <a:t>- для конструктивной проработки указать назначение изделия,  основные конструктивные параметры и технические характеристики, ключевые особенности конструкции, описание эффектов, которые могут быть достигнуты за счет внедрения нового оборудования или совершенствования конструкции существующего оборудования;</a:t>
            </a:r>
          </a:p>
          <a:p>
            <a:r>
              <a:rPr lang="ru-RU" sz="1600" i="1" dirty="0">
                <a:solidFill>
                  <a:srgbClr val="0000FF"/>
                </a:solidFill>
              </a:rPr>
              <a:t>- для технологий указать назначение, основные технические эффекты, которые обеспечивает применение технологии, описание ключевых особенностей технологии.</a:t>
            </a:r>
            <a:r>
              <a:rPr lang="en-US" sz="1600" i="1" dirty="0">
                <a:solidFill>
                  <a:srgbClr val="0000FF"/>
                </a:solidFill>
              </a:rPr>
              <a:t>&gt;</a:t>
            </a:r>
            <a:endParaRPr lang="ru-RU" sz="160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6895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23E5F38F521DB429E8091C58C84028E" ma:contentTypeVersion="1" ma:contentTypeDescription="Создание документа." ma:contentTypeScope="" ma:versionID="a6e4dcf1470728983999fc8bdd3d96f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f842d183dd6d9a064d3b4ab7a2cc34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972048-577F-42CE-95DF-A79A6282E01E}">
  <ds:schemaRefs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DB085427-0DB5-44A7-AEAD-43FDBF5E6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842006-777D-49A3-ABC3-7CD1DE5D4D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8646</TotalTime>
  <Words>724</Words>
  <Application>Microsoft Office PowerPoint</Application>
  <PresentationFormat>Широкоэкранный</PresentationFormat>
  <Paragraphs>83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Наименование проекта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внедрения корпоративной информационной системы управления университетом</dc:title>
  <dc:creator>Ежов Герман Александрович</dc:creator>
  <cp:lastModifiedBy>Кролин Александр Александрович</cp:lastModifiedBy>
  <cp:revision>675</cp:revision>
  <cp:lastPrinted>2021-10-28T08:31:19Z</cp:lastPrinted>
  <dcterms:created xsi:type="dcterms:W3CDTF">2015-02-06T07:26:18Z</dcterms:created>
  <dcterms:modified xsi:type="dcterms:W3CDTF">2022-03-28T06:17:53Z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0x010100123E5F38F521DB429E8091C58C84028E</vt:lpwstr>
  </property>
</Properties>
</file>