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2147471222" r:id="rId2"/>
    <p:sldId id="2147471214" r:id="rId3"/>
    <p:sldId id="2147471215" r:id="rId4"/>
    <p:sldId id="2147471219" r:id="rId5"/>
    <p:sldId id="2147471221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tonina Shelepova" initials="AS" lastIdx="3" clrIdx="0">
    <p:extLst>
      <p:ext uri="{19B8F6BF-5375-455C-9EA6-DF929625EA0E}">
        <p15:presenceInfo xmlns:p15="http://schemas.microsoft.com/office/powerpoint/2012/main" userId="S::SESA546364@se.com::8ffc00be-7880-4355-9c03-f0c1537a023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C86"/>
    <a:srgbClr val="333330"/>
    <a:srgbClr val="9FCF82"/>
    <a:srgbClr val="3DCD58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138" autoAdjust="0"/>
    <p:restoredTop sz="94660"/>
  </p:normalViewPr>
  <p:slideViewPr>
    <p:cSldViewPr snapToGrid="0">
      <p:cViewPr varScale="1">
        <p:scale>
          <a:sx n="62" d="100"/>
          <a:sy n="62" d="100"/>
        </p:scale>
        <p:origin x="48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2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Relationship Id="rId14" Type="http://schemas.openxmlformats.org/officeDocument/2006/relationships/customXml" Target="../customXml/item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63197FB-235B-FAA9-6F4A-1B86602D7FE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AF42E5-13DB-99AA-26CD-4A50284FBB1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123D97-EBEC-4261-9B8D-BC342919E76A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1B1DBA-129B-B7D2-8E17-2D3DB94CEC9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78459A-58BE-D951-0645-A60D2FC7547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770DFB-6711-4339-AD3E-423EEE639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4025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384673-0B7F-4155-AE17-64E6F51D35B6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B9C21A-576B-47C0-A4D2-2A78EED32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450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3F9FAD0F-32D9-5409-3A35-D54421F453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2BE6F2B4-914C-11B3-8F45-1382AD0E77F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4842" y="1752099"/>
            <a:ext cx="5962316" cy="335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876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433A9A8-0A14-B32C-9436-48B28FA36BC7}"/>
              </a:ext>
            </a:extLst>
          </p:cNvPr>
          <p:cNvCxnSpPr>
            <a:cxnSpLocks/>
          </p:cNvCxnSpPr>
          <p:nvPr userDrawn="1"/>
        </p:nvCxnSpPr>
        <p:spPr>
          <a:xfrm>
            <a:off x="323850" y="936374"/>
            <a:ext cx="11378623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44D809A-B241-AB8C-0C6C-4AA7245F6CDB}"/>
              </a:ext>
            </a:extLst>
          </p:cNvPr>
          <p:cNvCxnSpPr>
            <a:cxnSpLocks/>
          </p:cNvCxnSpPr>
          <p:nvPr userDrawn="1"/>
        </p:nvCxnSpPr>
        <p:spPr>
          <a:xfrm>
            <a:off x="323850" y="6565649"/>
            <a:ext cx="942022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40419F53-D327-9E81-BC63-80D7F87CE2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8453" y="5843115"/>
            <a:ext cx="1929710" cy="938271"/>
          </a:xfrm>
          <a:prstGeom prst="rect">
            <a:avLst/>
          </a:prstGeom>
        </p:spPr>
      </p:pic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8884644A-4CF7-3ED6-962F-86CEA542F3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43953" y="970407"/>
            <a:ext cx="6607175" cy="45243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Место для вашего подзаголовка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116741-6F65-8E84-6F63-29BC656D9F8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52437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9C09D335-C982-9166-F97C-4E630B6DD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3953" y="365125"/>
            <a:ext cx="5990722" cy="56130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sz="3200" dirty="0">
                <a:latin typeface="+mn-lt"/>
              </a:rPr>
              <a:t>Место для вашего заголовка</a:t>
            </a:r>
            <a:endParaRPr lang="en-US" sz="3200" dirty="0">
              <a:latin typeface="+mn-lt"/>
            </a:endParaRP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C1CDDA4B-3F16-E7BE-9DD5-A0B1CF934E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43953" y="1660525"/>
            <a:ext cx="6607175" cy="4062181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В целом, конечно, высококачественный прототип будущего проекта предполагает независимые способы реализации как самодостаточных, так и внешне зависимых концептуальных решений. А также сторонники тоталитаризма в науке подвергнуты целой серии независимых исследований. Безусловно, глубокий уровень погружения создаёт предпосылки для </a:t>
            </a:r>
            <a:r>
              <a:rPr lang="ru-RU" dirty="0" err="1"/>
              <a:t>приоретизации</a:t>
            </a:r>
            <a:r>
              <a:rPr lang="ru-RU" dirty="0"/>
              <a:t> разума над эмоциями. Для современного мира перспективное планирование требует анализа прогресса профессионального сообщества!</a:t>
            </a:r>
          </a:p>
          <a:p>
            <a:pPr lvl="0"/>
            <a:r>
              <a:rPr lang="ru-RU" dirty="0"/>
              <a:t>Есть над чем задуматься: диаграммы связей неоднозначны и будут разоблачены. Не следует, однако, забывать, что внедрение современных методик влечет за собой процесс внедрения и модернизации своевременного выполнения сверхзадачи. Повседневная практика показывает, что убеждённость некоторых оппонентов предполагает независимые способы реализации новых принципов формирования материально-технической и кадровой базы.</a:t>
            </a:r>
          </a:p>
          <a:p>
            <a:pPr lvl="0"/>
            <a:r>
              <a:rPr lang="ru-RU" dirty="0"/>
              <a:t>Являясь всего лишь частью общей картины, тщательные исследования конкурентов, инициированные исключительно синтетически, смешаны с не уникальными данными до степени совершенной неузнаваемости, из-за чего возрастает их статус бесполезности.</a:t>
            </a:r>
          </a:p>
        </p:txBody>
      </p:sp>
    </p:spTree>
    <p:extLst>
      <p:ext uri="{BB962C8B-B14F-4D97-AF65-F5344CB8AC3E}">
        <p14:creationId xmlns:p14="http://schemas.microsoft.com/office/powerpoint/2010/main" val="3568616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433A9A8-0A14-B32C-9436-48B28FA36BC7}"/>
              </a:ext>
            </a:extLst>
          </p:cNvPr>
          <p:cNvCxnSpPr>
            <a:cxnSpLocks/>
          </p:cNvCxnSpPr>
          <p:nvPr userDrawn="1"/>
        </p:nvCxnSpPr>
        <p:spPr>
          <a:xfrm>
            <a:off x="323850" y="936374"/>
            <a:ext cx="11378623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44D809A-B241-AB8C-0C6C-4AA7245F6CDB}"/>
              </a:ext>
            </a:extLst>
          </p:cNvPr>
          <p:cNvCxnSpPr>
            <a:cxnSpLocks/>
          </p:cNvCxnSpPr>
          <p:nvPr userDrawn="1"/>
        </p:nvCxnSpPr>
        <p:spPr>
          <a:xfrm>
            <a:off x="323850" y="6565649"/>
            <a:ext cx="942022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8884644A-4CF7-3ED6-962F-86CEA542F3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850" y="970407"/>
            <a:ext cx="6607175" cy="45243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Место для вашего подзаголовка</a:t>
            </a:r>
            <a:endParaRPr lang="en-US" dirty="0"/>
          </a:p>
        </p:txBody>
      </p:sp>
      <p:pic>
        <p:nvPicPr>
          <p:cNvPr id="3" name="Picture 2" descr="A group of men looking at a computer screen&#10;&#10;Description automatically generated with low confidence">
            <a:extLst>
              <a:ext uri="{FF2B5EF4-FFF2-40B4-BE49-F238E27FC236}">
                <a16:creationId xmlns:a16="http://schemas.microsoft.com/office/drawing/2014/main" id="{7192DC88-1913-4E17-B828-EA9A719F56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485" r="16894"/>
          <a:stretch/>
        </p:blipFill>
        <p:spPr>
          <a:xfrm>
            <a:off x="7361380" y="0"/>
            <a:ext cx="4830619" cy="6858000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9483844A-C328-4DB3-94D5-870F10FAD1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8453" y="5843115"/>
            <a:ext cx="1929710" cy="938271"/>
          </a:xfrm>
          <a:prstGeom prst="rect">
            <a:avLst/>
          </a:prstGeom>
        </p:spPr>
      </p:pic>
      <p:sp>
        <p:nvSpPr>
          <p:cNvPr id="2" name="Title 9">
            <a:extLst>
              <a:ext uri="{FF2B5EF4-FFF2-40B4-BE49-F238E27FC236}">
                <a16:creationId xmlns:a16="http://schemas.microsoft.com/office/drawing/2014/main" id="{1DB1E548-F84E-B3FA-C1D3-248CC2BD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365125"/>
            <a:ext cx="5990722" cy="56130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sz="3200" dirty="0">
                <a:latin typeface="+mn-lt"/>
              </a:rPr>
              <a:t>Место для вашего заголовка</a:t>
            </a:r>
            <a:endParaRPr lang="en-US" sz="3200" dirty="0">
              <a:latin typeface="+mn-lt"/>
            </a:endParaRP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C8D37350-21F4-9111-79EA-4FBC3039EA7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849" y="1660525"/>
            <a:ext cx="6607175" cy="4699176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В целом, конечно, высококачественный прототип будущего проекта предполагает независимые способы реализации как самодостаточных, так и внешне зависимых концептуальных решений. А также сторонники тоталитаризма в науке подвергнуты целой серии независимых исследований. Безусловно, глубокий уровень погружения создаёт предпосылки для </a:t>
            </a:r>
            <a:r>
              <a:rPr lang="ru-RU" dirty="0" err="1"/>
              <a:t>приоретизации</a:t>
            </a:r>
            <a:r>
              <a:rPr lang="ru-RU" dirty="0"/>
              <a:t> разума над эмоциями. Для современного мира перспективное планирование требует анализа прогресса профессионального сообщества!</a:t>
            </a:r>
          </a:p>
          <a:p>
            <a:pPr lvl="0"/>
            <a:r>
              <a:rPr lang="ru-RU" dirty="0"/>
              <a:t>Есть над чем задуматься: диаграммы связей неоднозначны и будут разоблачены. Не следует, однако, забывать, что внедрение современных методик влечет за собой процесс внедрения и модернизации своевременного выполнения сверхзадачи. Повседневная практика показывает, что убеждённость некоторых оппонентов предполагает независимые способы реализации новых принципов формирования материально-технической и кадровой базы.</a:t>
            </a:r>
          </a:p>
          <a:p>
            <a:pPr lvl="0"/>
            <a:r>
              <a:rPr lang="ru-RU" dirty="0"/>
              <a:t>Являясь всего лишь частью общей картины, тщательные исследования конкурентов, инициированные исключительно синтетически, смешаны с не уникальными данными до степени совершенной неузнаваемости, из-за чего возрастает их статус бесполезности.</a:t>
            </a:r>
          </a:p>
        </p:txBody>
      </p:sp>
    </p:spTree>
    <p:extLst>
      <p:ext uri="{BB962C8B-B14F-4D97-AF65-F5344CB8AC3E}">
        <p14:creationId xmlns:p14="http://schemas.microsoft.com/office/powerpoint/2010/main" val="2921658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433A9A8-0A14-B32C-9436-48B28FA36BC7}"/>
              </a:ext>
            </a:extLst>
          </p:cNvPr>
          <p:cNvCxnSpPr>
            <a:cxnSpLocks/>
          </p:cNvCxnSpPr>
          <p:nvPr userDrawn="1"/>
        </p:nvCxnSpPr>
        <p:spPr>
          <a:xfrm>
            <a:off x="323850" y="936374"/>
            <a:ext cx="11378623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44D809A-B241-AB8C-0C6C-4AA7245F6CDB}"/>
              </a:ext>
            </a:extLst>
          </p:cNvPr>
          <p:cNvCxnSpPr>
            <a:cxnSpLocks/>
          </p:cNvCxnSpPr>
          <p:nvPr userDrawn="1"/>
        </p:nvCxnSpPr>
        <p:spPr>
          <a:xfrm>
            <a:off x="323850" y="6565649"/>
            <a:ext cx="942022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3977275-C55E-26EF-B086-F1775465EBA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61238" y="0"/>
            <a:ext cx="4830762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8884644A-4CF7-3ED6-962F-86CEA542F3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850" y="970407"/>
            <a:ext cx="6607175" cy="45243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Место для вашего подзаголовка</a:t>
            </a:r>
            <a:endParaRPr lang="en-US" dirty="0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CD42876F-00E0-0C15-4625-F9C2C89490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8453" y="5843115"/>
            <a:ext cx="1929710" cy="938271"/>
          </a:xfrm>
          <a:prstGeom prst="rect">
            <a:avLst/>
          </a:prstGeom>
        </p:spPr>
      </p:pic>
      <p:sp>
        <p:nvSpPr>
          <p:cNvPr id="2" name="Title 9">
            <a:extLst>
              <a:ext uri="{FF2B5EF4-FFF2-40B4-BE49-F238E27FC236}">
                <a16:creationId xmlns:a16="http://schemas.microsoft.com/office/drawing/2014/main" id="{226A61FF-7F79-5577-C5C4-D50157006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365125"/>
            <a:ext cx="5990722" cy="56130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sz="3200" dirty="0">
                <a:latin typeface="+mn-lt"/>
              </a:rPr>
              <a:t>Место для вашего заголовка</a:t>
            </a:r>
            <a:endParaRPr lang="en-US" sz="3200" dirty="0">
              <a:latin typeface="+mn-lt"/>
            </a:endParaRP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AA2BE7A-B85C-3684-62ED-6D89DCFC31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49" y="1660525"/>
            <a:ext cx="6607175" cy="4699176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В целом, конечно, высококачественный прототип будущего проекта предполагает независимые способы реализации как самодостаточных, так и внешне зависимых концептуальных решений. А также сторонники тоталитаризма в науке подвергнуты целой серии независимых исследований. Безусловно, глубокий уровень погружения создаёт предпосылки для </a:t>
            </a:r>
            <a:r>
              <a:rPr lang="ru-RU" dirty="0" err="1"/>
              <a:t>приоретизации</a:t>
            </a:r>
            <a:r>
              <a:rPr lang="ru-RU" dirty="0"/>
              <a:t> разума над эмоциями. Для современного мира перспективное планирование требует анализа прогресса профессионального сообщества!</a:t>
            </a:r>
          </a:p>
          <a:p>
            <a:pPr lvl="0"/>
            <a:r>
              <a:rPr lang="ru-RU" dirty="0"/>
              <a:t>Есть над чем задуматься: диаграммы связей неоднозначны и будут разоблачены. Не следует, однако, забывать, что внедрение современных методик влечет за собой процесс внедрения и модернизации своевременного выполнения сверхзадачи. Повседневная практика показывает, что убеждённость некоторых оппонентов предполагает независимые способы реализации новых принципов формирования материально-технической и кадровой базы.</a:t>
            </a:r>
          </a:p>
          <a:p>
            <a:pPr lvl="0"/>
            <a:r>
              <a:rPr lang="ru-RU" dirty="0"/>
              <a:t>Являясь всего лишь частью общей картины, тщательные исследования конкурентов, инициированные исключительно синтетически, смешаны с не уникальными данными до степени совершенной неузнаваемости, из-за чего возрастает их статус бесполезности.</a:t>
            </a:r>
          </a:p>
        </p:txBody>
      </p:sp>
    </p:spTree>
    <p:extLst>
      <p:ext uri="{BB962C8B-B14F-4D97-AF65-F5344CB8AC3E}">
        <p14:creationId xmlns:p14="http://schemas.microsoft.com/office/powerpoint/2010/main" val="32432899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9">
            <a:extLst>
              <a:ext uri="{FF2B5EF4-FFF2-40B4-BE49-F238E27FC236}">
                <a16:creationId xmlns:a16="http://schemas.microsoft.com/office/drawing/2014/main" id="{E1221617-EDE7-0B2E-F358-8B52614CD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365125"/>
            <a:ext cx="5990722" cy="56130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sz="3200" dirty="0">
                <a:latin typeface="+mn-lt"/>
              </a:rPr>
              <a:t>Место для вашего заголовка</a:t>
            </a:r>
            <a:endParaRPr lang="en-US" sz="3200" dirty="0">
              <a:latin typeface="+mn-lt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1D2205A-0D46-7A66-0E67-B6E41CD758EA}"/>
              </a:ext>
            </a:extLst>
          </p:cNvPr>
          <p:cNvCxnSpPr>
            <a:cxnSpLocks/>
          </p:cNvCxnSpPr>
          <p:nvPr userDrawn="1"/>
        </p:nvCxnSpPr>
        <p:spPr>
          <a:xfrm>
            <a:off x="323850" y="936374"/>
            <a:ext cx="11378623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C2CA15E-96BA-0BED-31B8-A0CD4BD47BD3}"/>
              </a:ext>
            </a:extLst>
          </p:cNvPr>
          <p:cNvCxnSpPr>
            <a:cxnSpLocks/>
          </p:cNvCxnSpPr>
          <p:nvPr userDrawn="1"/>
        </p:nvCxnSpPr>
        <p:spPr>
          <a:xfrm>
            <a:off x="323850" y="6565649"/>
            <a:ext cx="942022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E4F1F7D0-ACD9-BC79-C670-50EF63206A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850" y="936374"/>
            <a:ext cx="6607175" cy="45243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Место для вашего подзаголовка</a:t>
            </a:r>
            <a:endParaRPr lang="en-US" dirty="0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3A92B82F-E591-B346-D501-9B716084033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23850" y="1697707"/>
            <a:ext cx="2761246" cy="16421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9" name="Picture Placeholder 37">
            <a:extLst>
              <a:ext uri="{FF2B5EF4-FFF2-40B4-BE49-F238E27FC236}">
                <a16:creationId xmlns:a16="http://schemas.microsoft.com/office/drawing/2014/main" id="{4EFB55F9-6CDE-F41E-D757-2DF17616F0E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219892" y="1697707"/>
            <a:ext cx="2761246" cy="16421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0" name="Picture Placeholder 37">
            <a:extLst>
              <a:ext uri="{FF2B5EF4-FFF2-40B4-BE49-F238E27FC236}">
                <a16:creationId xmlns:a16="http://schemas.microsoft.com/office/drawing/2014/main" id="{7896A8C4-73B1-B4FC-5242-6FDE1E8AB33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115934" y="1697707"/>
            <a:ext cx="2761246" cy="16421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1" name="Picture Placeholder 37">
            <a:extLst>
              <a:ext uri="{FF2B5EF4-FFF2-40B4-BE49-F238E27FC236}">
                <a16:creationId xmlns:a16="http://schemas.microsoft.com/office/drawing/2014/main" id="{067EF594-61AD-8165-134E-F06572345F8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011975" y="1697707"/>
            <a:ext cx="2761246" cy="164217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72D75C41-FED7-D990-170D-95993A033F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10038453" y="5843115"/>
            <a:ext cx="1929710" cy="938271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486D0B51-A0E7-0D76-37DD-39A0B8AB406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3850" y="3600034"/>
            <a:ext cx="2761246" cy="373062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ПОДЗАГОЛОВОК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D2DDC0-EAAB-2346-AA96-40F9CB26F24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19892" y="3600034"/>
            <a:ext cx="2761246" cy="373062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ПОДЗАГОЛОВОК</a:t>
            </a:r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E015B75-CFF1-A6FF-579B-AA67F06955F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15934" y="3600034"/>
            <a:ext cx="2761246" cy="373062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ПОДЗАГОЛОВОК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9EE5ED0-BE2A-E7AD-4527-C660D353B82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18214" y="3600034"/>
            <a:ext cx="2761246" cy="373062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ПОДЗАГОЛОВОК</a:t>
            </a:r>
            <a:endParaRPr lang="en-US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D815C581-EF4F-E302-717C-2E0FAD27F50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3849" y="4089554"/>
            <a:ext cx="2755009" cy="178070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В целом, конечно, высококачественный прототип будущего проекта предполагает независимые способы реализации как самодостаточных, так и внешне зависимых концептуальных решений. А также сторонники тоталитаризма в науке подвергнуты целой серии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3438E15C-3B8B-E42E-6BAA-FB52BF22F7F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219892" y="4089554"/>
            <a:ext cx="2755009" cy="178070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В целом, конечно, высококачественный прототип будущего проекта предполагает независимые способы реализации как самодостаточных, так и внешне зависимых концептуальных решений. А также сторонники тоталитаризма в науке подвергнуты целой серии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4B59DDBF-D3A5-5293-5644-4F496BBC203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22171" y="4089554"/>
            <a:ext cx="2755009" cy="178070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В целом, конечно, высококачественный прототип будущего проекта предполагает независимые способы реализации как самодостаточных, так и внешне зависимых концептуальных решений. А также сторонники тоталитаризма в науке подвергнуты целой серии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88C6E8-427E-A436-34D2-DD041560FDB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011975" y="4089554"/>
            <a:ext cx="2755009" cy="178070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В целом, конечно, высококачественный прототип будущего проекта предполагает независимые способы реализации как самодостаточных, так и внешне зависимых концептуальных решений. А также сторонники тоталитаризма в науке подвергнуты целой серии</a:t>
            </a:r>
          </a:p>
        </p:txBody>
      </p:sp>
    </p:spTree>
    <p:extLst>
      <p:ext uri="{BB962C8B-B14F-4D97-AF65-F5344CB8AC3E}">
        <p14:creationId xmlns:p14="http://schemas.microsoft.com/office/powerpoint/2010/main" val="18743939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9">
            <a:extLst>
              <a:ext uri="{FF2B5EF4-FFF2-40B4-BE49-F238E27FC236}">
                <a16:creationId xmlns:a16="http://schemas.microsoft.com/office/drawing/2014/main" id="{E1221617-EDE7-0B2E-F358-8B52614CD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365125"/>
            <a:ext cx="5990722" cy="56130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sz="3200" dirty="0">
                <a:latin typeface="+mn-lt"/>
              </a:rPr>
              <a:t>Место для вашего заголовка</a:t>
            </a:r>
            <a:endParaRPr lang="en-US" sz="3200" dirty="0">
              <a:latin typeface="+mn-lt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1D2205A-0D46-7A66-0E67-B6E41CD758EA}"/>
              </a:ext>
            </a:extLst>
          </p:cNvPr>
          <p:cNvCxnSpPr>
            <a:cxnSpLocks/>
          </p:cNvCxnSpPr>
          <p:nvPr userDrawn="1"/>
        </p:nvCxnSpPr>
        <p:spPr>
          <a:xfrm>
            <a:off x="323850" y="936374"/>
            <a:ext cx="11378623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C2CA15E-96BA-0BED-31B8-A0CD4BD47BD3}"/>
              </a:ext>
            </a:extLst>
          </p:cNvPr>
          <p:cNvCxnSpPr>
            <a:cxnSpLocks/>
          </p:cNvCxnSpPr>
          <p:nvPr userDrawn="1"/>
        </p:nvCxnSpPr>
        <p:spPr>
          <a:xfrm>
            <a:off x="323850" y="6565649"/>
            <a:ext cx="942022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E4F1F7D0-ACD9-BC79-C670-50EF63206A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850" y="936374"/>
            <a:ext cx="6607175" cy="45243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Место для вашего подзаголовка</a:t>
            </a:r>
            <a:endParaRPr lang="en-US" dirty="0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3A92B82F-E591-B346-D501-9B716084033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23850" y="1697707"/>
            <a:ext cx="3428998" cy="168366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Picture Placeholder 37">
            <a:extLst>
              <a:ext uri="{FF2B5EF4-FFF2-40B4-BE49-F238E27FC236}">
                <a16:creationId xmlns:a16="http://schemas.microsoft.com/office/drawing/2014/main" id="{1A1A1634-D41D-0E02-A29E-BF84D0C2F52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381500" y="1697707"/>
            <a:ext cx="3428998" cy="168366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37">
            <a:extLst>
              <a:ext uri="{FF2B5EF4-FFF2-40B4-BE49-F238E27FC236}">
                <a16:creationId xmlns:a16="http://schemas.microsoft.com/office/drawing/2014/main" id="{509BC477-6FF7-EBE0-AF99-E1D0799DA9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439149" y="1697707"/>
            <a:ext cx="3428998" cy="168366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4C44B59D-472A-EE91-29A2-286F0794F3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10038453" y="5843115"/>
            <a:ext cx="1929710" cy="93827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C09273C-FBE3-2DBA-87D3-FCEC52AA7F9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23850" y="3600034"/>
            <a:ext cx="3428998" cy="373062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ПОДЗАГОЛОВОК</a:t>
            </a:r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5551A2F-6963-1F75-E27C-929944B8A5D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381500" y="3600034"/>
            <a:ext cx="3428998" cy="373062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ПОДЗАГОЛОВОК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2C55A01-D4B5-B209-49C6-81E99885C78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439149" y="3600034"/>
            <a:ext cx="3428998" cy="373062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ПОДЗАГОЛОВОК</a:t>
            </a:r>
            <a:endParaRPr lang="en-US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2320A94E-9972-5603-922F-708E4B3E2BA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23849" y="4089554"/>
            <a:ext cx="3428998" cy="168366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В целом, конечно, высококачественный прототип будущего проекта предполагает независимые способы реализации как самодостаточных, так и внешне зависимых концептуальных решений. А также сторонники тоталитаризма в науке подвергнуты целой серии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1DAE34FC-1056-89DC-9160-F40F337AEE7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381500" y="4089554"/>
            <a:ext cx="3428998" cy="168366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В целом, конечно, высококачественный прототип будущего проекта предполагает независимые способы реализации как самодостаточных, так и внешне зависимых концептуальных решений. А также сторонники тоталитаризма в науке подвергнуты целой серии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8A39D7DB-A160-A4C5-132D-1AA755C99B3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439149" y="4089554"/>
            <a:ext cx="3428998" cy="168366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В целом, конечно, высококачественный прототип будущего проекта предполагает независимые способы реализации как самодостаточных, так и внешне зависимых концептуальных решений. А также сторонники тоталитаризма в науке подвергнуты целой серии</a:t>
            </a:r>
          </a:p>
        </p:txBody>
      </p:sp>
    </p:spTree>
    <p:extLst>
      <p:ext uri="{BB962C8B-B14F-4D97-AF65-F5344CB8AC3E}">
        <p14:creationId xmlns:p14="http://schemas.microsoft.com/office/powerpoint/2010/main" val="31283235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9">
            <a:extLst>
              <a:ext uri="{FF2B5EF4-FFF2-40B4-BE49-F238E27FC236}">
                <a16:creationId xmlns:a16="http://schemas.microsoft.com/office/drawing/2014/main" id="{E1221617-EDE7-0B2E-F358-8B52614CD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365125"/>
            <a:ext cx="5990722" cy="56130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sz="3200" dirty="0">
                <a:latin typeface="+mn-lt"/>
              </a:rPr>
              <a:t>Место для вашего заголовка</a:t>
            </a:r>
            <a:endParaRPr lang="en-US" sz="3200" dirty="0">
              <a:latin typeface="+mn-lt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1D2205A-0D46-7A66-0E67-B6E41CD758EA}"/>
              </a:ext>
            </a:extLst>
          </p:cNvPr>
          <p:cNvCxnSpPr>
            <a:cxnSpLocks/>
          </p:cNvCxnSpPr>
          <p:nvPr userDrawn="1"/>
        </p:nvCxnSpPr>
        <p:spPr>
          <a:xfrm>
            <a:off x="323850" y="936374"/>
            <a:ext cx="11378623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C2CA15E-96BA-0BED-31B8-A0CD4BD47BD3}"/>
              </a:ext>
            </a:extLst>
          </p:cNvPr>
          <p:cNvCxnSpPr>
            <a:cxnSpLocks/>
          </p:cNvCxnSpPr>
          <p:nvPr userDrawn="1"/>
        </p:nvCxnSpPr>
        <p:spPr>
          <a:xfrm>
            <a:off x="323850" y="6565649"/>
            <a:ext cx="942022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E4F1F7D0-ACD9-BC79-C670-50EF63206A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850" y="936374"/>
            <a:ext cx="6607175" cy="45243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Место для вашего подзаголовка</a:t>
            </a:r>
            <a:endParaRPr lang="en-US" dirty="0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3A92B82F-E591-B346-D501-9B716084033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23850" y="1697706"/>
            <a:ext cx="4533900" cy="460783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FE560B8E-D1C8-BE16-F171-8DC8BBAFD7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10038453" y="5843115"/>
            <a:ext cx="1929710" cy="938271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372F8B4E-667A-960E-845D-5F524D51F86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16525" y="1721642"/>
            <a:ext cx="6485948" cy="373062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ПОДЗАГОЛОВОК</a:t>
            </a:r>
            <a:endParaRPr lang="en-US" dirty="0"/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C4331EC3-ED9E-EEAB-E5BE-E5779B7675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16525" y="2225613"/>
            <a:ext cx="6485948" cy="3607558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В целом, конечно, высококачественный прототип будущего проекта предполагает независимые способы реализации как самодостаточных, так и внешне зависимых концептуальных решений. А также сторонники тоталитаризма в науке подвергнуты целой серии независимых исследований. Безусловно, глубокий уровень погружения создаёт предпосылки для </a:t>
            </a:r>
            <a:r>
              <a:rPr lang="ru-RU" dirty="0" err="1"/>
              <a:t>приоретизации</a:t>
            </a:r>
            <a:r>
              <a:rPr lang="ru-RU" dirty="0"/>
              <a:t> разума над эмоциями. Для современного мира перспективное планирование требует анализа прогресса профессионального сообщества!</a:t>
            </a:r>
          </a:p>
          <a:p>
            <a:pPr lvl="0"/>
            <a:r>
              <a:rPr lang="ru-RU" dirty="0"/>
              <a:t>Есть над чем задуматься: диаграммы связей неоднозначны и будут разоблачены. Не следует, однако, забывать, что внедрение современных методик влечет за собой процесс внедрения и модернизации своевременного выполнения сверхзадачи. Повседневная практика показывает, что убеждённость некоторых оппонентов предполагает независимые способы реализации новых принципов формирования материально-технической и кадровой базы.</a:t>
            </a:r>
          </a:p>
          <a:p>
            <a:pPr lvl="0"/>
            <a:r>
              <a:rPr lang="ru-RU" dirty="0"/>
              <a:t>Являясь всего лишь частью общей картины, тщательные исследования конкурентов, инициированные исключительно синтетически, смешаны с не уникальными данными до степени совершенной неузнаваемости, из-за чего возрастает их статус бесполезности.</a:t>
            </a:r>
          </a:p>
        </p:txBody>
      </p:sp>
    </p:spTree>
    <p:extLst>
      <p:ext uri="{BB962C8B-B14F-4D97-AF65-F5344CB8AC3E}">
        <p14:creationId xmlns:p14="http://schemas.microsoft.com/office/powerpoint/2010/main" val="9298802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9">
            <a:extLst>
              <a:ext uri="{FF2B5EF4-FFF2-40B4-BE49-F238E27FC236}">
                <a16:creationId xmlns:a16="http://schemas.microsoft.com/office/drawing/2014/main" id="{E1221617-EDE7-0B2E-F358-8B52614CD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365125"/>
            <a:ext cx="5990722" cy="56130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sz="3200" dirty="0">
                <a:latin typeface="+mn-lt"/>
              </a:rPr>
              <a:t>Место для вашего заголовка</a:t>
            </a:r>
            <a:endParaRPr lang="en-US" sz="3200" dirty="0">
              <a:latin typeface="+mn-lt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1D2205A-0D46-7A66-0E67-B6E41CD758EA}"/>
              </a:ext>
            </a:extLst>
          </p:cNvPr>
          <p:cNvCxnSpPr>
            <a:cxnSpLocks/>
          </p:cNvCxnSpPr>
          <p:nvPr userDrawn="1"/>
        </p:nvCxnSpPr>
        <p:spPr>
          <a:xfrm>
            <a:off x="323850" y="936374"/>
            <a:ext cx="11378623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C2CA15E-96BA-0BED-31B8-A0CD4BD47BD3}"/>
              </a:ext>
            </a:extLst>
          </p:cNvPr>
          <p:cNvCxnSpPr>
            <a:cxnSpLocks/>
          </p:cNvCxnSpPr>
          <p:nvPr userDrawn="1"/>
        </p:nvCxnSpPr>
        <p:spPr>
          <a:xfrm>
            <a:off x="323850" y="6565649"/>
            <a:ext cx="942022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E4F1F7D0-ACD9-BC79-C670-50EF63206A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850" y="936374"/>
            <a:ext cx="6607175" cy="45243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Место для вашего подзаголовка</a:t>
            </a: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BF9C6D0-572B-BB80-8E9D-61DA8335CD23}"/>
              </a:ext>
            </a:extLst>
          </p:cNvPr>
          <p:cNvSpPr txBox="1">
            <a:spLocks/>
          </p:cNvSpPr>
          <p:nvPr userDrawn="1"/>
        </p:nvSpPr>
        <p:spPr>
          <a:xfrm>
            <a:off x="323849" y="2026232"/>
            <a:ext cx="2551696" cy="14798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bold" pitchFamily="2" charset="0"/>
                <a:ea typeface="Open Sans bold" pitchFamily="2" charset="0"/>
                <a:cs typeface="Open Sans bold" pitchFamily="2" charset="0"/>
              </a:rPr>
              <a:t>1</a:t>
            </a:r>
            <a:endParaRPr kumimoji="0" lang="en-US" sz="1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 bold" pitchFamily="2" charset="0"/>
              <a:ea typeface="Open Sans bold" pitchFamily="2" charset="0"/>
              <a:cs typeface="Open Sans bold" pitchFamily="2" charset="0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D438035-039A-863F-E0B5-0417DECDED1D}"/>
              </a:ext>
            </a:extLst>
          </p:cNvPr>
          <p:cNvSpPr txBox="1">
            <a:spLocks/>
          </p:cNvSpPr>
          <p:nvPr userDrawn="1"/>
        </p:nvSpPr>
        <p:spPr>
          <a:xfrm>
            <a:off x="4286249" y="2026232"/>
            <a:ext cx="2551696" cy="14798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bold" pitchFamily="2" charset="0"/>
                <a:ea typeface="Open Sans bold" pitchFamily="2" charset="0"/>
                <a:cs typeface="Open Sans bold" pitchFamily="2" charset="0"/>
              </a:rPr>
              <a:t>2</a:t>
            </a:r>
            <a:endParaRPr kumimoji="0" lang="en-US" sz="1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 bold" pitchFamily="2" charset="0"/>
              <a:ea typeface="Open Sans bold" pitchFamily="2" charset="0"/>
              <a:cs typeface="Open Sans bold" pitchFamily="2" charset="0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85815FB-A8AB-3F68-1310-5E7D527EAD09}"/>
              </a:ext>
            </a:extLst>
          </p:cNvPr>
          <p:cNvSpPr txBox="1">
            <a:spLocks/>
          </p:cNvSpPr>
          <p:nvPr userDrawn="1"/>
        </p:nvSpPr>
        <p:spPr>
          <a:xfrm>
            <a:off x="8248649" y="2026232"/>
            <a:ext cx="2551696" cy="14798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bold" pitchFamily="2" charset="0"/>
                <a:ea typeface="Open Sans bold" pitchFamily="2" charset="0"/>
                <a:cs typeface="Open Sans bold" pitchFamily="2" charset="0"/>
              </a:rPr>
              <a:t>3</a:t>
            </a:r>
            <a:endParaRPr kumimoji="0" lang="en-US" sz="1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 bold" pitchFamily="2" charset="0"/>
              <a:ea typeface="Open Sans bold" pitchFamily="2" charset="0"/>
              <a:cs typeface="Open Sans bold" pitchFamily="2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D275435-10B4-6CC9-9F11-707183E60737}"/>
              </a:ext>
            </a:extLst>
          </p:cNvPr>
          <p:cNvCxnSpPr/>
          <p:nvPr userDrawn="1"/>
        </p:nvCxnSpPr>
        <p:spPr>
          <a:xfrm>
            <a:off x="2928686" y="2937800"/>
            <a:ext cx="933450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63A753B-B89A-8F8C-DE6B-D5470E4B79BA}"/>
              </a:ext>
            </a:extLst>
          </p:cNvPr>
          <p:cNvCxnSpPr/>
          <p:nvPr userDrawn="1"/>
        </p:nvCxnSpPr>
        <p:spPr>
          <a:xfrm>
            <a:off x="6931025" y="2937800"/>
            <a:ext cx="933450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23837D08-35EE-C0DA-79EC-09FE816A10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10038453" y="5843115"/>
            <a:ext cx="1929710" cy="93827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BC8356-F755-5EEB-32B1-74F9C96E8F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3850" y="3535362"/>
            <a:ext cx="2333625" cy="373062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ПОДЗАГОЛОВОК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E93FC19-9120-46E4-6132-43F589B91F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86250" y="3535362"/>
            <a:ext cx="2333625" cy="373062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ПОДЗАГОЛОВОК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6E7D14D-A5A0-2460-ACEF-B724C300326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48649" y="3535362"/>
            <a:ext cx="2333625" cy="373062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ПОДЗАГОЛОВОК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11BDDCA-F18D-04C2-1EC7-02395A7B247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23849" y="4046037"/>
            <a:ext cx="2333625" cy="1645845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В целом, конечно, высококачественный прототип будущего проекта предполагает независимые способы реализации как самодостаточных, так и внешне зависимых концептуальных решений. 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5844B808-578A-42DE-86F7-8376CEDC035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86249" y="4046037"/>
            <a:ext cx="2333625" cy="1645845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В целом, конечно, высококачественный прототип будущего проекта предполагает независимые способы реализации как самодостаточных, так и внешне зависимых концептуальных решений. 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613FBB0B-937C-EB03-41AF-776269AEB92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248648" y="4046037"/>
            <a:ext cx="2333625" cy="1645845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В целом, конечно, высококачественный прототип будущего проекта предполагает независимые способы реализации как самодостаточных, так и внешне зависимых концептуальных решений. </a:t>
            </a:r>
          </a:p>
        </p:txBody>
      </p:sp>
    </p:spTree>
    <p:extLst>
      <p:ext uri="{BB962C8B-B14F-4D97-AF65-F5344CB8AC3E}">
        <p14:creationId xmlns:p14="http://schemas.microsoft.com/office/powerpoint/2010/main" val="3759305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9">
            <a:extLst>
              <a:ext uri="{FF2B5EF4-FFF2-40B4-BE49-F238E27FC236}">
                <a16:creationId xmlns:a16="http://schemas.microsoft.com/office/drawing/2014/main" id="{83201178-ADCF-8C42-21A0-2B26A934A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365125"/>
            <a:ext cx="5990722" cy="56130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sz="3200" dirty="0">
                <a:latin typeface="+mn-lt"/>
              </a:rPr>
              <a:t>Место для вашего заголовка</a:t>
            </a:r>
            <a:endParaRPr lang="en-US" sz="3200" dirty="0">
              <a:latin typeface="+mn-lt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226EAF3-C109-0E86-FC99-6A6FD27CA31E}"/>
              </a:ext>
            </a:extLst>
          </p:cNvPr>
          <p:cNvCxnSpPr>
            <a:cxnSpLocks/>
          </p:cNvCxnSpPr>
          <p:nvPr userDrawn="1"/>
        </p:nvCxnSpPr>
        <p:spPr>
          <a:xfrm>
            <a:off x="323850" y="936374"/>
            <a:ext cx="11378623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84A6084-FD56-651F-E088-EECB1BB7980E}"/>
              </a:ext>
            </a:extLst>
          </p:cNvPr>
          <p:cNvCxnSpPr>
            <a:cxnSpLocks/>
          </p:cNvCxnSpPr>
          <p:nvPr userDrawn="1"/>
        </p:nvCxnSpPr>
        <p:spPr>
          <a:xfrm>
            <a:off x="323850" y="6565649"/>
            <a:ext cx="942022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12647155-DF48-CF7C-DE65-0398F801FB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850" y="936374"/>
            <a:ext cx="6607175" cy="45243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Место для вашего подзаголовка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0A24866-725F-E897-A639-EAA48ABFFA7D}"/>
              </a:ext>
            </a:extLst>
          </p:cNvPr>
          <p:cNvCxnSpPr>
            <a:stCxn id="22" idx="2"/>
            <a:endCxn id="35" idx="0"/>
          </p:cNvCxnSpPr>
          <p:nvPr userDrawn="1"/>
        </p:nvCxnSpPr>
        <p:spPr>
          <a:xfrm>
            <a:off x="5902037" y="4487051"/>
            <a:ext cx="2040398" cy="672428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7236416-2A4D-7432-AC51-6484DD14D1E1}"/>
              </a:ext>
            </a:extLst>
          </p:cNvPr>
          <p:cNvCxnSpPr>
            <a:stCxn id="22" idx="2"/>
            <a:endCxn id="30" idx="0"/>
          </p:cNvCxnSpPr>
          <p:nvPr userDrawn="1"/>
        </p:nvCxnSpPr>
        <p:spPr>
          <a:xfrm flipH="1">
            <a:off x="3986232" y="4487051"/>
            <a:ext cx="1915805" cy="672428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A3E2C71-2F37-3526-7BF5-1B09C1C1EB20}"/>
              </a:ext>
            </a:extLst>
          </p:cNvPr>
          <p:cNvCxnSpPr/>
          <p:nvPr userDrawn="1"/>
        </p:nvCxnSpPr>
        <p:spPr>
          <a:xfrm>
            <a:off x="7370618" y="3919015"/>
            <a:ext cx="101904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3B44752-9D72-9B0E-C312-9A0B6F9F4A6E}"/>
              </a:ext>
            </a:extLst>
          </p:cNvPr>
          <p:cNvSpPr/>
          <p:nvPr userDrawn="1"/>
        </p:nvSpPr>
        <p:spPr>
          <a:xfrm>
            <a:off x="4433455" y="1593070"/>
            <a:ext cx="2937163" cy="11360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C550C2D-6AE0-54DF-2270-A30E90B227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79190" y="1838634"/>
            <a:ext cx="1731391" cy="373065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>
              <a:lnSpc>
                <a:spcPct val="100000"/>
              </a:lnSpc>
            </a:pPr>
            <a:r>
              <a:rPr lang="ru-RU" sz="1400" dirty="0">
                <a:solidFill>
                  <a:schemeClr val="bg1"/>
                </a:solidFill>
                <a:latin typeface="Open Sans bold" pitchFamily="2" charset="0"/>
                <a:ea typeface="Open Sans bold" pitchFamily="2" charset="0"/>
                <a:cs typeface="Open Sans bold" pitchFamily="2" charset="0"/>
              </a:rPr>
              <a:t>Имя Фамилия</a:t>
            </a:r>
            <a:endParaRPr lang="en-US" sz="1400" dirty="0">
              <a:solidFill>
                <a:schemeClr val="bg1"/>
              </a:solidFill>
              <a:latin typeface="Open Sans bold" pitchFamily="2" charset="0"/>
              <a:ea typeface="Open Sans bold" pitchFamily="2" charset="0"/>
              <a:cs typeface="Open Sans bold" pitchFamily="2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3C861A0-C4C6-51B8-B3FB-374A4D8BE029}"/>
              </a:ext>
            </a:extLst>
          </p:cNvPr>
          <p:cNvSpPr/>
          <p:nvPr userDrawn="1"/>
        </p:nvSpPr>
        <p:spPr>
          <a:xfrm>
            <a:off x="477252" y="3350978"/>
            <a:ext cx="2937163" cy="1136073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C463C2E-8C0E-9F7A-A460-7D8985720FDB}"/>
              </a:ext>
            </a:extLst>
          </p:cNvPr>
          <p:cNvSpPr/>
          <p:nvPr userDrawn="1"/>
        </p:nvSpPr>
        <p:spPr>
          <a:xfrm>
            <a:off x="4433455" y="3350978"/>
            <a:ext cx="2937163" cy="1136073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C17BB31-4441-E9C3-AF96-14555CF7F465}"/>
              </a:ext>
            </a:extLst>
          </p:cNvPr>
          <p:cNvSpPr/>
          <p:nvPr userDrawn="1"/>
        </p:nvSpPr>
        <p:spPr>
          <a:xfrm>
            <a:off x="8389658" y="3350978"/>
            <a:ext cx="2937163" cy="1136073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4D64BF8-6900-A2C0-9D68-400A9760DBA6}"/>
              </a:ext>
            </a:extLst>
          </p:cNvPr>
          <p:cNvSpPr/>
          <p:nvPr userDrawn="1"/>
        </p:nvSpPr>
        <p:spPr>
          <a:xfrm>
            <a:off x="2517650" y="5159479"/>
            <a:ext cx="2937163" cy="1136073"/>
          </a:xfrm>
          <a:prstGeom prst="roundRect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96F39E5-807C-690F-E09D-16944231EA07}"/>
              </a:ext>
            </a:extLst>
          </p:cNvPr>
          <p:cNvCxnSpPr>
            <a:stCxn id="18" idx="3"/>
            <a:endCxn id="22" idx="1"/>
          </p:cNvCxnSpPr>
          <p:nvPr userDrawn="1"/>
        </p:nvCxnSpPr>
        <p:spPr>
          <a:xfrm>
            <a:off x="3414415" y="3919015"/>
            <a:ext cx="101904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6DB812C-DD9A-7582-B3DF-C36FB3C9C760}"/>
              </a:ext>
            </a:extLst>
          </p:cNvPr>
          <p:cNvSpPr/>
          <p:nvPr userDrawn="1"/>
        </p:nvSpPr>
        <p:spPr>
          <a:xfrm>
            <a:off x="6473853" y="5159479"/>
            <a:ext cx="2937163" cy="1136073"/>
          </a:xfrm>
          <a:prstGeom prst="roundRect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6FBA464-BD34-37DB-E42A-3DE9DB0BB356}"/>
              </a:ext>
            </a:extLst>
          </p:cNvPr>
          <p:cNvCxnSpPr>
            <a:stCxn id="14" idx="2"/>
            <a:endCxn id="22" idx="0"/>
          </p:cNvCxnSpPr>
          <p:nvPr userDrawn="1"/>
        </p:nvCxnSpPr>
        <p:spPr>
          <a:xfrm>
            <a:off x="5902037" y="2729143"/>
            <a:ext cx="0" cy="621835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924D7FB8-E51A-E4D0-0D92-60B409C3F7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78475" y="2266950"/>
            <a:ext cx="1731963" cy="320675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ru-RU" dirty="0"/>
              <a:t>Текст описание должности сотрудника</a:t>
            </a:r>
            <a:endParaRPr lang="en-US" dirty="0"/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2BFA97F4-8E33-DF5F-2423-ADCD5D7E4FA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18183" y="1704975"/>
            <a:ext cx="900112" cy="9001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7" name="Picture Placeholder 43">
            <a:extLst>
              <a:ext uri="{FF2B5EF4-FFF2-40B4-BE49-F238E27FC236}">
                <a16:creationId xmlns:a16="http://schemas.microsoft.com/office/drawing/2014/main" id="{2EF367A3-685E-E7CB-DC97-6A629D1364F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18183" y="3449730"/>
            <a:ext cx="900112" cy="9001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80981DB8-0991-65D8-8980-7C4B420FCC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78475" y="3594885"/>
            <a:ext cx="1731963" cy="376238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accent2"/>
                </a:solidFill>
                <a:latin typeface="Open Sans bold" pitchFamily="2" charset="0"/>
                <a:ea typeface="Open Sans bold" pitchFamily="2" charset="0"/>
                <a:cs typeface="Open Sans bold" pitchFamily="2" charset="0"/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ru-RU" dirty="0"/>
              <a:t>Имя Фамилия</a:t>
            </a:r>
            <a:endParaRPr lang="en-US" dirty="0"/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144DE438-57AA-C9F8-F5A5-A22773BE91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78475" y="4020231"/>
            <a:ext cx="1731963" cy="338138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Текст описание должности сотрудника</a:t>
            </a:r>
            <a:endParaRPr lang="en-US" dirty="0"/>
          </a:p>
        </p:txBody>
      </p:sp>
      <p:sp>
        <p:nvSpPr>
          <p:cNvPr id="52" name="Picture Placeholder 43">
            <a:extLst>
              <a:ext uri="{FF2B5EF4-FFF2-40B4-BE49-F238E27FC236}">
                <a16:creationId xmlns:a16="http://schemas.microsoft.com/office/drawing/2014/main" id="{46C138DD-B210-2A86-A4C9-BD2D97341F2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61980" y="3449730"/>
            <a:ext cx="900112" cy="9001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53" name="Text Placeholder 48">
            <a:extLst>
              <a:ext uri="{FF2B5EF4-FFF2-40B4-BE49-F238E27FC236}">
                <a16:creationId xmlns:a16="http://schemas.microsoft.com/office/drawing/2014/main" id="{BECE8383-8B78-CEC9-7FC2-88239EF4F9A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22272" y="3594885"/>
            <a:ext cx="1731963" cy="376238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  <a:latin typeface="Open Sans bold" pitchFamily="2" charset="0"/>
                <a:ea typeface="Open Sans bold" pitchFamily="2" charset="0"/>
                <a:cs typeface="Open Sans bold" pitchFamily="2" charset="0"/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ru-RU" dirty="0"/>
              <a:t>Имя Фамилия</a:t>
            </a:r>
            <a:endParaRPr lang="en-US" dirty="0"/>
          </a:p>
        </p:txBody>
      </p:sp>
      <p:sp>
        <p:nvSpPr>
          <p:cNvPr id="54" name="Text Placeholder 50">
            <a:extLst>
              <a:ext uri="{FF2B5EF4-FFF2-40B4-BE49-F238E27FC236}">
                <a16:creationId xmlns:a16="http://schemas.microsoft.com/office/drawing/2014/main" id="{CA606FF5-C464-3E2B-280E-D4178D43D0F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622272" y="4020231"/>
            <a:ext cx="1731963" cy="338138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Текст описание должности сотрудника</a:t>
            </a:r>
            <a:endParaRPr lang="en-US" dirty="0"/>
          </a:p>
        </p:txBody>
      </p:sp>
      <p:sp>
        <p:nvSpPr>
          <p:cNvPr id="55" name="Picture Placeholder 43">
            <a:extLst>
              <a:ext uri="{FF2B5EF4-FFF2-40B4-BE49-F238E27FC236}">
                <a16:creationId xmlns:a16="http://schemas.microsoft.com/office/drawing/2014/main" id="{44A16AC0-E486-CDA0-CFA0-B68F9D106715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567891" y="3449730"/>
            <a:ext cx="900112" cy="9001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56" name="Text Placeholder 48">
            <a:extLst>
              <a:ext uri="{FF2B5EF4-FFF2-40B4-BE49-F238E27FC236}">
                <a16:creationId xmlns:a16="http://schemas.microsoft.com/office/drawing/2014/main" id="{1FE3E8C7-EF55-F4BD-5ED5-12C42B9F474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528183" y="3594885"/>
            <a:ext cx="1731963" cy="376238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accent4"/>
                </a:solidFill>
                <a:latin typeface="Open Sans bold" pitchFamily="2" charset="0"/>
                <a:ea typeface="Open Sans bold" pitchFamily="2" charset="0"/>
                <a:cs typeface="Open Sans bold" pitchFamily="2" charset="0"/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ru-RU" dirty="0"/>
              <a:t>Имя Фамилия</a:t>
            </a:r>
            <a:endParaRPr lang="en-US" dirty="0"/>
          </a:p>
        </p:txBody>
      </p:sp>
      <p:sp>
        <p:nvSpPr>
          <p:cNvPr id="57" name="Text Placeholder 50">
            <a:extLst>
              <a:ext uri="{FF2B5EF4-FFF2-40B4-BE49-F238E27FC236}">
                <a16:creationId xmlns:a16="http://schemas.microsoft.com/office/drawing/2014/main" id="{75F9DA8B-1E5B-AD80-1DF4-16B436A1133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528183" y="4020231"/>
            <a:ext cx="1731963" cy="338138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Текст описание должности сотрудника</a:t>
            </a:r>
            <a:endParaRPr lang="en-US" dirty="0"/>
          </a:p>
        </p:txBody>
      </p:sp>
      <p:sp>
        <p:nvSpPr>
          <p:cNvPr id="58" name="Picture Placeholder 43">
            <a:extLst>
              <a:ext uri="{FF2B5EF4-FFF2-40B4-BE49-F238E27FC236}">
                <a16:creationId xmlns:a16="http://schemas.microsoft.com/office/drawing/2014/main" id="{859C7E9D-89DD-4E7D-88B7-CB423919D80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684608" y="5255265"/>
            <a:ext cx="900112" cy="9001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59" name="Text Placeholder 48">
            <a:extLst>
              <a:ext uri="{FF2B5EF4-FFF2-40B4-BE49-F238E27FC236}">
                <a16:creationId xmlns:a16="http://schemas.microsoft.com/office/drawing/2014/main" id="{8384D380-D7F6-9A15-CC57-A1317C4DB73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44900" y="5400420"/>
            <a:ext cx="1731963" cy="376238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accent3"/>
                </a:solidFill>
                <a:latin typeface="Open Sans bold" pitchFamily="2" charset="0"/>
                <a:ea typeface="Open Sans bold" pitchFamily="2" charset="0"/>
                <a:cs typeface="Open Sans bold" pitchFamily="2" charset="0"/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ru-RU" dirty="0"/>
              <a:t>Имя Фамилия</a:t>
            </a:r>
            <a:endParaRPr lang="en-US" dirty="0"/>
          </a:p>
        </p:txBody>
      </p:sp>
      <p:sp>
        <p:nvSpPr>
          <p:cNvPr id="60" name="Text Placeholder 50">
            <a:extLst>
              <a:ext uri="{FF2B5EF4-FFF2-40B4-BE49-F238E27FC236}">
                <a16:creationId xmlns:a16="http://schemas.microsoft.com/office/drawing/2014/main" id="{C6B3B830-5947-4675-3AE8-3AA5DA18F98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644900" y="5825766"/>
            <a:ext cx="1731963" cy="338138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Текст описание должности сотрудника</a:t>
            </a:r>
            <a:endParaRPr lang="en-US" dirty="0"/>
          </a:p>
        </p:txBody>
      </p:sp>
      <p:sp>
        <p:nvSpPr>
          <p:cNvPr id="61" name="Picture Placeholder 43">
            <a:extLst>
              <a:ext uri="{FF2B5EF4-FFF2-40B4-BE49-F238E27FC236}">
                <a16:creationId xmlns:a16="http://schemas.microsoft.com/office/drawing/2014/main" id="{153433F3-E918-B12F-64E2-7550C0F9734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656868" y="5255265"/>
            <a:ext cx="900112" cy="9001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62" name="Text Placeholder 48">
            <a:extLst>
              <a:ext uri="{FF2B5EF4-FFF2-40B4-BE49-F238E27FC236}">
                <a16:creationId xmlns:a16="http://schemas.microsoft.com/office/drawing/2014/main" id="{B71DDFA3-CAF5-A387-E134-335B5C0666A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17160" y="5400420"/>
            <a:ext cx="1731963" cy="376238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accent5"/>
                </a:solidFill>
                <a:latin typeface="Open Sans bold" pitchFamily="2" charset="0"/>
                <a:ea typeface="Open Sans bold" pitchFamily="2" charset="0"/>
                <a:cs typeface="Open Sans bold" pitchFamily="2" charset="0"/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ru-RU" dirty="0"/>
              <a:t>Имя Фамилия</a:t>
            </a:r>
            <a:endParaRPr lang="en-US" dirty="0"/>
          </a:p>
        </p:txBody>
      </p:sp>
      <p:sp>
        <p:nvSpPr>
          <p:cNvPr id="63" name="Text Placeholder 50">
            <a:extLst>
              <a:ext uri="{FF2B5EF4-FFF2-40B4-BE49-F238E27FC236}">
                <a16:creationId xmlns:a16="http://schemas.microsoft.com/office/drawing/2014/main" id="{68D9AF35-B9BF-54A7-F4B8-3C5930A7EF0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617160" y="5825766"/>
            <a:ext cx="1731963" cy="338138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Текст описание должности сотрудника</a:t>
            </a:r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C8D2A4FF-A1ED-D20B-2922-BB488583FC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10038453" y="5843115"/>
            <a:ext cx="1929710" cy="93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5804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9">
            <a:extLst>
              <a:ext uri="{FF2B5EF4-FFF2-40B4-BE49-F238E27FC236}">
                <a16:creationId xmlns:a16="http://schemas.microsoft.com/office/drawing/2014/main" id="{A7CF2826-38AB-13C1-FCE6-301C7080C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365125"/>
            <a:ext cx="5990722" cy="56130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sz="3200" dirty="0">
                <a:latin typeface="+mn-lt"/>
              </a:rPr>
              <a:t>Место для вашего заголовка</a:t>
            </a:r>
            <a:endParaRPr lang="en-US" sz="3200" dirty="0">
              <a:latin typeface="+mn-lt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E037B20-30C2-590E-2176-FD5355211B54}"/>
              </a:ext>
            </a:extLst>
          </p:cNvPr>
          <p:cNvCxnSpPr>
            <a:cxnSpLocks/>
          </p:cNvCxnSpPr>
          <p:nvPr userDrawn="1"/>
        </p:nvCxnSpPr>
        <p:spPr>
          <a:xfrm>
            <a:off x="323850" y="936374"/>
            <a:ext cx="11378623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7635691-EA66-0999-9066-AF16C13CF36E}"/>
              </a:ext>
            </a:extLst>
          </p:cNvPr>
          <p:cNvCxnSpPr>
            <a:cxnSpLocks/>
          </p:cNvCxnSpPr>
          <p:nvPr userDrawn="1"/>
        </p:nvCxnSpPr>
        <p:spPr>
          <a:xfrm>
            <a:off x="323850" y="6565649"/>
            <a:ext cx="942022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DCB6B596-8ADF-35EA-F7A3-D32F2176617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850" y="936374"/>
            <a:ext cx="6607175" cy="45243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Место для вашего подзаголовка</a:t>
            </a:r>
            <a:endParaRPr lang="en-US" dirty="0"/>
          </a:p>
        </p:txBody>
      </p: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9EC1C9A-AA36-BCC1-CBB1-A8308548AF97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23850" y="1660525"/>
            <a:ext cx="5238750" cy="4560888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AD3C8359-E05D-F30C-B675-090EFB5CD0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10038453" y="5843115"/>
            <a:ext cx="1929710" cy="938271"/>
          </a:xfrm>
          <a:prstGeom prst="rect">
            <a:avLst/>
          </a:prstGeom>
        </p:spPr>
      </p:pic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B638B198-7B61-0C31-F677-E4CBC48558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15173" y="1660525"/>
            <a:ext cx="5887300" cy="4172646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В целом, конечно, высококачественный прототип будущего проекта предполагает независимые способы реализации как самодостаточных, так и внешне зависимых концептуальных решений. А также сторонники тоталитаризма в науке подвергнуты целой серии независимых исследований. Безусловно, глубокий уровень погружения создаёт предпосылки для </a:t>
            </a:r>
            <a:r>
              <a:rPr lang="ru-RU" dirty="0" err="1"/>
              <a:t>приоретизации</a:t>
            </a:r>
            <a:r>
              <a:rPr lang="ru-RU" dirty="0"/>
              <a:t> разума над эмоциями. Для современного мира перспективное планирование требует анализа прогресса профессионального сообщества!</a:t>
            </a:r>
          </a:p>
          <a:p>
            <a:pPr lvl="0"/>
            <a:r>
              <a:rPr lang="ru-RU" dirty="0"/>
              <a:t>Есть над чем задуматься: диаграммы связей неоднозначны и будут разоблачены. Не следует, однако, забывать, что внедрение современных методик влечет за собой процесс внедрения и модернизации своевременного выполнения сверхзадачи. Повседневная практика показывает, что убеждённость некоторых оппонентов предполагает независимые способы реализации новых принципов формирования материально-технической и кадровой базы.</a:t>
            </a:r>
          </a:p>
          <a:p>
            <a:pPr lvl="0"/>
            <a:r>
              <a:rPr lang="ru-RU" dirty="0"/>
              <a:t>Являясь всего лишь частью общей картины, тщательные исследования конкурентов, инициированные исключительно синтетически, смешаны с не уникальными данными до степени совершенной неузнаваемости, из-за чего возрастает их статус бесполезности.</a:t>
            </a:r>
          </a:p>
        </p:txBody>
      </p:sp>
    </p:spTree>
    <p:extLst>
      <p:ext uri="{BB962C8B-B14F-4D97-AF65-F5344CB8AC3E}">
        <p14:creationId xmlns:p14="http://schemas.microsoft.com/office/powerpoint/2010/main" val="35310593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9">
            <a:extLst>
              <a:ext uri="{FF2B5EF4-FFF2-40B4-BE49-F238E27FC236}">
                <a16:creationId xmlns:a16="http://schemas.microsoft.com/office/drawing/2014/main" id="{A7CF2826-38AB-13C1-FCE6-301C7080C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365125"/>
            <a:ext cx="5990722" cy="56130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sz="3200" dirty="0">
                <a:latin typeface="+mn-lt"/>
              </a:rPr>
              <a:t>Место для вашего заголовка</a:t>
            </a:r>
            <a:endParaRPr lang="en-US" sz="3200" dirty="0">
              <a:latin typeface="+mn-lt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E037B20-30C2-590E-2176-FD5355211B54}"/>
              </a:ext>
            </a:extLst>
          </p:cNvPr>
          <p:cNvCxnSpPr>
            <a:cxnSpLocks/>
          </p:cNvCxnSpPr>
          <p:nvPr userDrawn="1"/>
        </p:nvCxnSpPr>
        <p:spPr>
          <a:xfrm>
            <a:off x="323850" y="936374"/>
            <a:ext cx="11378623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7635691-EA66-0999-9066-AF16C13CF36E}"/>
              </a:ext>
            </a:extLst>
          </p:cNvPr>
          <p:cNvCxnSpPr>
            <a:cxnSpLocks/>
          </p:cNvCxnSpPr>
          <p:nvPr userDrawn="1"/>
        </p:nvCxnSpPr>
        <p:spPr>
          <a:xfrm>
            <a:off x="323850" y="6565649"/>
            <a:ext cx="942022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DCB6B596-8ADF-35EA-F7A3-D32F2176617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850" y="936374"/>
            <a:ext cx="6607175" cy="45243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Место для вашего подзаголовка</a:t>
            </a:r>
            <a:endParaRPr lang="en-US" dirty="0"/>
          </a:p>
        </p:txBody>
      </p: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9EC1C9A-AA36-BCC1-CBB1-A8308548AF97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764558" y="1660525"/>
            <a:ext cx="5238750" cy="45608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8C12C5EC-5502-9671-C614-853BE6ED3F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3850" y="1660524"/>
            <a:ext cx="5142002" cy="4560869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В целом, конечно, высококачественный прототип будущего проекта предполагает независимые способы реализации как самодостаточных, так и внешне зависимых концептуальных решений. А также сторонники тоталитаризма в науке подвергнуты целой серии независимых исследований. Безусловно, глубокий уровень погружения создаёт предпосылки для </a:t>
            </a:r>
            <a:r>
              <a:rPr lang="ru-RU" dirty="0" err="1"/>
              <a:t>приоретизации</a:t>
            </a:r>
            <a:r>
              <a:rPr lang="ru-RU" dirty="0"/>
              <a:t> разума над эмоциями. Для современного мира перспективное планирование требует анализа прогресса профессионального сообщества!</a:t>
            </a:r>
          </a:p>
          <a:p>
            <a:pPr lvl="0"/>
            <a:r>
              <a:rPr lang="ru-RU" dirty="0"/>
              <a:t>Есть над чем задуматься: диаграммы связей неоднозначны и будут разоблачены. Не следует, однако, забывать, что внедрение современных методик влечет за собой процесс внедрения и модернизации своевременного выполнения сверхзадачи. Повседневная практика показывает, что убеждённость некоторых оппонентов предполагает независимые способы реализации новых принципов формирования материально-технической и кадровой базы.</a:t>
            </a:r>
          </a:p>
          <a:p>
            <a:pPr lvl="0"/>
            <a:r>
              <a:rPr lang="ru-RU" dirty="0"/>
              <a:t>Являясь всего лишь частью общей картины, тщательные исследования конкурентов, инициированные исключительно синтетически, смешаны с не уникальными данными до степени совершенной неузнаваемости, из-за чего возрастает их статус бесполезности.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BD40E4EE-93F1-EC81-599D-A5A138CA5A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10038453" y="5843115"/>
            <a:ext cx="1929710" cy="93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44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B2D40A27-752C-2E86-6F01-B1F14EEBD5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4E7A6A1-A083-057E-5C24-467042B89640}"/>
              </a:ext>
            </a:extLst>
          </p:cNvPr>
          <p:cNvCxnSpPr>
            <a:cxnSpLocks/>
          </p:cNvCxnSpPr>
          <p:nvPr userDrawn="1"/>
        </p:nvCxnSpPr>
        <p:spPr>
          <a:xfrm>
            <a:off x="323850" y="6565649"/>
            <a:ext cx="942022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B05210D1-70DD-D153-1D6B-3919E5E8EF5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7048" y="5009334"/>
            <a:ext cx="3044952" cy="185790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A0C3A31-820D-0D26-03A7-BC8B55FFA64F}"/>
              </a:ext>
            </a:extLst>
          </p:cNvPr>
          <p:cNvCxnSpPr>
            <a:cxnSpLocks/>
          </p:cNvCxnSpPr>
          <p:nvPr userDrawn="1"/>
        </p:nvCxnSpPr>
        <p:spPr>
          <a:xfrm>
            <a:off x="323850" y="936374"/>
            <a:ext cx="1137862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2">
            <a:extLst>
              <a:ext uri="{FF2B5EF4-FFF2-40B4-BE49-F238E27FC236}">
                <a16:creationId xmlns:a16="http://schemas.microsoft.com/office/drawing/2014/main" id="{E39B83A7-75E1-7AAA-0EEF-48AEAE5D0E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978" y="3053131"/>
            <a:ext cx="10876547" cy="4530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>
                <a:solidFill>
                  <a:schemeClr val="bg1"/>
                </a:solidFill>
                <a:latin typeface="+mn-lt"/>
              </a:rPr>
              <a:t>Место для заголовка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970C693-CFB8-03C8-0A3F-0E23F137DA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475" y="3579086"/>
            <a:ext cx="6607175" cy="45243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Место для вашего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9505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9">
            <a:extLst>
              <a:ext uri="{FF2B5EF4-FFF2-40B4-BE49-F238E27FC236}">
                <a16:creationId xmlns:a16="http://schemas.microsoft.com/office/drawing/2014/main" id="{A7CF2826-38AB-13C1-FCE6-301C7080C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365125"/>
            <a:ext cx="5990722" cy="56130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sz="3200" dirty="0">
                <a:latin typeface="+mn-lt"/>
              </a:rPr>
              <a:t>Место для вашего заголовка</a:t>
            </a:r>
            <a:endParaRPr lang="en-US" sz="3200" dirty="0">
              <a:latin typeface="+mn-lt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E037B20-30C2-590E-2176-FD5355211B54}"/>
              </a:ext>
            </a:extLst>
          </p:cNvPr>
          <p:cNvCxnSpPr>
            <a:cxnSpLocks/>
          </p:cNvCxnSpPr>
          <p:nvPr userDrawn="1"/>
        </p:nvCxnSpPr>
        <p:spPr>
          <a:xfrm>
            <a:off x="323850" y="936374"/>
            <a:ext cx="11378623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7635691-EA66-0999-9066-AF16C13CF36E}"/>
              </a:ext>
            </a:extLst>
          </p:cNvPr>
          <p:cNvCxnSpPr>
            <a:cxnSpLocks/>
          </p:cNvCxnSpPr>
          <p:nvPr userDrawn="1"/>
        </p:nvCxnSpPr>
        <p:spPr>
          <a:xfrm>
            <a:off x="323850" y="6565649"/>
            <a:ext cx="942022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DCB6B596-8ADF-35EA-F7A3-D32F2176617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850" y="936374"/>
            <a:ext cx="6607175" cy="45243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Место для вашего подзаголовка</a:t>
            </a:r>
            <a:endParaRPr lang="en-US" dirty="0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3228AC0D-38B3-D124-C410-D91F77676F1A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323850" y="1619250"/>
            <a:ext cx="11379200" cy="4057650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0DDF1959-E5D0-6509-EDB1-6DBADC4CD1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10038453" y="5843115"/>
            <a:ext cx="1929710" cy="93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2233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bg>
      <p:bgPr>
        <a:solidFill>
          <a:srgbClr val="3333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662409-5616-46BE-8355-5D5159651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719CC-AA71-49FF-8264-D1945DD2EF5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477B80F-6C26-4423-94F9-4706C2B2A39E}"/>
              </a:ext>
            </a:extLst>
          </p:cNvPr>
          <p:cNvCxnSpPr>
            <a:cxnSpLocks/>
          </p:cNvCxnSpPr>
          <p:nvPr userDrawn="1"/>
        </p:nvCxnSpPr>
        <p:spPr>
          <a:xfrm>
            <a:off x="323850" y="936374"/>
            <a:ext cx="11378623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 descr="A city with a river running through it&#10;&#10;Description automatically generated with medium confidence">
            <a:extLst>
              <a:ext uri="{FF2B5EF4-FFF2-40B4-BE49-F238E27FC236}">
                <a16:creationId xmlns:a16="http://schemas.microsoft.com/office/drawing/2014/main" id="{2A577B4B-1DC7-480E-A1D6-120B7048C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8082" y="0"/>
            <a:ext cx="4261978" cy="6858000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0C489877-B4E2-454B-A6AE-BC404FF6928D}"/>
              </a:ext>
            </a:extLst>
          </p:cNvPr>
          <p:cNvSpPr txBox="1">
            <a:spLocks/>
          </p:cNvSpPr>
          <p:nvPr userDrawn="1"/>
        </p:nvSpPr>
        <p:spPr>
          <a:xfrm>
            <a:off x="369056" y="3281938"/>
            <a:ext cx="5983655" cy="14410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</a:lstStyle>
          <a:p>
            <a:pPr marR="485140" algn="just">
              <a:lnSpc>
                <a:spcPts val="3300"/>
              </a:lnSpc>
              <a:spcBef>
                <a:spcPts val="0"/>
              </a:spcBef>
              <a:tabLst>
                <a:tab pos="990600" algn="r"/>
                <a:tab pos="5166360" algn="l"/>
              </a:tabLst>
            </a:pPr>
            <a:r>
              <a:rPr lang="ru-RU" sz="200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Мы в социальных сетях</a:t>
            </a:r>
            <a:endParaRPr lang="en-US" sz="2000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C4A3290-3378-4FFC-839F-597252EF0B5B}"/>
              </a:ext>
            </a:extLst>
          </p:cNvPr>
          <p:cNvGrpSpPr/>
          <p:nvPr userDrawn="1"/>
        </p:nvGrpSpPr>
        <p:grpSpPr>
          <a:xfrm>
            <a:off x="369056" y="4408660"/>
            <a:ext cx="6914570" cy="1832368"/>
            <a:chOff x="662906" y="4161454"/>
            <a:chExt cx="6914570" cy="1832368"/>
          </a:xfrm>
        </p:grpSpPr>
        <p:sp>
          <p:nvSpPr>
            <p:cNvPr id="38" name="Text Placeholder 2">
              <a:extLst>
                <a:ext uri="{FF2B5EF4-FFF2-40B4-BE49-F238E27FC236}">
                  <a16:creationId xmlns:a16="http://schemas.microsoft.com/office/drawing/2014/main" id="{40B0DF5F-3C5C-4680-9706-1456E3B9BFC2}"/>
                </a:ext>
              </a:extLst>
            </p:cNvPr>
            <p:cNvSpPr txBox="1">
              <a:spLocks/>
            </p:cNvSpPr>
            <p:nvPr/>
          </p:nvSpPr>
          <p:spPr>
            <a:xfrm>
              <a:off x="662906" y="5683538"/>
              <a:ext cx="1489506" cy="26872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2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2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2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2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2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6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 Medium"/>
                  <a:ea typeface="Open Sans" pitchFamily="2" charset="0"/>
                  <a:cs typeface="Open Sans" pitchFamily="2" charset="0"/>
                </a:rPr>
                <a:t>VK</a:t>
              </a:r>
              <a:endPara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Open Sans" pitchFamily="2" charset="0"/>
                <a:cs typeface="Open Sans" pitchFamily="2" charset="0"/>
              </a:endParaRP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9E742EA2-54AA-4D2D-AE73-79A17AB47F23}"/>
                </a:ext>
              </a:extLst>
            </p:cNvPr>
            <p:cNvGrpSpPr/>
            <p:nvPr/>
          </p:nvGrpSpPr>
          <p:grpSpPr>
            <a:xfrm>
              <a:off x="716710" y="4161454"/>
              <a:ext cx="1441016" cy="1441016"/>
              <a:chOff x="716710" y="4173972"/>
              <a:chExt cx="1441016" cy="1441016"/>
            </a:xfrm>
          </p:grpSpPr>
          <p:sp>
            <p:nvSpPr>
              <p:cNvPr id="52" name="Rectangle: Rounded Corners 34">
                <a:extLst>
                  <a:ext uri="{FF2B5EF4-FFF2-40B4-BE49-F238E27FC236}">
                    <a16:creationId xmlns:a16="http://schemas.microsoft.com/office/drawing/2014/main" id="{AA4D672F-B3EB-4F08-8487-27C31F61C2FB}"/>
                  </a:ext>
                </a:extLst>
              </p:cNvPr>
              <p:cNvSpPr/>
              <p:nvPr/>
            </p:nvSpPr>
            <p:spPr>
              <a:xfrm>
                <a:off x="716710" y="4173972"/>
                <a:ext cx="1441016" cy="1441016"/>
              </a:xfrm>
              <a:prstGeom prst="roundRect">
                <a:avLst>
                  <a:gd name="adj" fmla="val 938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pic>
            <p:nvPicPr>
              <p:cNvPr id="53" name="Picture 52" descr="Qr code&#10;&#10;Description automatically generated">
                <a:extLst>
                  <a:ext uri="{FF2B5EF4-FFF2-40B4-BE49-F238E27FC236}">
                    <a16:creationId xmlns:a16="http://schemas.microsoft.com/office/drawing/2014/main" id="{41E4DC0E-17F7-467E-9D48-CDA4271945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66229" y="4323491"/>
                <a:ext cx="1141979" cy="1141979"/>
              </a:xfrm>
              <a:prstGeom prst="rect">
                <a:avLst/>
              </a:prstGeom>
            </p:spPr>
          </p:pic>
        </p:grpSp>
        <p:sp>
          <p:nvSpPr>
            <p:cNvPr id="40" name="Text Placeholder 2">
              <a:extLst>
                <a:ext uri="{FF2B5EF4-FFF2-40B4-BE49-F238E27FC236}">
                  <a16:creationId xmlns:a16="http://schemas.microsoft.com/office/drawing/2014/main" id="{084F9822-8B7A-4288-A344-F9A803A66497}"/>
                </a:ext>
              </a:extLst>
            </p:cNvPr>
            <p:cNvSpPr txBox="1">
              <a:spLocks/>
            </p:cNvSpPr>
            <p:nvPr/>
          </p:nvSpPr>
          <p:spPr>
            <a:xfrm>
              <a:off x="5921715" y="5641974"/>
              <a:ext cx="1655761" cy="35184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2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2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2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2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2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6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 Medium"/>
                  <a:ea typeface="Open Sans" pitchFamily="2" charset="0"/>
                  <a:cs typeface="Open Sans" pitchFamily="2" charset="0"/>
                </a:rPr>
                <a:t>OK</a:t>
              </a:r>
              <a:endPara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Open Sans" pitchFamily="2" charset="0"/>
                <a:cs typeface="Open Sans" pitchFamily="2" charset="0"/>
              </a:endParaRP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077231A6-C791-4B4B-9A77-F323BD1B9BC0}"/>
                </a:ext>
              </a:extLst>
            </p:cNvPr>
            <p:cNvGrpSpPr/>
            <p:nvPr/>
          </p:nvGrpSpPr>
          <p:grpSpPr>
            <a:xfrm>
              <a:off x="6031276" y="4161454"/>
              <a:ext cx="1441016" cy="1441016"/>
              <a:chOff x="6031276" y="4148937"/>
              <a:chExt cx="1441016" cy="1441016"/>
            </a:xfrm>
          </p:grpSpPr>
          <p:sp>
            <p:nvSpPr>
              <p:cNvPr id="50" name="Rectangle: Rounded Corners 34">
                <a:extLst>
                  <a:ext uri="{FF2B5EF4-FFF2-40B4-BE49-F238E27FC236}">
                    <a16:creationId xmlns:a16="http://schemas.microsoft.com/office/drawing/2014/main" id="{A6745D2B-31D7-4641-9BE4-015ACB0A073E}"/>
                  </a:ext>
                </a:extLst>
              </p:cNvPr>
              <p:cNvSpPr/>
              <p:nvPr/>
            </p:nvSpPr>
            <p:spPr>
              <a:xfrm>
                <a:off x="6031276" y="4148937"/>
                <a:ext cx="1441016" cy="1441016"/>
              </a:xfrm>
              <a:prstGeom prst="roundRect">
                <a:avLst>
                  <a:gd name="adj" fmla="val 938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pic>
            <p:nvPicPr>
              <p:cNvPr id="51" name="Picture 50" descr="Qr code&#10;&#10;Description automatically generated">
                <a:extLst>
                  <a:ext uri="{FF2B5EF4-FFF2-40B4-BE49-F238E27FC236}">
                    <a16:creationId xmlns:a16="http://schemas.microsoft.com/office/drawing/2014/main" id="{BE02BAB8-DAAC-4112-8556-45AE30558A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76887" y="4294548"/>
                <a:ext cx="1149794" cy="1149794"/>
              </a:xfrm>
              <a:prstGeom prst="rect">
                <a:avLst/>
              </a:prstGeom>
            </p:spPr>
          </p:pic>
        </p:grpSp>
        <p:sp>
          <p:nvSpPr>
            <p:cNvPr id="42" name="Text Placeholder 2">
              <a:extLst>
                <a:ext uri="{FF2B5EF4-FFF2-40B4-BE49-F238E27FC236}">
                  <a16:creationId xmlns:a16="http://schemas.microsoft.com/office/drawing/2014/main" id="{26D6DE0C-79BC-4355-A396-9887A07B3605}"/>
                </a:ext>
              </a:extLst>
            </p:cNvPr>
            <p:cNvSpPr txBox="1">
              <a:spLocks/>
            </p:cNvSpPr>
            <p:nvPr/>
          </p:nvSpPr>
          <p:spPr>
            <a:xfrm>
              <a:off x="4152381" y="5641974"/>
              <a:ext cx="1655761" cy="35184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2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2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2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2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2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6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 Medium"/>
                  <a:ea typeface="Open Sans" pitchFamily="2" charset="0"/>
                  <a:cs typeface="Open Sans" pitchFamily="2" charset="0"/>
                </a:rPr>
                <a:t>YOUTUBE</a:t>
              </a:r>
              <a:endPara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Open Sans" pitchFamily="2" charset="0"/>
                <a:cs typeface="Open Sans" pitchFamily="2" charset="0"/>
              </a:endParaRP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5CF9938F-F10A-490E-87E4-FB0504F5614A}"/>
                </a:ext>
              </a:extLst>
            </p:cNvPr>
            <p:cNvGrpSpPr/>
            <p:nvPr/>
          </p:nvGrpSpPr>
          <p:grpSpPr>
            <a:xfrm>
              <a:off x="4259754" y="4161454"/>
              <a:ext cx="1441016" cy="1441016"/>
              <a:chOff x="4304613" y="4173972"/>
              <a:chExt cx="1441016" cy="1441016"/>
            </a:xfrm>
          </p:grpSpPr>
          <p:sp>
            <p:nvSpPr>
              <p:cNvPr id="48" name="Rectangle: Rounded Corners 34">
                <a:extLst>
                  <a:ext uri="{FF2B5EF4-FFF2-40B4-BE49-F238E27FC236}">
                    <a16:creationId xmlns:a16="http://schemas.microsoft.com/office/drawing/2014/main" id="{6F747C1A-DE97-42F4-9B51-5C0B37FB1B34}"/>
                  </a:ext>
                </a:extLst>
              </p:cNvPr>
              <p:cNvSpPr/>
              <p:nvPr/>
            </p:nvSpPr>
            <p:spPr>
              <a:xfrm>
                <a:off x="4304613" y="4173972"/>
                <a:ext cx="1441016" cy="1441016"/>
              </a:xfrm>
              <a:prstGeom prst="roundRect">
                <a:avLst>
                  <a:gd name="adj" fmla="val 938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pic>
            <p:nvPicPr>
              <p:cNvPr id="49" name="Picture 48" descr="Qr code&#10;&#10;Description automatically generated">
                <a:extLst>
                  <a:ext uri="{FF2B5EF4-FFF2-40B4-BE49-F238E27FC236}">
                    <a16:creationId xmlns:a16="http://schemas.microsoft.com/office/drawing/2014/main" id="{0736F854-9F2B-4B64-8A9A-CCD6108FC7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50225" y="4319584"/>
                <a:ext cx="1149793" cy="1149793"/>
              </a:xfrm>
              <a:prstGeom prst="rect">
                <a:avLst/>
              </a:prstGeom>
            </p:spPr>
          </p:pic>
        </p:grpSp>
        <p:sp>
          <p:nvSpPr>
            <p:cNvPr id="44" name="Text Placeholder 2">
              <a:extLst>
                <a:ext uri="{FF2B5EF4-FFF2-40B4-BE49-F238E27FC236}">
                  <a16:creationId xmlns:a16="http://schemas.microsoft.com/office/drawing/2014/main" id="{C938D28B-7F86-443A-84C9-A3E74226F984}"/>
                </a:ext>
              </a:extLst>
            </p:cNvPr>
            <p:cNvSpPr txBox="1">
              <a:spLocks/>
            </p:cNvSpPr>
            <p:nvPr/>
          </p:nvSpPr>
          <p:spPr>
            <a:xfrm>
              <a:off x="2357672" y="5641974"/>
              <a:ext cx="1655761" cy="35184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2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2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2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2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2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6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 Medium"/>
                  <a:ea typeface="Open Sans" pitchFamily="2" charset="0"/>
                  <a:cs typeface="Open Sans" pitchFamily="2" charset="0"/>
                </a:rPr>
                <a:t>TELEGRAM</a:t>
              </a:r>
              <a:endPara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Open Sans" pitchFamily="2" charset="0"/>
                <a:cs typeface="Open Sans" pitchFamily="2" charset="0"/>
              </a:endParaRP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DACD2DA6-EAD6-4392-A3FB-EB551C5D71C6}"/>
                </a:ext>
              </a:extLst>
            </p:cNvPr>
            <p:cNvGrpSpPr/>
            <p:nvPr/>
          </p:nvGrpSpPr>
          <p:grpSpPr>
            <a:xfrm>
              <a:off x="2488232" y="4161454"/>
              <a:ext cx="1441016" cy="1441016"/>
              <a:chOff x="2525661" y="4166802"/>
              <a:chExt cx="1441016" cy="1441016"/>
            </a:xfrm>
          </p:grpSpPr>
          <p:sp>
            <p:nvSpPr>
              <p:cNvPr id="46" name="Rectangle: Rounded Corners 34">
                <a:extLst>
                  <a:ext uri="{FF2B5EF4-FFF2-40B4-BE49-F238E27FC236}">
                    <a16:creationId xmlns:a16="http://schemas.microsoft.com/office/drawing/2014/main" id="{746E8628-EA47-4A3F-8AED-E45A0A8ABA87}"/>
                  </a:ext>
                </a:extLst>
              </p:cNvPr>
              <p:cNvSpPr/>
              <p:nvPr/>
            </p:nvSpPr>
            <p:spPr>
              <a:xfrm>
                <a:off x="2525661" y="4166802"/>
                <a:ext cx="1441016" cy="1441016"/>
              </a:xfrm>
              <a:prstGeom prst="roundRect">
                <a:avLst>
                  <a:gd name="adj" fmla="val 938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pic>
            <p:nvPicPr>
              <p:cNvPr id="47" name="Рисунок 6">
                <a:extLst>
                  <a:ext uri="{FF2B5EF4-FFF2-40B4-BE49-F238E27FC236}">
                    <a16:creationId xmlns:a16="http://schemas.microsoft.com/office/drawing/2014/main" id="{5BB20CE5-D6EE-488E-9C91-2B3EA793D6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33814" y="4274955"/>
                <a:ext cx="1224710" cy="1224710"/>
              </a:xfrm>
              <a:prstGeom prst="roundRect">
                <a:avLst>
                  <a:gd name="adj" fmla="val 0"/>
                </a:avLst>
              </a:prstGeom>
            </p:spPr>
          </p:pic>
        </p:grp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757EABB3-40D3-4FAB-8510-1F61B8A6E0E2}"/>
              </a:ext>
            </a:extLst>
          </p:cNvPr>
          <p:cNvSpPr/>
          <p:nvPr userDrawn="1"/>
        </p:nvSpPr>
        <p:spPr>
          <a:xfrm>
            <a:off x="6950000" y="6904"/>
            <a:ext cx="5248340" cy="6857996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37000">
                <a:srgbClr val="000000">
                  <a:alpha val="0"/>
                </a:srgbClr>
              </a:gs>
              <a:gs pos="100000">
                <a:srgbClr val="000000">
                  <a:alpha val="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209D2D79-0D73-4471-963B-78131661FB66}"/>
              </a:ext>
            </a:extLst>
          </p:cNvPr>
          <p:cNvCxnSpPr>
            <a:cxnSpLocks/>
          </p:cNvCxnSpPr>
          <p:nvPr userDrawn="1"/>
        </p:nvCxnSpPr>
        <p:spPr>
          <a:xfrm>
            <a:off x="323850" y="6565649"/>
            <a:ext cx="7624232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itle 9">
            <a:extLst>
              <a:ext uri="{FF2B5EF4-FFF2-40B4-BE49-F238E27FC236}">
                <a16:creationId xmlns:a16="http://schemas.microsoft.com/office/drawing/2014/main" id="{B2601775-FAA8-4E5B-9FB8-87877A974D80}"/>
              </a:ext>
            </a:extLst>
          </p:cNvPr>
          <p:cNvSpPr txBox="1">
            <a:spLocks/>
          </p:cNvSpPr>
          <p:nvPr userDrawn="1"/>
        </p:nvSpPr>
        <p:spPr>
          <a:xfrm>
            <a:off x="323850" y="365125"/>
            <a:ext cx="11378622" cy="5613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</a:lstStyle>
          <a:p>
            <a:r>
              <a:rPr lang="ru-RU" sz="3200" dirty="0">
                <a:solidFill>
                  <a:schemeClr val="bg1"/>
                </a:solidFill>
                <a:latin typeface="+mn-lt"/>
              </a:rPr>
              <a:t>Наши контакты</a:t>
            </a:r>
          </a:p>
        </p:txBody>
      </p:sp>
      <p:pic>
        <p:nvPicPr>
          <p:cNvPr id="57" name="Picture 56" descr="Logo&#10;&#10;Description automatically generated">
            <a:extLst>
              <a:ext uri="{FF2B5EF4-FFF2-40B4-BE49-F238E27FC236}">
                <a16:creationId xmlns:a16="http://schemas.microsoft.com/office/drawing/2014/main" id="{2D7B2807-2639-4DD9-88AD-B46DE5603CA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biLevel thresh="25000"/>
          </a:blip>
          <a:stretch>
            <a:fillRect/>
          </a:stretch>
        </p:blipFill>
        <p:spPr>
          <a:xfrm>
            <a:off x="10038453" y="5843115"/>
            <a:ext cx="1929710" cy="938271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6AB9811E-D203-41FF-BBC5-EC09E21E55B9}"/>
              </a:ext>
            </a:extLst>
          </p:cNvPr>
          <p:cNvGrpSpPr/>
          <p:nvPr userDrawn="1"/>
        </p:nvGrpSpPr>
        <p:grpSpPr>
          <a:xfrm>
            <a:off x="3086601" y="1495874"/>
            <a:ext cx="1836984" cy="1884688"/>
            <a:chOff x="2768093" y="1020916"/>
            <a:chExt cx="1836984" cy="1884688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56E5AD1C-559A-473C-BF79-88D0E192EDEF}"/>
                </a:ext>
              </a:extLst>
            </p:cNvPr>
            <p:cNvSpPr/>
            <p:nvPr/>
          </p:nvSpPr>
          <p:spPr>
            <a:xfrm>
              <a:off x="2768093" y="1020916"/>
              <a:ext cx="1836984" cy="1884688"/>
            </a:xfrm>
            <a:prstGeom prst="roundRect">
              <a:avLst>
                <a:gd name="adj" fmla="val 938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pic>
          <p:nvPicPr>
            <p:cNvPr id="60" name="Picture 59" descr="Qr code&#10;&#10;Description automatically generated">
              <a:extLst>
                <a:ext uri="{FF2B5EF4-FFF2-40B4-BE49-F238E27FC236}">
                  <a16:creationId xmlns:a16="http://schemas.microsoft.com/office/drawing/2014/main" id="{1923A588-1903-494A-A352-561A7C174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815520" y="1092195"/>
              <a:ext cx="1742130" cy="1742130"/>
            </a:xfrm>
            <a:prstGeom prst="rect">
              <a:avLst/>
            </a:prstGeom>
          </p:spPr>
        </p:pic>
      </p:grp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DCC7BBF0-D643-4FFA-8FA1-D4879968EADD}"/>
              </a:ext>
            </a:extLst>
          </p:cNvPr>
          <p:cNvSpPr txBox="1">
            <a:spLocks/>
          </p:cNvSpPr>
          <p:nvPr userDrawn="1"/>
        </p:nvSpPr>
        <p:spPr>
          <a:xfrm>
            <a:off x="3134028" y="3435902"/>
            <a:ext cx="1655761" cy="351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Medium"/>
                <a:ea typeface="Open Sans" pitchFamily="2" charset="0"/>
                <a:cs typeface="Open Sans" pitchFamily="2" charset="0"/>
              </a:rPr>
              <a:t>SYSTEME.RU</a:t>
            </a:r>
            <a:endParaRPr kumimoji="0" lang="ru-RU" sz="16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8539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20DEAAE6-AC20-4C3F-BBAF-0882B02F4D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E2891899-0FBA-4A07-B1A1-AF83CABF2F09}"/>
              </a:ext>
            </a:extLst>
          </p:cNvPr>
          <p:cNvSpPr/>
          <p:nvPr userDrawn="1"/>
        </p:nvSpPr>
        <p:spPr>
          <a:xfrm>
            <a:off x="4920650" y="2253650"/>
            <a:ext cx="2350699" cy="235069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ED8250A-4EA5-44E6-8D43-50751FF78B08}"/>
              </a:ext>
            </a:extLst>
          </p:cNvPr>
          <p:cNvSpPr/>
          <p:nvPr userDrawn="1"/>
        </p:nvSpPr>
        <p:spPr>
          <a:xfrm>
            <a:off x="5444416" y="3157199"/>
            <a:ext cx="1305000" cy="1093591"/>
          </a:xfrm>
          <a:custGeom>
            <a:avLst/>
            <a:gdLst>
              <a:gd name="connsiteX0" fmla="*/ 661134 w 1305000"/>
              <a:gd name="connsiteY0" fmla="*/ 1093075 h 1093591"/>
              <a:gd name="connsiteX1" fmla="*/ 0 w 1305000"/>
              <a:gd name="connsiteY1" fmla="*/ 547272 h 1093591"/>
              <a:gd name="connsiteX2" fmla="*/ 661134 w 1305000"/>
              <a:gd name="connsiteY2" fmla="*/ 0 h 1093591"/>
              <a:gd name="connsiteX3" fmla="*/ 1290681 w 1305000"/>
              <a:gd name="connsiteY3" fmla="*/ 618528 h 1093591"/>
              <a:gd name="connsiteX4" fmla="*/ 204952 w 1305000"/>
              <a:gd name="connsiteY4" fmla="*/ 618528 h 1093591"/>
              <a:gd name="connsiteX5" fmla="*/ 667011 w 1305000"/>
              <a:gd name="connsiteY5" fmla="*/ 919711 h 1093591"/>
              <a:gd name="connsiteX6" fmla="*/ 972602 w 1305000"/>
              <a:gd name="connsiteY6" fmla="*/ 838171 h 1093591"/>
              <a:gd name="connsiteX7" fmla="*/ 1253216 w 1305000"/>
              <a:gd name="connsiteY7" fmla="*/ 806584 h 1093591"/>
              <a:gd name="connsiteX8" fmla="*/ 1253216 w 1305000"/>
              <a:gd name="connsiteY8" fmla="*/ 806584 h 1093591"/>
              <a:gd name="connsiteX9" fmla="*/ 661134 w 1305000"/>
              <a:gd name="connsiteY9" fmla="*/ 1093075 h 1093591"/>
              <a:gd name="connsiteX10" fmla="*/ 1092340 w 1305000"/>
              <a:gd name="connsiteY10" fmla="*/ 476751 h 1093591"/>
              <a:gd name="connsiteX11" fmla="*/ 667745 w 1305000"/>
              <a:gd name="connsiteY11" fmla="*/ 169691 h 1093591"/>
              <a:gd name="connsiteX12" fmla="*/ 207155 w 1305000"/>
              <a:gd name="connsiteY12" fmla="*/ 476751 h 1093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05000" h="1093591">
                <a:moveTo>
                  <a:pt x="661134" y="1093075"/>
                </a:moveTo>
                <a:cubicBezTo>
                  <a:pt x="258577" y="1093075"/>
                  <a:pt x="0" y="849190"/>
                  <a:pt x="0" y="547272"/>
                </a:cubicBezTo>
                <a:cubicBezTo>
                  <a:pt x="0" y="245354"/>
                  <a:pt x="260781" y="0"/>
                  <a:pt x="661134" y="0"/>
                </a:cubicBezTo>
                <a:cubicBezTo>
                  <a:pt x="1124663" y="0"/>
                  <a:pt x="1368548" y="322487"/>
                  <a:pt x="1290681" y="618528"/>
                </a:cubicBezTo>
                <a:lnTo>
                  <a:pt x="204952" y="618528"/>
                </a:lnTo>
                <a:cubicBezTo>
                  <a:pt x="240212" y="789688"/>
                  <a:pt x="409903" y="919711"/>
                  <a:pt x="667011" y="919711"/>
                </a:cubicBezTo>
                <a:cubicBezTo>
                  <a:pt x="774372" y="920637"/>
                  <a:pt x="879977" y="892458"/>
                  <a:pt x="972602" y="838171"/>
                </a:cubicBezTo>
                <a:cubicBezTo>
                  <a:pt x="1056845" y="786610"/>
                  <a:pt x="1159615" y="775040"/>
                  <a:pt x="1253216" y="806584"/>
                </a:cubicBezTo>
                <a:lnTo>
                  <a:pt x="1253216" y="806584"/>
                </a:lnTo>
                <a:cubicBezTo>
                  <a:pt x="1115796" y="994625"/>
                  <a:pt x="893861" y="1102008"/>
                  <a:pt x="661134" y="1093075"/>
                </a:cubicBezTo>
                <a:close/>
                <a:moveTo>
                  <a:pt x="1092340" y="476751"/>
                </a:moveTo>
                <a:cubicBezTo>
                  <a:pt x="1092340" y="320283"/>
                  <a:pt x="945422" y="169691"/>
                  <a:pt x="667745" y="169691"/>
                </a:cubicBezTo>
                <a:cubicBezTo>
                  <a:pt x="412107" y="169691"/>
                  <a:pt x="246823" y="305591"/>
                  <a:pt x="207155" y="476751"/>
                </a:cubicBezTo>
                <a:close/>
              </a:path>
            </a:pathLst>
          </a:custGeom>
          <a:solidFill>
            <a:srgbClr val="00AC86"/>
          </a:solidFill>
          <a:ln w="732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56C280D-8E05-4C96-B171-05B2EFD54DAD}"/>
              </a:ext>
            </a:extLst>
          </p:cNvPr>
          <p:cNvSpPr/>
          <p:nvPr userDrawn="1"/>
        </p:nvSpPr>
        <p:spPr>
          <a:xfrm>
            <a:off x="5677282" y="2610662"/>
            <a:ext cx="824213" cy="441490"/>
          </a:xfrm>
          <a:custGeom>
            <a:avLst/>
            <a:gdLst>
              <a:gd name="connsiteX0" fmla="*/ 0 w 824213"/>
              <a:gd name="connsiteY0" fmla="*/ 440756 h 441490"/>
              <a:gd name="connsiteX1" fmla="*/ 321017 w 824213"/>
              <a:gd name="connsiteY1" fmla="*/ 0 h 441490"/>
              <a:gd name="connsiteX2" fmla="*/ 512012 w 824213"/>
              <a:gd name="connsiteY2" fmla="*/ 0 h 441490"/>
              <a:gd name="connsiteX3" fmla="*/ 824214 w 824213"/>
              <a:gd name="connsiteY3" fmla="*/ 440756 h 441490"/>
              <a:gd name="connsiteX4" fmla="*/ 729451 w 824213"/>
              <a:gd name="connsiteY4" fmla="*/ 440756 h 441490"/>
              <a:gd name="connsiteX5" fmla="*/ 503931 w 824213"/>
              <a:gd name="connsiteY5" fmla="*/ 315875 h 441490"/>
              <a:gd name="connsiteX6" fmla="*/ 412842 w 824213"/>
              <a:gd name="connsiteY6" fmla="*/ 168956 h 441490"/>
              <a:gd name="connsiteX7" fmla="*/ 243885 w 824213"/>
              <a:gd name="connsiteY7" fmla="*/ 441491 h 441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4213" h="441490">
                <a:moveTo>
                  <a:pt x="0" y="440756"/>
                </a:moveTo>
                <a:lnTo>
                  <a:pt x="321017" y="0"/>
                </a:lnTo>
                <a:lnTo>
                  <a:pt x="512012" y="0"/>
                </a:lnTo>
                <a:lnTo>
                  <a:pt x="824214" y="440756"/>
                </a:lnTo>
                <a:lnTo>
                  <a:pt x="729451" y="440756"/>
                </a:lnTo>
                <a:cubicBezTo>
                  <a:pt x="637745" y="440925"/>
                  <a:pt x="552451" y="393698"/>
                  <a:pt x="503931" y="315875"/>
                </a:cubicBezTo>
                <a:lnTo>
                  <a:pt x="412842" y="168956"/>
                </a:lnTo>
                <a:lnTo>
                  <a:pt x="243885" y="441491"/>
                </a:lnTo>
                <a:close/>
              </a:path>
            </a:pathLst>
          </a:custGeom>
          <a:solidFill>
            <a:srgbClr val="00AC86"/>
          </a:solidFill>
          <a:ln w="732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7544D6-E1E7-4A9C-A114-F47C8CEB0ADE}"/>
              </a:ext>
            </a:extLst>
          </p:cNvPr>
          <p:cNvSpPr txBox="1"/>
          <p:nvPr userDrawn="1"/>
        </p:nvSpPr>
        <p:spPr>
          <a:xfrm>
            <a:off x="3836504" y="6311348"/>
            <a:ext cx="451236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700" kern="1200" dirty="0">
                <a:solidFill>
                  <a:schemeClr val="bg1"/>
                </a:solidFill>
                <a:latin typeface="+mn-lt"/>
                <a:ea typeface="Open Sans bold" pitchFamily="2" charset="0"/>
                <a:cs typeface="Open Sans bold" pitchFamily="2" charset="0"/>
              </a:rPr>
              <a:t>systeme.ru</a:t>
            </a:r>
            <a:endParaRPr lang="ru-RU" sz="1700" kern="1200" dirty="0">
              <a:solidFill>
                <a:schemeClr val="bg1"/>
              </a:solidFill>
              <a:latin typeface="+mn-lt"/>
              <a:ea typeface="Open Sans bold" pitchFamily="2" charset="0"/>
              <a:cs typeface="Open Sans bold" pitchFamily="2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7242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C3FC3-ECBC-675C-F5E8-ED64D13A3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252" y="365125"/>
            <a:ext cx="11495697" cy="561307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79B2261-8C61-014E-5A22-0C71CBCA3F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7839" y="1190625"/>
            <a:ext cx="11495110" cy="530225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2939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een lights in the sky&#10;&#10;Description automatically generated with medium confidence">
            <a:extLst>
              <a:ext uri="{FF2B5EF4-FFF2-40B4-BE49-F238E27FC236}">
                <a16:creationId xmlns:a16="http://schemas.microsoft.com/office/drawing/2014/main" id="{80103134-1D48-C784-7089-DC4E3EF86E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1260" b="40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2B258F97-19F4-AEE9-12ED-207C927BA6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403850"/>
            <a:ext cx="9679709" cy="1454150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C2FBE733-6478-5568-C9B3-8915609CF0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7048" y="5009334"/>
            <a:ext cx="3044952" cy="1857901"/>
          </a:xfrm>
          <a:prstGeom prst="rect">
            <a:avLst/>
          </a:prstGeom>
        </p:spPr>
      </p:pic>
      <p:sp>
        <p:nvSpPr>
          <p:cNvPr id="11" name="Title 12">
            <a:extLst>
              <a:ext uri="{FF2B5EF4-FFF2-40B4-BE49-F238E27FC236}">
                <a16:creationId xmlns:a16="http://schemas.microsoft.com/office/drawing/2014/main" id="{C5B178D1-B055-4996-FB33-E017E87530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978" y="5678610"/>
            <a:ext cx="10876547" cy="4530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>
                <a:solidFill>
                  <a:schemeClr val="bg1"/>
                </a:solidFill>
                <a:latin typeface="+mn-lt"/>
              </a:rPr>
              <a:t>Место для заголовка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A630CE0F-702B-4F69-E1FA-688D60D0CB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475" y="6204565"/>
            <a:ext cx="6607175" cy="45243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Место для вашего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110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ass, outdoor, field, plant&#10;&#10;Description automatically generated">
            <a:extLst>
              <a:ext uri="{FF2B5EF4-FFF2-40B4-BE49-F238E27FC236}">
                <a16:creationId xmlns:a16="http://schemas.microsoft.com/office/drawing/2014/main" id="{50E0E97C-A69B-CB95-FB13-D3A4E81982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6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2B258F97-19F4-AEE9-12ED-207C927BA6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403850"/>
            <a:ext cx="9679709" cy="1454150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C2FBE733-6478-5568-C9B3-8915609CF0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7048" y="5009334"/>
            <a:ext cx="3044952" cy="1857901"/>
          </a:xfrm>
          <a:prstGeom prst="rect">
            <a:avLst/>
          </a:prstGeom>
        </p:spPr>
      </p:pic>
      <p:sp>
        <p:nvSpPr>
          <p:cNvPr id="11" name="Title 12">
            <a:extLst>
              <a:ext uri="{FF2B5EF4-FFF2-40B4-BE49-F238E27FC236}">
                <a16:creationId xmlns:a16="http://schemas.microsoft.com/office/drawing/2014/main" id="{C5B178D1-B055-4996-FB33-E017E87530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978" y="5678610"/>
            <a:ext cx="10876547" cy="4530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>
                <a:solidFill>
                  <a:schemeClr val="bg1"/>
                </a:solidFill>
                <a:latin typeface="+mn-lt"/>
              </a:rPr>
              <a:t>Место для заголовка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A630CE0F-702B-4F69-E1FA-688D60D0CB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475" y="6204565"/>
            <a:ext cx="6607175" cy="45243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Место для вашего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691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3C5F22-AC78-7168-ECA8-2F9C122909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64" b="7864"/>
          <a:stretch/>
        </p:blipFill>
        <p:spPr>
          <a:xfrm>
            <a:off x="0" y="974"/>
            <a:ext cx="12192000" cy="685702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2B258F97-19F4-AEE9-12ED-207C927BA6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403850"/>
            <a:ext cx="9679709" cy="1454150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C2FBE733-6478-5568-C9B3-8915609CF0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7048" y="5009334"/>
            <a:ext cx="3044952" cy="1857901"/>
          </a:xfrm>
          <a:prstGeom prst="rect">
            <a:avLst/>
          </a:prstGeom>
        </p:spPr>
      </p:pic>
      <p:sp>
        <p:nvSpPr>
          <p:cNvPr id="11" name="Title 12">
            <a:extLst>
              <a:ext uri="{FF2B5EF4-FFF2-40B4-BE49-F238E27FC236}">
                <a16:creationId xmlns:a16="http://schemas.microsoft.com/office/drawing/2014/main" id="{C5B178D1-B055-4996-FB33-E017E87530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978" y="5678610"/>
            <a:ext cx="10876547" cy="4530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>
                <a:solidFill>
                  <a:schemeClr val="bg1"/>
                </a:solidFill>
                <a:latin typeface="+mn-lt"/>
              </a:rPr>
              <a:t>Место для заголовка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A630CE0F-702B-4F69-E1FA-688D60D0CB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475" y="6204565"/>
            <a:ext cx="6607175" cy="45243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Место для вашего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391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C94EF0-F666-DB1D-B525-E1590D741A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752" b="8752"/>
          <a:stretch/>
        </p:blipFill>
        <p:spPr>
          <a:xfrm>
            <a:off x="0" y="974"/>
            <a:ext cx="12192000" cy="685702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2B258F97-19F4-AEE9-12ED-207C927BA6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403850"/>
            <a:ext cx="9679709" cy="1454150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C2FBE733-6478-5568-C9B3-8915609CF0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7048" y="5009334"/>
            <a:ext cx="3044952" cy="1857901"/>
          </a:xfrm>
          <a:prstGeom prst="rect">
            <a:avLst/>
          </a:prstGeom>
        </p:spPr>
      </p:pic>
      <p:sp>
        <p:nvSpPr>
          <p:cNvPr id="11" name="Title 12">
            <a:extLst>
              <a:ext uri="{FF2B5EF4-FFF2-40B4-BE49-F238E27FC236}">
                <a16:creationId xmlns:a16="http://schemas.microsoft.com/office/drawing/2014/main" id="{C5B178D1-B055-4996-FB33-E017E87530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978" y="5678610"/>
            <a:ext cx="10876547" cy="4530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>
                <a:solidFill>
                  <a:schemeClr val="bg1"/>
                </a:solidFill>
                <a:latin typeface="+mn-lt"/>
              </a:rPr>
              <a:t>Место для заголовка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A630CE0F-702B-4F69-E1FA-688D60D0CB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475" y="6204565"/>
            <a:ext cx="6607175" cy="45243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Место для вашего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154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733DE4-46CB-BE76-BA5E-79B0738897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48" b="7748"/>
          <a:stretch/>
        </p:blipFill>
        <p:spPr>
          <a:xfrm>
            <a:off x="0" y="974"/>
            <a:ext cx="12192000" cy="685702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2B258F97-19F4-AEE9-12ED-207C927BA6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403850"/>
            <a:ext cx="9679709" cy="1454150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C2FBE733-6478-5568-C9B3-8915609CF0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7048" y="5009334"/>
            <a:ext cx="3044952" cy="1857901"/>
          </a:xfrm>
          <a:prstGeom prst="rect">
            <a:avLst/>
          </a:prstGeom>
        </p:spPr>
      </p:pic>
      <p:sp>
        <p:nvSpPr>
          <p:cNvPr id="11" name="Title 12">
            <a:extLst>
              <a:ext uri="{FF2B5EF4-FFF2-40B4-BE49-F238E27FC236}">
                <a16:creationId xmlns:a16="http://schemas.microsoft.com/office/drawing/2014/main" id="{C5B178D1-B055-4996-FB33-E017E87530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978" y="5678610"/>
            <a:ext cx="10876547" cy="4530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>
                <a:solidFill>
                  <a:schemeClr val="bg1"/>
                </a:solidFill>
                <a:latin typeface="+mn-lt"/>
              </a:rPr>
              <a:t>Место для заголовка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A630CE0F-702B-4F69-E1FA-688D60D0CB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475" y="6204565"/>
            <a:ext cx="6607175" cy="45243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Место для вашего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487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EC70D6B-1035-C5C7-481E-8CFEF7155D5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67525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B258F97-19F4-AEE9-12ED-207C927BA6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403850"/>
            <a:ext cx="9679709" cy="1454150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C2FBE733-6478-5568-C9B3-8915609CF00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7048" y="5009334"/>
            <a:ext cx="3044952" cy="1857901"/>
          </a:xfrm>
          <a:prstGeom prst="rect">
            <a:avLst/>
          </a:prstGeom>
        </p:spPr>
      </p:pic>
      <p:sp>
        <p:nvSpPr>
          <p:cNvPr id="11" name="Title 12">
            <a:extLst>
              <a:ext uri="{FF2B5EF4-FFF2-40B4-BE49-F238E27FC236}">
                <a16:creationId xmlns:a16="http://schemas.microsoft.com/office/drawing/2014/main" id="{C5B178D1-B055-4996-FB33-E017E87530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978" y="5678610"/>
            <a:ext cx="10876547" cy="4530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>
                <a:solidFill>
                  <a:schemeClr val="bg1"/>
                </a:solidFill>
                <a:latin typeface="+mn-lt"/>
              </a:rPr>
              <a:t>Место для заголовка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A630CE0F-702B-4F69-E1FA-688D60D0CB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475" y="6204565"/>
            <a:ext cx="6607175" cy="45243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Место для вашего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319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433A9A8-0A14-B32C-9436-48B28FA36BC7}"/>
              </a:ext>
            </a:extLst>
          </p:cNvPr>
          <p:cNvCxnSpPr>
            <a:cxnSpLocks/>
          </p:cNvCxnSpPr>
          <p:nvPr userDrawn="1"/>
        </p:nvCxnSpPr>
        <p:spPr>
          <a:xfrm>
            <a:off x="323850" y="936374"/>
            <a:ext cx="11378623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44D809A-B241-AB8C-0C6C-4AA7245F6CDB}"/>
              </a:ext>
            </a:extLst>
          </p:cNvPr>
          <p:cNvCxnSpPr>
            <a:cxnSpLocks/>
          </p:cNvCxnSpPr>
          <p:nvPr userDrawn="1"/>
        </p:nvCxnSpPr>
        <p:spPr>
          <a:xfrm>
            <a:off x="323850" y="6565649"/>
            <a:ext cx="942022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sky, grass, mountain, outdoor&#10;&#10;Description automatically generated">
            <a:extLst>
              <a:ext uri="{FF2B5EF4-FFF2-40B4-BE49-F238E27FC236}">
                <a16:creationId xmlns:a16="http://schemas.microsoft.com/office/drawing/2014/main" id="{770E701F-7387-40C0-29B8-2508A29F30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82" r="39183"/>
          <a:stretch/>
        </p:blipFill>
        <p:spPr>
          <a:xfrm>
            <a:off x="0" y="0"/>
            <a:ext cx="4524902" cy="6858000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40419F53-D327-9E81-BC63-80D7F87CE2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8453" y="5843115"/>
            <a:ext cx="1929710" cy="938271"/>
          </a:xfrm>
          <a:prstGeom prst="rect">
            <a:avLst/>
          </a:prstGeom>
        </p:spPr>
      </p:pic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8884644A-4CF7-3ED6-962F-86CEA542F3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43953" y="970407"/>
            <a:ext cx="6607175" cy="45243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Место для вашего подзаголовка</a:t>
            </a:r>
            <a:endParaRPr lang="en-US" dirty="0"/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892DAD3C-E61C-9FD2-CCB4-78130BC13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3953" y="365125"/>
            <a:ext cx="5990722" cy="56130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sz="3200" dirty="0">
                <a:latin typeface="+mn-lt"/>
              </a:rPr>
              <a:t>Место для вашего заголовка</a:t>
            </a:r>
            <a:endParaRPr lang="en-US" sz="3200" dirty="0">
              <a:latin typeface="+mn-lt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BC4A3C3-69FD-6AEA-6BF9-6436213EA39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43953" y="1660525"/>
            <a:ext cx="6607175" cy="4062181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В целом, конечно, высококачественный прототип будущего проекта предполагает независимые способы реализации как самодостаточных, так и внешне зависимых концептуальных решений. А также сторонники тоталитаризма в науке подвергнуты целой серии независимых исследований. Безусловно, глубокий уровень погружения создаёт предпосылки для </a:t>
            </a:r>
            <a:r>
              <a:rPr lang="ru-RU" dirty="0" err="1"/>
              <a:t>приоретизации</a:t>
            </a:r>
            <a:r>
              <a:rPr lang="ru-RU" dirty="0"/>
              <a:t> разума над эмоциями. Для современного мира перспективное планирование требует анализа прогресса профессионального сообщества!</a:t>
            </a:r>
          </a:p>
          <a:p>
            <a:pPr lvl="0"/>
            <a:r>
              <a:rPr lang="ru-RU" dirty="0"/>
              <a:t>Есть над чем задуматься: диаграммы связей неоднозначны и будут разоблачены. Не следует, однако, забывать, что внедрение современных методик влечет за собой процесс внедрения и модернизации своевременного выполнения сверхзадачи. Повседневная практика показывает, что убеждённость некоторых оппонентов предполагает независимые способы реализации новых принципов формирования материально-технической и кадровой базы.</a:t>
            </a:r>
          </a:p>
          <a:p>
            <a:pPr lvl="0"/>
            <a:r>
              <a:rPr lang="ru-RU" dirty="0"/>
              <a:t>Являясь всего лишь частью общей картины, тщательные исследования конкурентов, инициированные исключительно синтетически, смешаны с не уникальными данными до степени совершенной неузнаваемости, из-за чего возрастает их статус бесполезности.</a:t>
            </a:r>
          </a:p>
        </p:txBody>
      </p:sp>
    </p:spTree>
    <p:extLst>
      <p:ext uri="{BB962C8B-B14F-4D97-AF65-F5344CB8AC3E}">
        <p14:creationId xmlns:p14="http://schemas.microsoft.com/office/powerpoint/2010/main" val="1615918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AE9C05-4E59-4EC9-88B5-893D0A4E7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253" y="365126"/>
            <a:ext cx="10876547" cy="4530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234A08-D219-45CB-AAAB-5D067E484D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253" y="1058779"/>
            <a:ext cx="10876547" cy="5118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B25FC57-6042-4192-8877-84DFAAB3EF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7253" y="6416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fld id="{5EA89A00-E6FD-46DE-9993-8F10CB5AC542}" type="datetimeFigureOut">
              <a:rPr lang="en-US" smtClean="0"/>
              <a:pPr/>
              <a:t>3/17/2023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51B47BD-EA32-B4AC-F167-95A80CEAF6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165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C1059CB-80C4-721D-2FD6-C9C0195FA5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71547" y="6416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fld id="{B40719CC-AA71-49FF-8264-D1945DD2EF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MSIPCMContentMarking" descr="{&quot;HashCode&quot;:1235388660,&quot;Placement&quot;:&quot;Footer&quot;,&quot;Top&quot;:525.346863,&quot;Left&quot;:462.094818,&quot;SlideWidth&quot;:960,&quot;SlideHeight&quot;:540}">
            <a:extLst>
              <a:ext uri="{FF2B5EF4-FFF2-40B4-BE49-F238E27FC236}">
                <a16:creationId xmlns:a16="http://schemas.microsoft.com/office/drawing/2014/main" id="{AC6BE49B-4FD5-469A-AC97-7114537EA860}"/>
              </a:ext>
            </a:extLst>
          </p:cNvPr>
          <p:cNvSpPr txBox="1"/>
          <p:nvPr userDrawn="1"/>
        </p:nvSpPr>
        <p:spPr>
          <a:xfrm>
            <a:off x="5868604" y="6671905"/>
            <a:ext cx="454791" cy="18609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600">
                <a:solidFill>
                  <a:srgbClr val="626469"/>
                </a:solidFill>
                <a:latin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1670295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9" r:id="rId8"/>
    <p:sldLayoutId id="2147483656" r:id="rId9"/>
    <p:sldLayoutId id="2147483660" r:id="rId10"/>
    <p:sldLayoutId id="2147483657" r:id="rId11"/>
    <p:sldLayoutId id="2147483661" r:id="rId12"/>
    <p:sldLayoutId id="2147483658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70" r:id="rId21"/>
    <p:sldLayoutId id="2147483671" r:id="rId22"/>
    <p:sldLayoutId id="2147483672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Open Sans Medium" pitchFamily="2" charset="0"/>
          <a:ea typeface="Open Sans Medium" pitchFamily="2" charset="0"/>
          <a:cs typeface="Open Sans Medium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3.png"/><Relationship Id="rId4" Type="http://schemas.openxmlformats.org/officeDocument/2006/relationships/image" Target="../media/image7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systeme.ru/innovacionnyj-sammit" TargetMode="Externa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systeme.ru/innovacionnyj-sammit" TargetMode="Externa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3BD4D95-A751-4B48-8139-095490542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09" y="320786"/>
            <a:ext cx="12209418" cy="57785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8D16894F-A4EB-9569-97AC-D24E80BAE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8709" y="5645888"/>
            <a:ext cx="11672625" cy="12213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5193C8-5816-63BB-6EBC-264D61956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552" y="5975907"/>
            <a:ext cx="7929230" cy="56130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3600" dirty="0">
                <a:solidFill>
                  <a:schemeClr val="bg1"/>
                </a:solidFill>
              </a:rPr>
              <a:t>Инновационный саммит 2023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650072A-F120-4336-8D88-AF456BF56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09" y="0"/>
            <a:ext cx="12209418" cy="5778500"/>
          </a:xfrm>
          <a:prstGeom prst="rect">
            <a:avLst/>
          </a:prstGeom>
        </p:spPr>
      </p:pic>
      <p:pic>
        <p:nvPicPr>
          <p:cNvPr id="9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BDD14040-E84F-4A3E-8FDE-2E5AC08C72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8728" y="5123940"/>
            <a:ext cx="2863272" cy="174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709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AF681F-7FB6-1E3A-0960-8A14970E2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49" y="365125"/>
            <a:ext cx="10309903" cy="561307"/>
          </a:xfrm>
        </p:spPr>
        <p:txBody>
          <a:bodyPr/>
          <a:lstStyle/>
          <a:p>
            <a:r>
              <a:rPr lang="ru-RU" dirty="0"/>
              <a:t>Инновационный саммит 2023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5283DC-D0F1-2E78-BAA9-2980B402A82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Ответы на некоторые вопросы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4F0F92-2068-62CA-F8BF-652001BF8A7B}"/>
              </a:ext>
            </a:extLst>
          </p:cNvPr>
          <p:cNvSpPr txBox="1"/>
          <p:nvPr/>
        </p:nvSpPr>
        <p:spPr>
          <a:xfrm>
            <a:off x="323849" y="1398754"/>
            <a:ext cx="11635269" cy="5536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800" b="1" dirty="0">
                <a:solidFill>
                  <a:srgbClr val="00AC86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ЧТО ТАКОЕ ИННОВАЦИОННЫЙ САММИТ?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Инновационный Саммит (ранее Innovation </a:t>
            </a:r>
            <a:r>
              <a:rPr lang="ru-RU" sz="18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Summit</a:t>
            </a:r>
            <a:r>
              <a:rPr lang="ru-RU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Moscow) – одно из ключевых мероприятий в сфере решений для электроэнергетики. Впервые проведенный в Москве в 2017, Инновационный Саммит предоставляет специалистам из разных отраслей промышленности возможности для качественной дискуссии по наиболее актуальным профессиональным вопросам, а также формирует площадку для демонстрации современных программных решений и оборудования для промышленной автоматизации, распределения электроэнергии, </a:t>
            </a:r>
            <a:r>
              <a:rPr lang="ru-RU" sz="18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ЦОДов</a:t>
            </a:r>
            <a:r>
              <a:rPr lang="ru-RU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автоматизации зданий и др.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ru-RU" sz="800" b="1" dirty="0">
              <a:solidFill>
                <a:srgbClr val="00AC86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800" b="1" dirty="0">
                <a:solidFill>
                  <a:srgbClr val="00AC86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КОГДА И ГДЕ БУДЕТ ПРОХОДИТЬ ИННОВАЦИОННЫЙ САММИТ?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 24 по 25 мая 2023 в ОЭЗ «Технополис Москва», м. Текстильщики, Волгоградский просп., 42, корп. 5.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800" b="1" dirty="0">
                <a:solidFill>
                  <a:srgbClr val="00AC86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ИННОВАЦИОННЫЙ САММИТ – ЭТО ДЕЛОВОЕ МЕРОПРИЯТИЕ</a:t>
            </a:r>
            <a:r>
              <a:rPr lang="ru-RU" b="1" dirty="0">
                <a:solidFill>
                  <a:srgbClr val="00AC8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ДИСКУССИОННАЯ ПЛОЩАДКА и МЕСТО ВСТРЕЧИ с КЛИЕНТАМИ, ЗАКАЗЧИКАМИ, ПАРТНЕРАМИ</a:t>
            </a:r>
            <a:endParaRPr lang="ru-RU" sz="1800" b="1" dirty="0">
              <a:solidFill>
                <a:srgbClr val="00AC86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ru-RU" sz="1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Это не маркетинговое, а деловое мероприятие, дискуссионная площадка и место для встречи с нашими клиентами, партнерами и заказчиками для повышения успеха реализации существующих проектов и нахождения новых проектов. 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3992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AF681F-7FB6-1E3A-0960-8A14970E2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49" y="365125"/>
            <a:ext cx="10309903" cy="561307"/>
          </a:xfrm>
        </p:spPr>
        <p:txBody>
          <a:bodyPr/>
          <a:lstStyle/>
          <a:p>
            <a:r>
              <a:rPr lang="ru-RU" dirty="0"/>
              <a:t>Инновационный саммит 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4F0F92-2068-62CA-F8BF-652001BF8A7B}"/>
              </a:ext>
            </a:extLst>
          </p:cNvPr>
          <p:cNvSpPr txBox="1"/>
          <p:nvPr/>
        </p:nvSpPr>
        <p:spPr>
          <a:xfrm>
            <a:off x="323849" y="1027416"/>
            <a:ext cx="11635269" cy="6009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800" b="1" dirty="0">
                <a:solidFill>
                  <a:srgbClr val="00AC86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КТО ПРИГЛАШЕН НА МЕРОПРИЯТИЕ</a:t>
            </a:r>
            <a:endParaRPr lang="ru-RU" b="1" dirty="0">
              <a:solidFill>
                <a:srgbClr val="00AC86"/>
              </a:solidFill>
              <a:latin typeface="Open Sans" panose="020B06060305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20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 бесплатное мероприятие, открытое абсолютно для каждого по предварительной регистрации по </a:t>
            </a:r>
            <a:r>
              <a:rPr lang="ru-RU" sz="2000" u="sng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ссылке</a:t>
            </a:r>
            <a:endParaRPr lang="ru-RU" sz="2000" u="sng" dirty="0">
              <a:solidFill>
                <a:schemeClr val="bg1"/>
              </a:solidFill>
              <a:latin typeface="Open Sans" panose="020B06060305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</a:pPr>
            <a:endParaRPr lang="ru-RU" sz="1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800" b="1" dirty="0">
                <a:solidFill>
                  <a:srgbClr val="00AC86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ЕСЛИ БУДУТ ТАКИЕ МЕРОПРИЯТИЯ, КАК НЕФТЕГАЗ И ЭЛЕКТРО, ЗАЧЕМ НАШИМ ПАРТНЕРАМ ПОСЕЩАТЬ ИННОВАЦИОННЫЙ САММИТ 2023? </a:t>
            </a:r>
            <a:endParaRPr lang="ru-RU" sz="1800" b="1" dirty="0">
              <a:solidFill>
                <a:srgbClr val="00AC8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8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Этой весной состоится целый ряд значимых для отрасли мероприятий, но, прежде всего, мы приглашаем партнеров на наше якорное событие года, Инновационный Саммит 2023. </a:t>
            </a:r>
            <a:r>
              <a:rPr lang="ru-RU" sz="20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Именно на этом мероприятии</a:t>
            </a:r>
            <a:r>
              <a:rPr lang="ru-RU" sz="18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будет уникальная </a:t>
            </a:r>
            <a:r>
              <a:rPr lang="ru-RU" sz="20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возможность на одной площадке увидеть весь спектр нашего оборудования и решений. </a:t>
            </a:r>
            <a:r>
              <a:rPr lang="ru-RU" sz="18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Многие продукты будут представлены впервые</a:t>
            </a:r>
            <a:r>
              <a:rPr lang="ru-RU" sz="18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ru-RU" sz="1100" b="1" dirty="0">
              <a:solidFill>
                <a:srgbClr val="00AC86"/>
              </a:solidFill>
              <a:effectLst/>
              <a:latin typeface="Open Sans" panose="020B06060305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800" b="1" dirty="0">
                <a:solidFill>
                  <a:srgbClr val="00AC86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БУДЕТ ЛИ ОНЛАЙН-ТРАНСЛЯЦИЯ САММИТА? </a:t>
            </a:r>
            <a:r>
              <a:rPr lang="ru-RU" sz="18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Онлайн-трансляции </a:t>
            </a:r>
            <a:r>
              <a:rPr lang="ru-RU" sz="20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 будет.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ru-RU" sz="100" b="1" dirty="0">
              <a:solidFill>
                <a:srgbClr val="00AC86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2000" b="1" dirty="0">
                <a:solidFill>
                  <a:srgbClr val="00AC86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ОФИЦИАЛЬНЫЙ САЙТ МЕРОПРИЯТИЯ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u="sng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https://systeme.ru/innovacionnyj-sammit</a:t>
            </a:r>
            <a:endParaRPr lang="ru-RU" sz="20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ru-RU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585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AF681F-7FB6-1E3A-0960-8A14970E2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49" y="365125"/>
            <a:ext cx="10309903" cy="561307"/>
          </a:xfrm>
        </p:spPr>
        <p:txBody>
          <a:bodyPr/>
          <a:lstStyle/>
          <a:p>
            <a:r>
              <a:rPr lang="ru-RU" dirty="0"/>
              <a:t>Инновационный саммит 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4F0F92-2068-62CA-F8BF-652001BF8A7B}"/>
              </a:ext>
            </a:extLst>
          </p:cNvPr>
          <p:cNvSpPr txBox="1"/>
          <p:nvPr/>
        </p:nvSpPr>
        <p:spPr>
          <a:xfrm>
            <a:off x="323849" y="1398754"/>
            <a:ext cx="11635269" cy="484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800" b="1" dirty="0">
                <a:solidFill>
                  <a:srgbClr val="00AC86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ГДЕ МОЖНО ПОСМОТРЕТЬ ПРОГРАММУ МЕРОПРИЯТИЯ?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Программа Инновационного саммита 2023 будет доступна на странице мероприятия по мере подготовки.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ru-RU" b="1" dirty="0">
              <a:solidFill>
                <a:srgbClr val="00AC86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b="1" dirty="0">
                <a:solidFill>
                  <a:srgbClr val="00AC86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ГДЕ ГОСТИ МОГУТ ЗАРЕГИСТРИРОВАТЬСЯ НА МЕРОПРИЯТИЕ?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Регистрация открыта на официальном сайте </a:t>
            </a:r>
            <a:r>
              <a:rPr lang="en-US" u="sng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systeme</a:t>
            </a:r>
            <a:r>
              <a:rPr lang="ru-RU" u="sng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en-US" u="sng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ru</a:t>
            </a:r>
            <a:endParaRPr lang="ru-RU" u="sng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ru-RU" u="sng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800" b="1" dirty="0">
                <a:solidFill>
                  <a:srgbClr val="00AC86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ПОЧЕМУ ИННОВАЦИОННЫЙ САММИТ БУДЕТ ПРОВОДИТЬСЯ НА ТЕРРИТОРИИ ОЭЗ «ТЕХНОПОЛИС МОСКВА»?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Технополис </a:t>
            </a:r>
            <a:r>
              <a:rPr lang="ru-RU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ru-RU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одна из основных площадок Систэм Электрик, мы впервые приглашаем наших клиентов к нам в гости на мероприятие такого масштаба.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ru-RU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1089EC94-2CCE-2522-5510-43A4C6CBDB0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3850" y="936374"/>
            <a:ext cx="6607175" cy="452438"/>
          </a:xfrm>
        </p:spPr>
        <p:txBody>
          <a:bodyPr/>
          <a:lstStyle/>
          <a:p>
            <a:r>
              <a:rPr lang="ru-RU" dirty="0"/>
              <a:t>ПРОГРАММА</a:t>
            </a:r>
          </a:p>
        </p:txBody>
      </p:sp>
    </p:spTree>
    <p:extLst>
      <p:ext uri="{BB962C8B-B14F-4D97-AF65-F5344CB8AC3E}">
        <p14:creationId xmlns:p14="http://schemas.microsoft.com/office/powerpoint/2010/main" val="1835937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20443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ysteme Electric - Primary &amp; Secondary">
      <a:dk1>
        <a:srgbClr val="65655F"/>
      </a:dk1>
      <a:lt1>
        <a:sysClr val="window" lastClr="FFFFFF"/>
      </a:lt1>
      <a:dk2>
        <a:srgbClr val="65655F"/>
      </a:dk2>
      <a:lt2>
        <a:srgbClr val="D5D4C5"/>
      </a:lt2>
      <a:accent1>
        <a:srgbClr val="00AC86"/>
      </a:accent1>
      <a:accent2>
        <a:srgbClr val="9FCF82"/>
      </a:accent2>
      <a:accent3>
        <a:srgbClr val="2E669D"/>
      </a:accent3>
      <a:accent4>
        <a:srgbClr val="F26F75"/>
      </a:accent4>
      <a:accent5>
        <a:srgbClr val="00B2D2"/>
      </a:accent5>
      <a:accent6>
        <a:srgbClr val="DAD662"/>
      </a:accent6>
      <a:hlink>
        <a:srgbClr val="65655F"/>
      </a:hlink>
      <a:folHlink>
        <a:srgbClr val="65655F"/>
      </a:folHlink>
    </a:clrScheme>
    <a:fontScheme name="Systeme Electric">
      <a:majorFont>
        <a:latin typeface="Open Sans Medium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123E5F38F521DB429E8091C58C84028E" ma:contentTypeVersion="1" ma:contentTypeDescription="Создание документа." ma:contentTypeScope="" ma:versionID="a6e4dcf1470728983999fc8bdd3d96f2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48f842d183dd6d9a064d3b4ab7a2cc34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Дата начала расписания" ma:description="" ma:internalName="PublishingStartDate">
      <xsd:simpleType>
        <xsd:restriction base="dms:Unknown"/>
      </xsd:simpleType>
    </xsd:element>
    <xsd:element name="PublishingExpirationDate" ma:index="9" nillable="true" ma:displayName="Дата окончания расписания" ma:description="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E18E62CE-956E-429C-938E-31306A314004}"/>
</file>

<file path=customXml/itemProps2.xml><?xml version="1.0" encoding="utf-8"?>
<ds:datastoreItem xmlns:ds="http://schemas.openxmlformats.org/officeDocument/2006/customXml" ds:itemID="{DA7A1215-2FA8-4A59-989F-621FA5A758A7}"/>
</file>

<file path=customXml/itemProps3.xml><?xml version="1.0" encoding="utf-8"?>
<ds:datastoreItem xmlns:ds="http://schemas.openxmlformats.org/officeDocument/2006/customXml" ds:itemID="{A068C6EA-7B0C-40A6-B184-70871430F761}"/>
</file>

<file path=docProps/app.xml><?xml version="1.0" encoding="utf-8"?>
<Properties xmlns="http://schemas.openxmlformats.org/officeDocument/2006/extended-properties" xmlns:vt="http://schemas.openxmlformats.org/officeDocument/2006/docPropsVTypes">
  <TotalTime>589</TotalTime>
  <Words>350</Words>
  <Application>Microsoft Office PowerPoint</Application>
  <PresentationFormat>Widescreen</PresentationFormat>
  <Paragraphs>32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Arial</vt:lpstr>
      <vt:lpstr>Calibri</vt:lpstr>
      <vt:lpstr>Open Sans</vt:lpstr>
      <vt:lpstr>Open Sans bold</vt:lpstr>
      <vt:lpstr>Open Sans Light</vt:lpstr>
      <vt:lpstr>Open Sans Medium</vt:lpstr>
      <vt:lpstr>Office Theme</vt:lpstr>
      <vt:lpstr>Инновационный саммит 2023</vt:lpstr>
      <vt:lpstr>Инновационный саммит 2023</vt:lpstr>
      <vt:lpstr>Инновационный саммит 2023</vt:lpstr>
      <vt:lpstr>Инновационный саммит 2023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Дарья Стратович</dc:creator>
  <cp:lastModifiedBy>Inga Batmanova</cp:lastModifiedBy>
  <cp:revision>135</cp:revision>
  <dcterms:created xsi:type="dcterms:W3CDTF">2022-04-19T13:55:12Z</dcterms:created>
  <dcterms:modified xsi:type="dcterms:W3CDTF">2023-03-17T12:13:42Z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3f93e5f-d3c2-49a7-ba94-15405423c204_Enabled">
    <vt:lpwstr>true</vt:lpwstr>
  </property>
  <property fmtid="{D5CDD505-2E9C-101B-9397-08002B2CF9AE}" pid="3" name="MSIP_Label_23f93e5f-d3c2-49a7-ba94-15405423c204_SetDate">
    <vt:lpwstr>2022-11-28T07:09:59Z</vt:lpwstr>
  </property>
  <property fmtid="{D5CDD505-2E9C-101B-9397-08002B2CF9AE}" pid="4" name="MSIP_Label_23f93e5f-d3c2-49a7-ba94-15405423c204_Method">
    <vt:lpwstr>Standard</vt:lpwstr>
  </property>
  <property fmtid="{D5CDD505-2E9C-101B-9397-08002B2CF9AE}" pid="5" name="MSIP_Label_23f93e5f-d3c2-49a7-ba94-15405423c204_Name">
    <vt:lpwstr>SE Internal</vt:lpwstr>
  </property>
  <property fmtid="{D5CDD505-2E9C-101B-9397-08002B2CF9AE}" pid="6" name="MSIP_Label_23f93e5f-d3c2-49a7-ba94-15405423c204_SiteId">
    <vt:lpwstr>6e51e1ad-c54b-4b39-b598-0ffe9ae68fef</vt:lpwstr>
  </property>
  <property fmtid="{D5CDD505-2E9C-101B-9397-08002B2CF9AE}" pid="7" name="MSIP_Label_23f93e5f-d3c2-49a7-ba94-15405423c204_ActionId">
    <vt:lpwstr>eeed633e-95a9-45c6-914c-0e8a63ac38fb</vt:lpwstr>
  </property>
  <property fmtid="{D5CDD505-2E9C-101B-9397-08002B2CF9AE}" pid="8" name="MSIP_Label_23f93e5f-d3c2-49a7-ba94-15405423c204_ContentBits">
    <vt:lpwstr>2</vt:lpwstr>
  </property>
  <property fmtid="{D5CDD505-2E9C-101B-9397-08002B2CF9AE}" pid="9" name="ContentTypeId">
    <vt:lpwstr>0x010100123E5F38F521DB429E8091C58C84028E</vt:lpwstr>
  </property>
</Properties>
</file>