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media/image4.jpg" ContentType="image/jpeg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62" r:id="rId7"/>
    <p:sldId id="264" r:id="rId8"/>
  </p:sldIdLst>
  <p:sldSz cx="12192000" cy="6858000"/>
  <p:notesSz cx="9947275" cy="6815138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66" y="23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11522" y="100710"/>
            <a:ext cx="3568954" cy="765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22F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22F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22F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22F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37429" y="5546"/>
            <a:ext cx="954570" cy="114812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61" y="842010"/>
            <a:ext cx="11073765" cy="0"/>
          </a:xfrm>
          <a:custGeom>
            <a:avLst/>
            <a:gdLst/>
            <a:ahLst/>
            <a:cxnLst/>
            <a:rect l="l" t="t" r="r" b="b"/>
            <a:pathLst>
              <a:path w="11073765">
                <a:moveTo>
                  <a:pt x="11073511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4455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61" y="930402"/>
            <a:ext cx="1591310" cy="0"/>
          </a:xfrm>
          <a:custGeom>
            <a:avLst/>
            <a:gdLst/>
            <a:ahLst/>
            <a:cxnLst/>
            <a:rect l="l" t="t" r="r" b="b"/>
            <a:pathLst>
              <a:path w="1591310">
                <a:moveTo>
                  <a:pt x="0" y="0"/>
                </a:moveTo>
                <a:lnTo>
                  <a:pt x="1590802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483090" y="930402"/>
            <a:ext cx="1591310" cy="0"/>
          </a:xfrm>
          <a:custGeom>
            <a:avLst/>
            <a:gdLst/>
            <a:ahLst/>
            <a:cxnLst/>
            <a:rect l="l" t="t" r="r" b="b"/>
            <a:pathLst>
              <a:path w="1591309">
                <a:moveTo>
                  <a:pt x="0" y="0"/>
                </a:moveTo>
                <a:lnTo>
                  <a:pt x="1590802" y="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3658" y="228727"/>
            <a:ext cx="10814050" cy="5746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22F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66498" y="6493865"/>
            <a:ext cx="295909" cy="433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84635" y="6477914"/>
            <a:ext cx="77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spc="-6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638925"/>
            <a:chOff x="0" y="0"/>
            <a:chExt cx="12192000" cy="66389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63860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6679" y="1409700"/>
              <a:ext cx="11978640" cy="4246245"/>
            </a:xfrm>
            <a:custGeom>
              <a:avLst/>
              <a:gdLst/>
              <a:ahLst/>
              <a:cxnLst/>
              <a:rect l="l" t="t" r="r" b="b"/>
              <a:pathLst>
                <a:path w="11978640" h="4246245">
                  <a:moveTo>
                    <a:pt x="11978640" y="0"/>
                  </a:moveTo>
                  <a:lnTo>
                    <a:pt x="0" y="0"/>
                  </a:lnTo>
                  <a:lnTo>
                    <a:pt x="0" y="4245864"/>
                  </a:lnTo>
                  <a:lnTo>
                    <a:pt x="11978640" y="4245864"/>
                  </a:lnTo>
                  <a:lnTo>
                    <a:pt x="119786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3510"/>
              </a:lnSpc>
              <a:spcBef>
                <a:spcPts val="100"/>
              </a:spcBef>
            </a:pPr>
            <a:r>
              <a:rPr sz="3000" b="0" spc="-10" dirty="0">
                <a:solidFill>
                  <a:srgbClr val="445584"/>
                </a:solidFill>
                <a:latin typeface="Calibri Light"/>
                <a:cs typeface="Calibri Light"/>
              </a:rPr>
              <a:t>ЦИР|МЭИ</a:t>
            </a:r>
            <a:endParaRPr sz="3000">
              <a:latin typeface="Calibri Light"/>
              <a:cs typeface="Calibri Light"/>
            </a:endParaRPr>
          </a:p>
          <a:p>
            <a:pPr algn="ctr">
              <a:lnSpc>
                <a:spcPts val="2310"/>
              </a:lnSpc>
            </a:pPr>
            <a:r>
              <a:rPr sz="2000" b="0" dirty="0">
                <a:solidFill>
                  <a:srgbClr val="445584"/>
                </a:solidFill>
                <a:latin typeface="Calibri Light"/>
                <a:cs typeface="Calibri Light"/>
              </a:rPr>
              <a:t>Центр</a:t>
            </a:r>
            <a:r>
              <a:rPr sz="2000" b="0" spc="20" dirty="0">
                <a:solidFill>
                  <a:srgbClr val="445584"/>
                </a:solidFill>
                <a:latin typeface="Calibri Light"/>
                <a:cs typeface="Calibri Light"/>
              </a:rPr>
              <a:t> </a:t>
            </a:r>
            <a:r>
              <a:rPr sz="2000" b="0" spc="-10" dirty="0">
                <a:solidFill>
                  <a:srgbClr val="445584"/>
                </a:solidFill>
                <a:latin typeface="Calibri Light"/>
                <a:cs typeface="Calibri Light"/>
              </a:rPr>
              <a:t>инновационного</a:t>
            </a:r>
            <a:r>
              <a:rPr sz="2000" b="0" spc="-15" dirty="0">
                <a:solidFill>
                  <a:srgbClr val="445584"/>
                </a:solidFill>
                <a:latin typeface="Calibri Light"/>
                <a:cs typeface="Calibri Light"/>
              </a:rPr>
              <a:t> </a:t>
            </a:r>
            <a:r>
              <a:rPr sz="2000" b="0" spc="-10" dirty="0">
                <a:solidFill>
                  <a:srgbClr val="445584"/>
                </a:solidFill>
                <a:latin typeface="Calibri Light"/>
                <a:cs typeface="Calibri Light"/>
              </a:rPr>
              <a:t>развития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3716" y="2688412"/>
            <a:ext cx="10424160" cy="159004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280670" marR="5080" indent="-268605">
              <a:lnSpc>
                <a:spcPts val="5840"/>
              </a:lnSpc>
              <a:spcBef>
                <a:spcPts val="830"/>
              </a:spcBef>
            </a:pPr>
            <a:r>
              <a:rPr sz="5400" b="1" spc="-310" dirty="0">
                <a:solidFill>
                  <a:srgbClr val="122F62"/>
                </a:solidFill>
                <a:latin typeface="Tahoma"/>
                <a:cs typeface="Tahoma"/>
              </a:rPr>
              <a:t>Как</a:t>
            </a:r>
            <a:r>
              <a:rPr sz="5400" b="1" spc="-265" dirty="0">
                <a:solidFill>
                  <a:srgbClr val="122F62"/>
                </a:solidFill>
                <a:latin typeface="Tahoma"/>
                <a:cs typeface="Tahoma"/>
              </a:rPr>
              <a:t> </a:t>
            </a:r>
            <a:r>
              <a:rPr sz="5400" b="1" spc="-295" dirty="0">
                <a:solidFill>
                  <a:srgbClr val="122F62"/>
                </a:solidFill>
                <a:latin typeface="Tahoma"/>
                <a:cs typeface="Tahoma"/>
              </a:rPr>
              <a:t>подать</a:t>
            </a:r>
            <a:r>
              <a:rPr sz="5400" b="1" spc="-260" dirty="0">
                <a:solidFill>
                  <a:srgbClr val="122F62"/>
                </a:solidFill>
                <a:latin typeface="Tahoma"/>
                <a:cs typeface="Tahoma"/>
              </a:rPr>
              <a:t> </a:t>
            </a:r>
            <a:r>
              <a:rPr sz="5400" b="1" spc="-445" dirty="0">
                <a:solidFill>
                  <a:srgbClr val="122F62"/>
                </a:solidFill>
                <a:latin typeface="Tahoma"/>
                <a:cs typeface="Tahoma"/>
              </a:rPr>
              <a:t>заявку</a:t>
            </a:r>
            <a:r>
              <a:rPr sz="5400" b="1" spc="-260" dirty="0">
                <a:solidFill>
                  <a:srgbClr val="122F62"/>
                </a:solidFill>
                <a:latin typeface="Tahoma"/>
                <a:cs typeface="Tahoma"/>
              </a:rPr>
              <a:t> </a:t>
            </a:r>
            <a:r>
              <a:rPr sz="5400" b="1" spc="-475" dirty="0">
                <a:solidFill>
                  <a:srgbClr val="122F62"/>
                </a:solidFill>
                <a:latin typeface="Tahoma"/>
                <a:cs typeface="Tahoma"/>
              </a:rPr>
              <a:t>на</a:t>
            </a:r>
            <a:r>
              <a:rPr sz="5400" b="1" spc="-260" dirty="0">
                <a:solidFill>
                  <a:srgbClr val="122F62"/>
                </a:solidFill>
                <a:latin typeface="Tahoma"/>
                <a:cs typeface="Tahoma"/>
              </a:rPr>
              <a:t> </a:t>
            </a:r>
            <a:r>
              <a:rPr sz="5400" b="1" spc="-325" dirty="0" err="1">
                <a:solidFill>
                  <a:srgbClr val="122F62"/>
                </a:solidFill>
                <a:latin typeface="Tahoma"/>
                <a:cs typeface="Tahoma"/>
              </a:rPr>
              <a:t>конкурс</a:t>
            </a:r>
            <a:r>
              <a:rPr sz="5400" b="1" spc="-285" dirty="0">
                <a:solidFill>
                  <a:srgbClr val="122F62"/>
                </a:solidFill>
                <a:latin typeface="Tahoma"/>
                <a:cs typeface="Tahoma"/>
              </a:rPr>
              <a:t> </a:t>
            </a:r>
            <a:r>
              <a:rPr sz="5400" b="1" spc="-505" dirty="0">
                <a:solidFill>
                  <a:srgbClr val="122F62"/>
                </a:solidFill>
                <a:latin typeface="Tahoma"/>
                <a:cs typeface="Tahoma"/>
              </a:rPr>
              <a:t>V </a:t>
            </a:r>
            <a:r>
              <a:rPr sz="5400" b="1" spc="-315" dirty="0">
                <a:solidFill>
                  <a:srgbClr val="122F62"/>
                </a:solidFill>
                <a:latin typeface="Tahoma"/>
                <a:cs typeface="Tahoma"/>
              </a:rPr>
              <a:t>очереди</a:t>
            </a:r>
            <a:r>
              <a:rPr sz="5400" b="1" spc="-250" dirty="0">
                <a:solidFill>
                  <a:srgbClr val="122F62"/>
                </a:solidFill>
                <a:latin typeface="Tahoma"/>
                <a:cs typeface="Tahoma"/>
              </a:rPr>
              <a:t> </a:t>
            </a:r>
            <a:r>
              <a:rPr sz="5400" b="1" dirty="0">
                <a:solidFill>
                  <a:srgbClr val="122F62"/>
                </a:solidFill>
                <a:latin typeface="Tahoma"/>
                <a:cs typeface="Tahoma"/>
              </a:rPr>
              <a:t>ПНИ</a:t>
            </a:r>
            <a:r>
              <a:rPr sz="5400" b="1" spc="-400" dirty="0">
                <a:solidFill>
                  <a:srgbClr val="122F62"/>
                </a:solidFill>
                <a:latin typeface="Tahoma"/>
                <a:cs typeface="Tahoma"/>
              </a:rPr>
              <a:t> </a:t>
            </a:r>
            <a:r>
              <a:rPr sz="5400" b="1" spc="-595" dirty="0">
                <a:solidFill>
                  <a:srgbClr val="122F62"/>
                </a:solidFill>
                <a:latin typeface="Tahoma"/>
                <a:cs typeface="Tahoma"/>
              </a:rPr>
              <a:t>в</a:t>
            </a:r>
            <a:r>
              <a:rPr sz="5400" b="1" spc="-270" dirty="0">
                <a:solidFill>
                  <a:srgbClr val="122F62"/>
                </a:solidFill>
                <a:latin typeface="Tahoma"/>
                <a:cs typeface="Tahoma"/>
              </a:rPr>
              <a:t> </a:t>
            </a:r>
            <a:r>
              <a:rPr sz="5400" b="1" dirty="0">
                <a:solidFill>
                  <a:srgbClr val="122F62"/>
                </a:solidFill>
                <a:latin typeface="Tahoma"/>
                <a:cs typeface="Tahoma"/>
              </a:rPr>
              <a:t>ИС</a:t>
            </a:r>
            <a:r>
              <a:rPr sz="5400" b="1" spc="-315" dirty="0">
                <a:solidFill>
                  <a:srgbClr val="122F62"/>
                </a:solidFill>
                <a:latin typeface="Tahoma"/>
                <a:cs typeface="Tahoma"/>
              </a:rPr>
              <a:t> </a:t>
            </a:r>
            <a:r>
              <a:rPr sz="5400" b="1" spc="-475" dirty="0">
                <a:solidFill>
                  <a:srgbClr val="122F62"/>
                </a:solidFill>
                <a:latin typeface="Tahoma"/>
                <a:cs typeface="Tahoma"/>
              </a:rPr>
              <a:t>«РУР-</a:t>
            </a:r>
            <a:r>
              <a:rPr sz="5400" b="1" spc="-440" dirty="0">
                <a:solidFill>
                  <a:srgbClr val="122F62"/>
                </a:solidFill>
                <a:latin typeface="Tahoma"/>
                <a:cs typeface="Tahoma"/>
              </a:rPr>
              <a:t>ПКР»</a:t>
            </a:r>
            <a:endParaRPr sz="5400" dirty="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2296" y="6440422"/>
            <a:ext cx="1000125" cy="378460"/>
            <a:chOff x="82296" y="6440422"/>
            <a:chExt cx="1000125" cy="37846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6" y="6440422"/>
              <a:ext cx="999744" cy="37795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2296" y="6440422"/>
              <a:ext cx="1000125" cy="378460"/>
            </a:xfrm>
            <a:custGeom>
              <a:avLst/>
              <a:gdLst/>
              <a:ahLst/>
              <a:cxnLst/>
              <a:rect l="l" t="t" r="r" b="b"/>
              <a:pathLst>
                <a:path w="1000125" h="378459">
                  <a:moveTo>
                    <a:pt x="999744" y="0"/>
                  </a:moveTo>
                  <a:lnTo>
                    <a:pt x="0" y="0"/>
                  </a:lnTo>
                  <a:lnTo>
                    <a:pt x="0" y="377951"/>
                  </a:lnTo>
                  <a:lnTo>
                    <a:pt x="999744" y="377951"/>
                  </a:lnTo>
                  <a:lnTo>
                    <a:pt x="999744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11DE892-B39B-4271-92DD-96B2D1532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17" y="2743200"/>
            <a:ext cx="10219766" cy="2785367"/>
          </a:xfrm>
          <a:prstGeom prst="rect">
            <a:avLst/>
          </a:prstGeom>
        </p:spPr>
      </p:pic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533400" y="152400"/>
            <a:ext cx="10814050" cy="574674"/>
          </a:xfrm>
          <a:prstGeom prst="rect">
            <a:avLst/>
          </a:prstGeom>
        </p:spPr>
        <p:txBody>
          <a:bodyPr vert="horz" wrap="square" lIns="0" tIns="736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45" dirty="0"/>
              <a:t>Путь</a:t>
            </a:r>
            <a:r>
              <a:rPr sz="3200" spc="-160" dirty="0"/>
              <a:t> </a:t>
            </a:r>
            <a:r>
              <a:rPr sz="3200" spc="-110" dirty="0"/>
              <a:t>до</a:t>
            </a:r>
            <a:r>
              <a:rPr sz="3200" spc="-160" dirty="0"/>
              <a:t> </a:t>
            </a:r>
            <a:r>
              <a:rPr sz="3200" spc="-240" dirty="0"/>
              <a:t>заполнения</a:t>
            </a:r>
            <a:r>
              <a:rPr sz="3200" spc="-170" dirty="0"/>
              <a:t> </a:t>
            </a:r>
            <a:r>
              <a:rPr sz="3200" spc="-260" dirty="0"/>
              <a:t>данных</a:t>
            </a:r>
            <a:r>
              <a:rPr sz="3200" spc="-140" dirty="0"/>
              <a:t> </a:t>
            </a:r>
            <a:r>
              <a:rPr sz="3200" spc="-285" dirty="0"/>
              <a:t>на</a:t>
            </a:r>
            <a:r>
              <a:rPr sz="3200" spc="-140" dirty="0"/>
              <a:t> </a:t>
            </a:r>
            <a:r>
              <a:rPr sz="3200" spc="-195" dirty="0" err="1"/>
              <a:t>конкурс</a:t>
            </a:r>
            <a:r>
              <a:rPr sz="3200" spc="-150" dirty="0"/>
              <a:t> </a:t>
            </a:r>
            <a:r>
              <a:rPr sz="3200" spc="-285" dirty="0"/>
              <a:t>V</a:t>
            </a:r>
            <a:r>
              <a:rPr sz="3200" spc="-145" dirty="0"/>
              <a:t> </a:t>
            </a:r>
            <a:r>
              <a:rPr sz="3200" spc="-195" dirty="0"/>
              <a:t>очереди</a:t>
            </a:r>
            <a:r>
              <a:rPr sz="3200" spc="-175" dirty="0"/>
              <a:t> </a:t>
            </a:r>
            <a:r>
              <a:rPr sz="3200" spc="-25" dirty="0"/>
              <a:t>ПНИ</a:t>
            </a:r>
            <a:endParaRPr sz="3200" dirty="0"/>
          </a:p>
        </p:txBody>
      </p:sp>
      <p:sp>
        <p:nvSpPr>
          <p:cNvPr id="4" name="object 4"/>
          <p:cNvSpPr/>
          <p:nvPr/>
        </p:nvSpPr>
        <p:spPr>
          <a:xfrm rot="3930452">
            <a:off x="9782613" y="2967201"/>
            <a:ext cx="721741" cy="450816"/>
          </a:xfrm>
          <a:custGeom>
            <a:avLst/>
            <a:gdLst/>
            <a:ahLst/>
            <a:cxnLst/>
            <a:rect l="l" t="t" r="r" b="b"/>
            <a:pathLst>
              <a:path w="455295" h="369570">
                <a:moveTo>
                  <a:pt x="455041" y="34925"/>
                </a:moveTo>
                <a:lnTo>
                  <a:pt x="420116" y="211962"/>
                </a:lnTo>
                <a:lnTo>
                  <a:pt x="384555" y="159004"/>
                </a:lnTo>
                <a:lnTo>
                  <a:pt x="70993" y="369189"/>
                </a:lnTo>
                <a:lnTo>
                  <a:pt x="0" y="263144"/>
                </a:lnTo>
                <a:lnTo>
                  <a:pt x="313563" y="52959"/>
                </a:lnTo>
                <a:lnTo>
                  <a:pt x="278002" y="0"/>
                </a:lnTo>
                <a:lnTo>
                  <a:pt x="455041" y="34925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781800" y="1828800"/>
            <a:ext cx="3228975" cy="813043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615"/>
              </a:spcBef>
            </a:pPr>
            <a:r>
              <a:rPr sz="2000" dirty="0" err="1">
                <a:solidFill>
                  <a:srgbClr val="FF0000"/>
                </a:solidFill>
                <a:latin typeface="Tahoma"/>
                <a:cs typeface="Tahoma"/>
              </a:rPr>
              <a:t>Перейти</a:t>
            </a:r>
            <a:r>
              <a:rPr sz="20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-70" dirty="0">
                <a:solidFill>
                  <a:srgbClr val="FF0000"/>
                </a:solidFill>
                <a:latin typeface="Tahoma"/>
                <a:cs typeface="Tahoma"/>
              </a:rPr>
              <a:t>в</a:t>
            </a:r>
            <a:r>
              <a:rPr sz="2000" spc="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«Модуль</a:t>
            </a:r>
            <a:r>
              <a:rPr sz="2000" spc="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ahoma"/>
                <a:cs typeface="Tahoma"/>
              </a:rPr>
              <a:t>ПИРС»</a:t>
            </a:r>
            <a:endParaRPr lang="ru-RU" sz="2000" spc="-10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12700" algn="ctr">
              <a:lnSpc>
                <a:spcPct val="100000"/>
              </a:lnSpc>
              <a:spcBef>
                <a:spcPts val="615"/>
              </a:spcBef>
            </a:pPr>
            <a:r>
              <a:rPr lang="ru-RU" sz="2000" spc="-10" dirty="0">
                <a:solidFill>
                  <a:srgbClr val="FF0000"/>
                </a:solidFill>
                <a:latin typeface="Tahoma"/>
                <a:cs typeface="Tahoma"/>
              </a:rPr>
              <a:t>Раздел «Конкурсы»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52762" y="156462"/>
            <a:ext cx="10814050" cy="574674"/>
          </a:xfrm>
          <a:prstGeom prst="rect">
            <a:avLst/>
          </a:prstGeom>
        </p:spPr>
        <p:txBody>
          <a:bodyPr vert="horz" wrap="square" lIns="0" tIns="7365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45" dirty="0"/>
              <a:t>Путь</a:t>
            </a:r>
            <a:r>
              <a:rPr sz="3200" spc="-160" dirty="0"/>
              <a:t> </a:t>
            </a:r>
            <a:r>
              <a:rPr sz="3200" spc="-110" dirty="0"/>
              <a:t>до</a:t>
            </a:r>
            <a:r>
              <a:rPr sz="3200" spc="-160" dirty="0"/>
              <a:t> </a:t>
            </a:r>
            <a:r>
              <a:rPr sz="3200" spc="-240" dirty="0"/>
              <a:t>заполнения</a:t>
            </a:r>
            <a:r>
              <a:rPr sz="3200" spc="-170" dirty="0"/>
              <a:t> </a:t>
            </a:r>
            <a:r>
              <a:rPr sz="3200" spc="-260" dirty="0"/>
              <a:t>данных</a:t>
            </a:r>
            <a:r>
              <a:rPr sz="3200" spc="-140" dirty="0"/>
              <a:t> </a:t>
            </a:r>
            <a:r>
              <a:rPr sz="3200" spc="-285" dirty="0"/>
              <a:t>на</a:t>
            </a:r>
            <a:r>
              <a:rPr sz="3200" spc="-140" dirty="0"/>
              <a:t> </a:t>
            </a:r>
            <a:r>
              <a:rPr sz="3200" spc="-195" dirty="0" err="1"/>
              <a:t>конкурс</a:t>
            </a:r>
            <a:r>
              <a:rPr sz="3200" spc="-150" dirty="0"/>
              <a:t> </a:t>
            </a:r>
            <a:r>
              <a:rPr sz="3200" spc="-285" dirty="0"/>
              <a:t>V</a:t>
            </a:r>
            <a:r>
              <a:rPr sz="3200" spc="-145" dirty="0"/>
              <a:t> </a:t>
            </a:r>
            <a:r>
              <a:rPr sz="3200" spc="-195" dirty="0"/>
              <a:t>очереди</a:t>
            </a:r>
            <a:r>
              <a:rPr sz="3200" spc="-175" dirty="0"/>
              <a:t> </a:t>
            </a:r>
            <a:r>
              <a:rPr sz="3200" spc="-25" dirty="0"/>
              <a:t>ПНИ</a:t>
            </a:r>
            <a:endParaRPr sz="3200" dirty="0"/>
          </a:p>
        </p:txBody>
      </p:sp>
      <p:sp>
        <p:nvSpPr>
          <p:cNvPr id="6" name="object 6"/>
          <p:cNvSpPr txBox="1"/>
          <p:nvPr/>
        </p:nvSpPr>
        <p:spPr>
          <a:xfrm>
            <a:off x="2133600" y="4651400"/>
            <a:ext cx="679323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95"/>
              </a:spcBef>
            </a:pPr>
            <a:r>
              <a:rPr sz="2000" spc="75" dirty="0" err="1">
                <a:solidFill>
                  <a:srgbClr val="FF0000"/>
                </a:solidFill>
                <a:latin typeface="Tahoma"/>
                <a:cs typeface="Tahoma"/>
              </a:rPr>
              <a:t>Во</a:t>
            </a:r>
            <a:r>
              <a:rPr sz="2000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вкладке</a:t>
            </a:r>
            <a:r>
              <a:rPr sz="20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-30" dirty="0">
                <a:solidFill>
                  <a:srgbClr val="FF0000"/>
                </a:solidFill>
                <a:latin typeface="Tahoma"/>
                <a:cs typeface="Tahoma"/>
              </a:rPr>
              <a:t>«Конкурсы»</a:t>
            </a:r>
            <a:r>
              <a:rPr sz="2000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перейдите</a:t>
            </a:r>
            <a:r>
              <a:rPr sz="2000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к</a:t>
            </a:r>
            <a:r>
              <a:rPr sz="20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заполнению</a:t>
            </a:r>
            <a:r>
              <a:rPr sz="2000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ahoma"/>
                <a:cs typeface="Tahoma"/>
              </a:rPr>
              <a:t>данных</a:t>
            </a:r>
            <a:endParaRPr sz="2000" dirty="0">
              <a:latin typeface="Tahoma"/>
              <a:cs typeface="Tahoma"/>
            </a:endParaRPr>
          </a:p>
          <a:p>
            <a:pPr marR="5715" algn="ctr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r>
              <a:rPr sz="2000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dirty="0" err="1">
                <a:solidFill>
                  <a:srgbClr val="FF0000"/>
                </a:solidFill>
                <a:latin typeface="Tahoma"/>
                <a:cs typeface="Tahoma"/>
              </a:rPr>
              <a:t>конкурса</a:t>
            </a:r>
            <a:r>
              <a:rPr sz="2000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0000"/>
                </a:solidFill>
                <a:latin typeface="Tahoma"/>
                <a:cs typeface="Tahoma"/>
              </a:rPr>
              <a:t>V</a:t>
            </a:r>
            <a:r>
              <a:rPr sz="2000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FF0000"/>
                </a:solidFill>
                <a:latin typeface="Tahoma"/>
                <a:cs typeface="Tahoma"/>
              </a:rPr>
              <a:t>очереди</a:t>
            </a:r>
            <a:r>
              <a:rPr sz="2000" spc="-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000" spc="135" dirty="0">
                <a:solidFill>
                  <a:srgbClr val="FF0000"/>
                </a:solidFill>
                <a:latin typeface="Tahoma"/>
                <a:cs typeface="Tahoma"/>
              </a:rPr>
              <a:t>ПНИ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62" y="1402706"/>
            <a:ext cx="11010900" cy="20002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751" y="3404002"/>
            <a:ext cx="295275" cy="3143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29400" y="3402956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12.08.2026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0" y="3402956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30.09.2026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3658" y="3397343"/>
            <a:ext cx="4947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Сбор заявок на конкурс ПНИ «Карта роста: наука» на 2026-2028 гг.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1940" y="3391564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1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D088C576-4238-4682-8E36-854B66C7927B}"/>
              </a:ext>
            </a:extLst>
          </p:cNvPr>
          <p:cNvSpPr/>
          <p:nvPr/>
        </p:nvSpPr>
        <p:spPr>
          <a:xfrm rot="19202695">
            <a:off x="5590722" y="3977475"/>
            <a:ext cx="721741" cy="450816"/>
          </a:xfrm>
          <a:custGeom>
            <a:avLst/>
            <a:gdLst/>
            <a:ahLst/>
            <a:cxnLst/>
            <a:rect l="l" t="t" r="r" b="b"/>
            <a:pathLst>
              <a:path w="455295" h="369570">
                <a:moveTo>
                  <a:pt x="455041" y="34925"/>
                </a:moveTo>
                <a:lnTo>
                  <a:pt x="420116" y="211962"/>
                </a:lnTo>
                <a:lnTo>
                  <a:pt x="384555" y="159004"/>
                </a:lnTo>
                <a:lnTo>
                  <a:pt x="70993" y="369189"/>
                </a:lnTo>
                <a:lnTo>
                  <a:pt x="0" y="263144"/>
                </a:lnTo>
                <a:lnTo>
                  <a:pt x="313563" y="52959"/>
                </a:lnTo>
                <a:lnTo>
                  <a:pt x="278002" y="0"/>
                </a:lnTo>
                <a:lnTo>
                  <a:pt x="455041" y="34925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090">
              <a:lnSpc>
                <a:spcPct val="100000"/>
              </a:lnSpc>
              <a:spcBef>
                <a:spcPts val="100"/>
              </a:spcBef>
            </a:pPr>
            <a:r>
              <a:rPr spc="-265" dirty="0"/>
              <a:t>Заполнение</a:t>
            </a:r>
            <a:r>
              <a:rPr spc="-155" dirty="0"/>
              <a:t> </a:t>
            </a:r>
            <a:r>
              <a:rPr spc="-280" dirty="0"/>
              <a:t>данных</a:t>
            </a:r>
            <a:r>
              <a:rPr spc="-150" dirty="0"/>
              <a:t> </a:t>
            </a:r>
            <a:r>
              <a:rPr spc="-315" dirty="0"/>
              <a:t>на</a:t>
            </a:r>
            <a:r>
              <a:rPr spc="-150" dirty="0"/>
              <a:t> </a:t>
            </a:r>
            <a:r>
              <a:rPr spc="-225" dirty="0" err="1"/>
              <a:t>конкурс</a:t>
            </a:r>
            <a:r>
              <a:rPr spc="-165" dirty="0"/>
              <a:t> </a:t>
            </a:r>
            <a:r>
              <a:rPr spc="-315" dirty="0"/>
              <a:t>V</a:t>
            </a:r>
            <a:r>
              <a:rPr spc="-155" dirty="0"/>
              <a:t> </a:t>
            </a:r>
            <a:r>
              <a:rPr spc="-225" dirty="0"/>
              <a:t>очереди</a:t>
            </a:r>
            <a:r>
              <a:rPr spc="-150" dirty="0"/>
              <a:t> </a:t>
            </a:r>
            <a:r>
              <a:rPr spc="-25" dirty="0"/>
              <a:t>ПНИ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0" y="2073823"/>
            <a:ext cx="1981200" cy="272189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5260" marR="132715" indent="-33655" algn="ctr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При</a:t>
            </a:r>
            <a:r>
              <a:rPr sz="1600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подаче</a:t>
            </a:r>
            <a:r>
              <a:rPr sz="1600" spc="-5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0000"/>
                </a:solidFill>
                <a:latin typeface="Tahoma"/>
                <a:cs typeface="Tahoma"/>
              </a:rPr>
              <a:t>заявки</a:t>
            </a:r>
            <a:r>
              <a:rPr sz="1600" spc="-4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0000"/>
                </a:solidFill>
                <a:latin typeface="Tahoma"/>
                <a:cs typeface="Tahoma"/>
              </a:rPr>
              <a:t>на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конкурс</a:t>
            </a:r>
            <a:r>
              <a:rPr sz="1600" spc="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необходимо</a:t>
            </a:r>
            <a:endParaRPr sz="1600" dirty="0">
              <a:latin typeface="Tahoma"/>
              <a:cs typeface="Tahoma"/>
            </a:endParaRPr>
          </a:p>
          <a:p>
            <a:pPr marL="17145" algn="ctr">
              <a:lnSpc>
                <a:spcPct val="100000"/>
              </a:lnSpc>
            </a:pP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заполнить</a:t>
            </a:r>
            <a:r>
              <a:rPr sz="1600" spc="-7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 err="1">
                <a:solidFill>
                  <a:srgbClr val="FF0000"/>
                </a:solidFill>
                <a:latin typeface="Tahoma"/>
                <a:cs typeface="Tahoma"/>
              </a:rPr>
              <a:t>две</a:t>
            </a:r>
            <a:r>
              <a:rPr sz="1600" spc="-10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 err="1">
                <a:solidFill>
                  <a:srgbClr val="FF0000"/>
                </a:solidFill>
                <a:latin typeface="Tahoma"/>
                <a:cs typeface="Tahoma"/>
              </a:rPr>
              <a:t>вкладки</a:t>
            </a:r>
            <a:r>
              <a:rPr lang="ru-RU" sz="1600" spc="-10" dirty="0">
                <a:solidFill>
                  <a:srgbClr val="FF0000"/>
                </a:solidFill>
                <a:latin typeface="Tahoma"/>
                <a:cs typeface="Tahoma"/>
              </a:rPr>
              <a:t>.</a:t>
            </a:r>
          </a:p>
          <a:p>
            <a:pPr marL="17145" algn="ctr">
              <a:lnSpc>
                <a:spcPct val="100000"/>
              </a:lnSpc>
            </a:pPr>
            <a:endParaRPr lang="ru-RU" sz="1600" spc="-10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17145" algn="ctr">
              <a:lnSpc>
                <a:spcPct val="100000"/>
              </a:lnSpc>
            </a:pPr>
            <a:endParaRPr lang="ru-RU" sz="1600" spc="-10" dirty="0">
              <a:solidFill>
                <a:srgbClr val="FF0000"/>
              </a:solidFill>
              <a:latin typeface="Tahoma"/>
              <a:cs typeface="Tahoma"/>
            </a:endParaRPr>
          </a:p>
          <a:p>
            <a:pPr marL="17145" algn="ctr">
              <a:lnSpc>
                <a:spcPct val="100000"/>
              </a:lnSpc>
            </a:pPr>
            <a:r>
              <a:rPr lang="ru-RU" sz="1600" spc="-10" dirty="0">
                <a:solidFill>
                  <a:srgbClr val="FF0000"/>
                </a:solidFill>
                <a:latin typeface="Tahoma"/>
                <a:cs typeface="Tahoma"/>
              </a:rPr>
              <a:t>Первая вкладка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:</a:t>
            </a:r>
            <a:endParaRPr sz="1600" dirty="0">
              <a:latin typeface="Tahoma"/>
              <a:cs typeface="Tahoma"/>
            </a:endParaRPr>
          </a:p>
          <a:p>
            <a:pPr marL="12700" algn="ctr">
              <a:lnSpc>
                <a:spcPct val="100000"/>
              </a:lnSpc>
            </a:pP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«Общая</a:t>
            </a:r>
            <a:r>
              <a:rPr sz="1600" spc="-1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информация»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224078"/>
            <a:ext cx="9732898" cy="5257800"/>
          </a:xfrm>
          <a:prstGeom prst="rect">
            <a:avLst/>
          </a:prstGeom>
        </p:spPr>
      </p:pic>
      <p:sp>
        <p:nvSpPr>
          <p:cNvPr id="9" name="object 6"/>
          <p:cNvSpPr/>
          <p:nvPr/>
        </p:nvSpPr>
        <p:spPr>
          <a:xfrm>
            <a:off x="1752600" y="1905000"/>
            <a:ext cx="1126445" cy="2209800"/>
          </a:xfrm>
          <a:custGeom>
            <a:avLst/>
            <a:gdLst/>
            <a:ahLst/>
            <a:cxnLst/>
            <a:rect l="l" t="t" r="r" b="b"/>
            <a:pathLst>
              <a:path w="1303654" h="2576829">
                <a:moveTo>
                  <a:pt x="1257808" y="0"/>
                </a:moveTo>
                <a:lnTo>
                  <a:pt x="1129283" y="45720"/>
                </a:lnTo>
                <a:lnTo>
                  <a:pt x="1172845" y="66421"/>
                </a:lnTo>
                <a:lnTo>
                  <a:pt x="0" y="2535301"/>
                </a:lnTo>
                <a:lnTo>
                  <a:pt x="87121" y="2576703"/>
                </a:lnTo>
                <a:lnTo>
                  <a:pt x="1259967" y="107823"/>
                </a:lnTo>
                <a:lnTo>
                  <a:pt x="1303528" y="128524"/>
                </a:lnTo>
                <a:lnTo>
                  <a:pt x="1257808" y="0"/>
                </a:lnTo>
                <a:close/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090">
              <a:lnSpc>
                <a:spcPct val="100000"/>
              </a:lnSpc>
              <a:spcBef>
                <a:spcPts val="100"/>
              </a:spcBef>
            </a:pPr>
            <a:r>
              <a:rPr spc="-265" dirty="0"/>
              <a:t>Заполнение</a:t>
            </a:r>
            <a:r>
              <a:rPr spc="-155" dirty="0"/>
              <a:t> </a:t>
            </a:r>
            <a:r>
              <a:rPr spc="-280" dirty="0"/>
              <a:t>данных</a:t>
            </a:r>
            <a:r>
              <a:rPr spc="-150" dirty="0"/>
              <a:t> </a:t>
            </a:r>
            <a:r>
              <a:rPr spc="-315" dirty="0"/>
              <a:t>на</a:t>
            </a:r>
            <a:r>
              <a:rPr spc="-150" dirty="0"/>
              <a:t> </a:t>
            </a:r>
            <a:r>
              <a:rPr spc="-225" dirty="0" err="1"/>
              <a:t>конкурс</a:t>
            </a:r>
            <a:r>
              <a:rPr spc="-165" dirty="0"/>
              <a:t> </a:t>
            </a:r>
            <a:r>
              <a:rPr spc="-315" dirty="0"/>
              <a:t>V</a:t>
            </a:r>
            <a:r>
              <a:rPr spc="-155" dirty="0"/>
              <a:t> </a:t>
            </a:r>
            <a:r>
              <a:rPr spc="-225" dirty="0"/>
              <a:t>очереди</a:t>
            </a:r>
            <a:r>
              <a:rPr spc="-150" dirty="0"/>
              <a:t> </a:t>
            </a:r>
            <a:r>
              <a:rPr spc="-25" dirty="0"/>
              <a:t>ПНИ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pic>
        <p:nvPicPr>
          <p:cNvPr id="10" name="Рисунок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297067"/>
            <a:ext cx="8001000" cy="5162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bject 2"/>
          <p:cNvSpPr txBox="1"/>
          <p:nvPr/>
        </p:nvSpPr>
        <p:spPr>
          <a:xfrm>
            <a:off x="685800" y="2971800"/>
            <a:ext cx="2209800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5260" marR="132715" indent="-33655" algn="ctr">
              <a:lnSpc>
                <a:spcPct val="100000"/>
              </a:lnSpc>
              <a:spcBef>
                <a:spcPts val="105"/>
              </a:spcBef>
            </a:pPr>
            <a:r>
              <a:rPr lang="ru-RU" sz="1600" dirty="0">
                <a:solidFill>
                  <a:srgbClr val="FF0000"/>
                </a:solidFill>
                <a:latin typeface="Tahoma"/>
                <a:cs typeface="Tahoma"/>
              </a:rPr>
              <a:t>Первая </a:t>
            </a:r>
            <a:r>
              <a:rPr sz="1600" spc="-10" dirty="0" err="1">
                <a:solidFill>
                  <a:srgbClr val="FF0000"/>
                </a:solidFill>
                <a:latin typeface="Tahoma"/>
                <a:cs typeface="Tahoma"/>
              </a:rPr>
              <a:t>вкладк</a:t>
            </a:r>
            <a:r>
              <a:rPr lang="ru-RU" sz="1600" spc="-10" dirty="0">
                <a:solidFill>
                  <a:srgbClr val="FF0000"/>
                </a:solidFill>
                <a:latin typeface="Tahoma"/>
                <a:cs typeface="Tahoma"/>
              </a:rPr>
              <a:t>а для заполнения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:</a:t>
            </a:r>
            <a:endParaRPr sz="1600" dirty="0">
              <a:latin typeface="Tahoma"/>
              <a:cs typeface="Tahoma"/>
            </a:endParaRPr>
          </a:p>
          <a:p>
            <a:pPr marL="12700" algn="ctr">
              <a:lnSpc>
                <a:spcPct val="100000"/>
              </a:lnSpc>
            </a:pP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«Общая</a:t>
            </a:r>
            <a:r>
              <a:rPr sz="1600" spc="-1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10" dirty="0" err="1">
                <a:solidFill>
                  <a:srgbClr val="FF0000"/>
                </a:solidFill>
                <a:latin typeface="Tahoma"/>
                <a:cs typeface="Tahoma"/>
              </a:rPr>
              <a:t>информация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»</a:t>
            </a:r>
            <a:r>
              <a:rPr lang="ru-RU" sz="1600" spc="-10" dirty="0">
                <a:solidFill>
                  <a:srgbClr val="FF0000"/>
                </a:solidFill>
                <a:latin typeface="Tahoma"/>
                <a:cs typeface="Tahoma"/>
              </a:rPr>
              <a:t> (продолжение)</a:t>
            </a:r>
            <a:endParaRPr sz="16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90411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090">
              <a:lnSpc>
                <a:spcPct val="100000"/>
              </a:lnSpc>
              <a:spcBef>
                <a:spcPts val="100"/>
              </a:spcBef>
            </a:pPr>
            <a:r>
              <a:rPr spc="-265" dirty="0"/>
              <a:t>Заполнение</a:t>
            </a:r>
            <a:r>
              <a:rPr spc="-155" dirty="0"/>
              <a:t> </a:t>
            </a:r>
            <a:r>
              <a:rPr spc="-280" dirty="0"/>
              <a:t>данных</a:t>
            </a:r>
            <a:r>
              <a:rPr spc="-150" dirty="0"/>
              <a:t> </a:t>
            </a:r>
            <a:r>
              <a:rPr spc="-315" dirty="0"/>
              <a:t>на</a:t>
            </a:r>
            <a:r>
              <a:rPr spc="-150" dirty="0"/>
              <a:t> </a:t>
            </a:r>
            <a:r>
              <a:rPr spc="-225" dirty="0" err="1"/>
              <a:t>конкурс</a:t>
            </a:r>
            <a:r>
              <a:rPr spc="-165" dirty="0"/>
              <a:t> </a:t>
            </a:r>
            <a:r>
              <a:rPr spc="-315" dirty="0"/>
              <a:t>V</a:t>
            </a:r>
            <a:r>
              <a:rPr spc="-155" dirty="0"/>
              <a:t> </a:t>
            </a:r>
            <a:r>
              <a:rPr spc="-225" dirty="0"/>
              <a:t>очереди</a:t>
            </a:r>
            <a:r>
              <a:rPr spc="-150" dirty="0"/>
              <a:t> </a:t>
            </a:r>
            <a:r>
              <a:rPr spc="-25" dirty="0"/>
              <a:t>ПНИ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2400" y="3276600"/>
            <a:ext cx="1485799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8419" algn="ctr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Вторая</a:t>
            </a:r>
            <a:r>
              <a:rPr sz="16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вкладка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endParaRPr sz="1600" dirty="0">
              <a:latin typeface="Tahoma"/>
              <a:cs typeface="Tahoma"/>
            </a:endParaRPr>
          </a:p>
          <a:p>
            <a:pPr marR="57150" algn="ctr">
              <a:lnSpc>
                <a:spcPct val="100000"/>
              </a:lnSpc>
            </a:pP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заполнения:</a:t>
            </a:r>
            <a:endParaRPr sz="1600" dirty="0">
              <a:latin typeface="Tahoma"/>
              <a:cs typeface="Tahoma"/>
            </a:endParaRPr>
          </a:p>
          <a:p>
            <a:pPr marL="12700" algn="ctr">
              <a:lnSpc>
                <a:spcPct val="100000"/>
              </a:lnSpc>
            </a:pP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«Материалы</a:t>
            </a:r>
            <a:r>
              <a:rPr sz="1600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45" dirty="0">
                <a:solidFill>
                  <a:srgbClr val="FF0000"/>
                </a:solidFill>
                <a:latin typeface="Tahoma"/>
                <a:cs typeface="Tahoma"/>
              </a:rPr>
              <a:t>заявки»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914400"/>
            <a:ext cx="9202471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bject 4"/>
          <p:cNvSpPr/>
          <p:nvPr/>
        </p:nvSpPr>
        <p:spPr>
          <a:xfrm rot="1178979">
            <a:off x="1806115" y="1361822"/>
            <a:ext cx="1697355" cy="2286000"/>
          </a:xfrm>
          <a:custGeom>
            <a:avLst/>
            <a:gdLst/>
            <a:ahLst/>
            <a:cxnLst/>
            <a:rect l="l" t="t" r="r" b="b"/>
            <a:pathLst>
              <a:path w="2078354" h="2632075">
                <a:moveTo>
                  <a:pt x="2061464" y="0"/>
                </a:moveTo>
                <a:lnTo>
                  <a:pt x="1930908" y="16383"/>
                </a:lnTo>
                <a:lnTo>
                  <a:pt x="1967611" y="44958"/>
                </a:lnTo>
                <a:lnTo>
                  <a:pt x="0" y="2574925"/>
                </a:lnTo>
                <a:lnTo>
                  <a:pt x="73533" y="2632075"/>
                </a:lnTo>
                <a:lnTo>
                  <a:pt x="2041144" y="102108"/>
                </a:lnTo>
                <a:lnTo>
                  <a:pt x="2077847" y="130683"/>
                </a:lnTo>
                <a:lnTo>
                  <a:pt x="2061464" y="0"/>
                </a:lnTo>
                <a:close/>
              </a:path>
            </a:pathLst>
          </a:custGeom>
          <a:ln w="2857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090">
              <a:lnSpc>
                <a:spcPct val="100000"/>
              </a:lnSpc>
              <a:spcBef>
                <a:spcPts val="100"/>
              </a:spcBef>
            </a:pPr>
            <a:r>
              <a:rPr spc="-265" dirty="0"/>
              <a:t>Заполнение</a:t>
            </a:r>
            <a:r>
              <a:rPr spc="-155" dirty="0"/>
              <a:t> </a:t>
            </a:r>
            <a:r>
              <a:rPr spc="-280" dirty="0"/>
              <a:t>данных</a:t>
            </a:r>
            <a:r>
              <a:rPr spc="-150" dirty="0"/>
              <a:t> </a:t>
            </a:r>
            <a:r>
              <a:rPr spc="-315" dirty="0"/>
              <a:t>на</a:t>
            </a:r>
            <a:r>
              <a:rPr spc="-150" dirty="0"/>
              <a:t> </a:t>
            </a:r>
            <a:r>
              <a:rPr spc="-225" dirty="0" err="1"/>
              <a:t>конкурс</a:t>
            </a:r>
            <a:r>
              <a:rPr spc="-165" dirty="0"/>
              <a:t> </a:t>
            </a:r>
            <a:r>
              <a:rPr spc="-315" dirty="0"/>
              <a:t>V</a:t>
            </a:r>
            <a:r>
              <a:rPr spc="-155" dirty="0"/>
              <a:t> </a:t>
            </a:r>
            <a:r>
              <a:rPr spc="-225" dirty="0"/>
              <a:t>очереди</a:t>
            </a:r>
            <a:r>
              <a:rPr spc="-150" dirty="0"/>
              <a:t> </a:t>
            </a:r>
            <a:r>
              <a:rPr spc="-25" dirty="0"/>
              <a:t>ПНИ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600" y="3352800"/>
            <a:ext cx="2133600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8419" algn="ctr">
              <a:lnSpc>
                <a:spcPct val="100000"/>
              </a:lnSpc>
              <a:spcBef>
                <a:spcPts val="105"/>
              </a:spcBef>
            </a:pP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Вторая</a:t>
            </a:r>
            <a:r>
              <a:rPr sz="1600" spc="-1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вкладка</a:t>
            </a: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25" dirty="0">
                <a:solidFill>
                  <a:srgbClr val="FF0000"/>
                </a:solidFill>
                <a:latin typeface="Tahoma"/>
                <a:cs typeface="Tahoma"/>
              </a:rPr>
              <a:t>для</a:t>
            </a:r>
            <a:endParaRPr sz="1600" dirty="0">
              <a:latin typeface="Tahoma"/>
              <a:cs typeface="Tahoma"/>
            </a:endParaRPr>
          </a:p>
          <a:p>
            <a:pPr marR="57150" algn="ctr">
              <a:lnSpc>
                <a:spcPct val="100000"/>
              </a:lnSpc>
            </a:pPr>
            <a:r>
              <a:rPr sz="1600" spc="-10" dirty="0">
                <a:solidFill>
                  <a:srgbClr val="FF0000"/>
                </a:solidFill>
                <a:latin typeface="Tahoma"/>
                <a:cs typeface="Tahoma"/>
              </a:rPr>
              <a:t>заполнения:</a:t>
            </a:r>
            <a:endParaRPr sz="1600" dirty="0">
              <a:latin typeface="Tahoma"/>
              <a:cs typeface="Tahoma"/>
            </a:endParaRPr>
          </a:p>
          <a:p>
            <a:pPr marL="12700" algn="ctr">
              <a:lnSpc>
                <a:spcPct val="100000"/>
              </a:lnSpc>
            </a:pPr>
            <a:r>
              <a:rPr sz="1600" dirty="0">
                <a:solidFill>
                  <a:srgbClr val="FF0000"/>
                </a:solidFill>
                <a:latin typeface="Tahoma"/>
                <a:cs typeface="Tahoma"/>
              </a:rPr>
              <a:t>«Материалы</a:t>
            </a:r>
            <a:r>
              <a:rPr sz="1600" spc="-6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1600" spc="-45" dirty="0" err="1">
                <a:solidFill>
                  <a:srgbClr val="FF0000"/>
                </a:solidFill>
                <a:latin typeface="Tahoma"/>
                <a:cs typeface="Tahoma"/>
              </a:rPr>
              <a:t>заявки</a:t>
            </a:r>
            <a:r>
              <a:rPr sz="1600" spc="-45" dirty="0">
                <a:solidFill>
                  <a:srgbClr val="FF0000"/>
                </a:solidFill>
                <a:latin typeface="Tahoma"/>
                <a:cs typeface="Tahoma"/>
              </a:rPr>
              <a:t>»</a:t>
            </a:r>
            <a:r>
              <a:rPr lang="ru-RU" sz="1600" spc="-45" dirty="0">
                <a:solidFill>
                  <a:srgbClr val="FF0000"/>
                </a:solidFill>
                <a:latin typeface="Tahoma"/>
                <a:cs typeface="Tahoma"/>
              </a:rPr>
              <a:t> (продолжение)</a:t>
            </a:r>
            <a:endParaRPr sz="16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3145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95400"/>
            <a:ext cx="71628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7701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3DC5A96DB89F943B0455E00F438AEBD" ma:contentTypeVersion="0" ma:contentTypeDescription="Создание документа." ma:contentTypeScope="" ma:versionID="30599182b0a89c41130194e44e99363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9d58f4857a619b7c345529988bca39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77EC5E1-DCE8-4D8B-805D-7A1DD3B15A33}"/>
</file>

<file path=customXml/itemProps2.xml><?xml version="1.0" encoding="utf-8"?>
<ds:datastoreItem xmlns:ds="http://schemas.openxmlformats.org/officeDocument/2006/customXml" ds:itemID="{9B973155-8759-4D2E-A9D1-2861BCD23D44}"/>
</file>

<file path=customXml/itemProps3.xml><?xml version="1.0" encoding="utf-8"?>
<ds:datastoreItem xmlns:ds="http://schemas.openxmlformats.org/officeDocument/2006/customXml" ds:itemID="{AF6C3EB4-E530-4B41-B97F-40E75F3B4B3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163</Words>
  <Application>Microsoft Office PowerPoint</Application>
  <PresentationFormat>Широкоэкранный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Tahoma</vt:lpstr>
      <vt:lpstr>Office Theme</vt:lpstr>
      <vt:lpstr>ЦИР|МЭИ Центр инновационного развития</vt:lpstr>
      <vt:lpstr>Путь до заполнения данных на конкурс V очереди ПНИ</vt:lpstr>
      <vt:lpstr>Путь до заполнения данных на конкурс V очереди ПНИ</vt:lpstr>
      <vt:lpstr>Заполнение данных на конкурс V очереди ПНИ</vt:lpstr>
      <vt:lpstr>Заполнение данных на конкурс V очереди ПНИ</vt:lpstr>
      <vt:lpstr>Заполнение данных на конкурс V очереди ПНИ</vt:lpstr>
      <vt:lpstr>Заполнение данных на конкурс V очереди ПНИ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по работе с  научными группами в РУР-ПКР  вер. 1.0</dc:title>
  <dc:creator>Губа Анна Александровна</dc:creator>
  <cp:lastModifiedBy>Кролин Александр Александрович</cp:lastModifiedBy>
  <cp:revision>9</cp:revision>
  <cp:lastPrinted>2026-08-10T09:40:58Z</cp:lastPrinted>
  <dcterms:created xsi:type="dcterms:W3CDTF">2026-08-10T08:55:55Z</dcterms:created>
  <dcterms:modified xsi:type="dcterms:W3CDTF">2026-08-12T11:09:26Z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2024-07-10T00:00:00Z</vt:filetime>
  </property>
  <property fmtid="{D5CDD505-2E9C-101B-9397-08002B2CF9AE}" pid="4" name="Creator">
    <vt:lpwstr>Microsoft® PowerPoint® 2019</vt:lpwstr>
  </property>
  <property fmtid="{D5CDD505-2E9C-101B-9397-08002B2CF9AE}" pid="5" name="LastSaved">
    <vt:filetime>2026-08-10T00:00:00Z</vt:filetime>
  </property>
  <property fmtid="{D5CDD505-2E9C-101B-9397-08002B2CF9AE}" pid="6" name="Producer">
    <vt:lpwstr>3-Heights(TM) PDF Security Shell 4.8.25.2 (http://www.pdf-tools.com)</vt:lpwstr>
  </property>
  <property fmtid="{D5CDD505-2E9C-101B-9397-08002B2CF9AE}" pid="7" name="ContentTypeId">
    <vt:lpwstr>0x01010093DC5A96DB89F943B0455E00F438AEBD</vt:lpwstr>
  </property>
</Properties>
</file>